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eg"/>
  <Override PartName="/ppt/notesSlides/notesSlide2.xml" ContentType="application/vnd.openxmlformats-officedocument.presentationml.notesSlide+xml"/>
  <Override PartName="/ppt/media/image33.jpg" ContentType="image/jpeg"/>
  <Override PartName="/ppt/notesSlides/notesSlide3.xml" ContentType="application/vnd.openxmlformats-officedocument.presentationml.notesSlide+xml"/>
  <Override PartName="/ppt/media/image90.jpg" ContentType="image/jpeg"/>
  <Override PartName="/ppt/media/image218.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87.jpg" ContentType="image/jpeg"/>
  <Override PartName="/ppt/media/image288.jpg" ContentType="image/jpeg"/>
  <Override PartName="/ppt/media/image293.jpg" ContentType="image/jpeg"/>
  <Override PartName="/ppt/media/image296.jpg" ContentType="image/jpeg"/>
  <Override PartName="/ppt/media/image332.jpg" ContentType="image/jpeg"/>
  <Override PartName="/ppt/media/image350.jpg" ContentType="image/jpeg"/>
  <Override PartName="/ppt/media/image351.jpg" ContentType="image/jpeg"/>
  <Override PartName="/ppt/media/image353.jpg" ContentType="image/jpeg"/>
  <Override PartName="/ppt/media/image359.jpg" ContentType="image/jpeg"/>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media/image43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9"/>
  </p:notesMasterIdLst>
  <p:sldIdLst>
    <p:sldId id="263" r:id="rId2"/>
    <p:sldId id="256" r:id="rId3"/>
    <p:sldId id="257" r:id="rId4"/>
    <p:sldId id="258" r:id="rId5"/>
    <p:sldId id="260" r:id="rId6"/>
    <p:sldId id="259" r:id="rId7"/>
    <p:sldId id="261" r:id="rId8"/>
    <p:sldId id="262" r:id="rId9"/>
    <p:sldId id="264" r:id="rId10"/>
    <p:sldId id="265" r:id="rId11"/>
    <p:sldId id="266" r:id="rId12"/>
    <p:sldId id="267" r:id="rId13"/>
    <p:sldId id="268" r:id="rId14"/>
    <p:sldId id="269" r:id="rId15"/>
    <p:sldId id="271" r:id="rId16"/>
    <p:sldId id="270" r:id="rId17"/>
    <p:sldId id="273" r:id="rId18"/>
    <p:sldId id="272" r:id="rId19"/>
    <p:sldId id="275" r:id="rId20"/>
    <p:sldId id="276"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5" r:id="rId38"/>
    <p:sldId id="293" r:id="rId39"/>
    <p:sldId id="294" r:id="rId40"/>
    <p:sldId id="296" r:id="rId41"/>
    <p:sldId id="297" r:id="rId42"/>
    <p:sldId id="302" r:id="rId43"/>
    <p:sldId id="298" r:id="rId44"/>
    <p:sldId id="299" r:id="rId45"/>
    <p:sldId id="300" r:id="rId46"/>
    <p:sldId id="301" r:id="rId47"/>
    <p:sldId id="303" r:id="rId48"/>
    <p:sldId id="309" r:id="rId49"/>
    <p:sldId id="304" r:id="rId50"/>
    <p:sldId id="305" r:id="rId51"/>
    <p:sldId id="306" r:id="rId52"/>
    <p:sldId id="307" r:id="rId53"/>
    <p:sldId id="308" r:id="rId54"/>
    <p:sldId id="310" r:id="rId55"/>
    <p:sldId id="311" r:id="rId56"/>
    <p:sldId id="312" r:id="rId57"/>
    <p:sldId id="313" r:id="rId58"/>
    <p:sldId id="314" r:id="rId59"/>
    <p:sldId id="316" r:id="rId60"/>
    <p:sldId id="315" r:id="rId61"/>
    <p:sldId id="317" r:id="rId62"/>
    <p:sldId id="318" r:id="rId63"/>
    <p:sldId id="321" r:id="rId64"/>
    <p:sldId id="319" r:id="rId65"/>
    <p:sldId id="320"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41" r:id="rId79"/>
    <p:sldId id="334" r:id="rId80"/>
    <p:sldId id="335" r:id="rId81"/>
    <p:sldId id="337" r:id="rId82"/>
    <p:sldId id="336" r:id="rId83"/>
    <p:sldId id="338" r:id="rId84"/>
    <p:sldId id="339" r:id="rId85"/>
    <p:sldId id="340" r:id="rId86"/>
    <p:sldId id="394" r:id="rId87"/>
    <p:sldId id="344" r:id="rId88"/>
    <p:sldId id="345" r:id="rId89"/>
    <p:sldId id="346" r:id="rId90"/>
    <p:sldId id="347" r:id="rId91"/>
    <p:sldId id="348" r:id="rId92"/>
    <p:sldId id="349" r:id="rId93"/>
    <p:sldId id="350" r:id="rId94"/>
    <p:sldId id="392" r:id="rId95"/>
    <p:sldId id="393" r:id="rId96"/>
    <p:sldId id="358" r:id="rId97"/>
    <p:sldId id="360" r:id="rId98"/>
    <p:sldId id="366" r:id="rId99"/>
    <p:sldId id="369" r:id="rId100"/>
    <p:sldId id="385" r:id="rId101"/>
    <p:sldId id="386" r:id="rId102"/>
    <p:sldId id="424" r:id="rId103"/>
    <p:sldId id="431" r:id="rId104"/>
    <p:sldId id="395" r:id="rId105"/>
    <p:sldId id="396" r:id="rId106"/>
    <p:sldId id="397" r:id="rId107"/>
    <p:sldId id="398" r:id="rId108"/>
    <p:sldId id="399" r:id="rId109"/>
    <p:sldId id="400" r:id="rId110"/>
    <p:sldId id="401" r:id="rId111"/>
    <p:sldId id="402" r:id="rId112"/>
    <p:sldId id="403" r:id="rId113"/>
    <p:sldId id="404" r:id="rId114"/>
    <p:sldId id="405" r:id="rId115"/>
    <p:sldId id="406" r:id="rId116"/>
    <p:sldId id="407" r:id="rId117"/>
    <p:sldId id="408" r:id="rId118"/>
    <p:sldId id="409" r:id="rId119"/>
    <p:sldId id="410" r:id="rId120"/>
    <p:sldId id="411" r:id="rId121"/>
    <p:sldId id="412" r:id="rId122"/>
    <p:sldId id="413" r:id="rId123"/>
    <p:sldId id="414" r:id="rId124"/>
    <p:sldId id="415" r:id="rId125"/>
    <p:sldId id="416" r:id="rId126"/>
    <p:sldId id="417" r:id="rId127"/>
    <p:sldId id="418" r:id="rId128"/>
    <p:sldId id="419" r:id="rId129"/>
    <p:sldId id="420" r:id="rId130"/>
    <p:sldId id="421" r:id="rId131"/>
    <p:sldId id="422" r:id="rId132"/>
    <p:sldId id="430" r:id="rId133"/>
    <p:sldId id="425" r:id="rId134"/>
    <p:sldId id="426" r:id="rId135"/>
    <p:sldId id="427" r:id="rId136"/>
    <p:sldId id="428" r:id="rId137"/>
    <p:sldId id="429" r:id="rId138"/>
    <p:sldId id="432" r:id="rId139"/>
    <p:sldId id="433" r:id="rId140"/>
    <p:sldId id="434" r:id="rId141"/>
    <p:sldId id="435" r:id="rId142"/>
    <p:sldId id="436" r:id="rId143"/>
    <p:sldId id="437" r:id="rId144"/>
    <p:sldId id="438" r:id="rId145"/>
    <p:sldId id="439" r:id="rId146"/>
    <p:sldId id="461" r:id="rId147"/>
    <p:sldId id="440" r:id="rId148"/>
    <p:sldId id="441" r:id="rId149"/>
    <p:sldId id="442" r:id="rId150"/>
    <p:sldId id="443" r:id="rId151"/>
    <p:sldId id="444" r:id="rId152"/>
    <p:sldId id="445" r:id="rId153"/>
    <p:sldId id="446" r:id="rId154"/>
    <p:sldId id="447" r:id="rId155"/>
    <p:sldId id="448" r:id="rId156"/>
    <p:sldId id="449" r:id="rId157"/>
    <p:sldId id="450" r:id="rId158"/>
    <p:sldId id="451" r:id="rId159"/>
    <p:sldId id="452" r:id="rId160"/>
    <p:sldId id="453" r:id="rId161"/>
    <p:sldId id="454" r:id="rId162"/>
    <p:sldId id="455" r:id="rId163"/>
    <p:sldId id="456" r:id="rId164"/>
    <p:sldId id="457" r:id="rId165"/>
    <p:sldId id="458" r:id="rId166"/>
    <p:sldId id="459" r:id="rId167"/>
    <p:sldId id="460" r:id="rId1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8A12F1-7829-4192-AABF-394EFAFDC046}">
          <p14:sldIdLst>
            <p14:sldId id="263"/>
          </p14:sldIdLst>
        </p14:section>
        <p14:section name="Real Number" id="{DED44576-BAA4-4571-81DA-DA611F9395DC}">
          <p14:sldIdLst>
            <p14:sldId id="256"/>
            <p14:sldId id="257"/>
            <p14:sldId id="258"/>
            <p14:sldId id="260"/>
            <p14:sldId id="259"/>
            <p14:sldId id="261"/>
            <p14:sldId id="262"/>
            <p14:sldId id="264"/>
            <p14:sldId id="265"/>
            <p14:sldId id="266"/>
            <p14:sldId id="267"/>
            <p14:sldId id="268"/>
            <p14:sldId id="269"/>
          </p14:sldIdLst>
        </p14:section>
        <p14:section name="Exponents and Radicals" id="{26446F83-E475-4D8A-A7A8-538F48DF2E2B}">
          <p14:sldIdLst>
            <p14:sldId id="271"/>
            <p14:sldId id="270"/>
            <p14:sldId id="273"/>
            <p14:sldId id="272"/>
            <p14:sldId id="275"/>
            <p14:sldId id="276"/>
            <p14:sldId id="274"/>
            <p14:sldId id="277"/>
            <p14:sldId id="278"/>
            <p14:sldId id="279"/>
          </p14:sldIdLst>
        </p14:section>
        <p14:section name="Algebraic expressiosn" id="{0CD9AC4D-36EC-4D94-90A7-F1A162095F32}">
          <p14:sldIdLst>
            <p14:sldId id="280"/>
            <p14:sldId id="281"/>
            <p14:sldId id="282"/>
            <p14:sldId id="283"/>
            <p14:sldId id="284"/>
            <p14:sldId id="285"/>
            <p14:sldId id="286"/>
            <p14:sldId id="287"/>
            <p14:sldId id="288"/>
            <p14:sldId id="289"/>
            <p14:sldId id="290"/>
            <p14:sldId id="291"/>
            <p14:sldId id="295"/>
          </p14:sldIdLst>
        </p14:section>
        <p14:section name="The Domain of an Algebraic Expression" id="{0CA5A07D-6FBB-4A21-AD75-8F77CE6584C1}">
          <p14:sldIdLst>
            <p14:sldId id="293"/>
            <p14:sldId id="294"/>
            <p14:sldId id="296"/>
          </p14:sldIdLst>
        </p14:section>
        <p14:section name="Table of Signs" id="{6FBF8BC1-3199-452C-B46F-8014698794CA}">
          <p14:sldIdLst>
            <p14:sldId id="297"/>
            <p14:sldId id="302"/>
            <p14:sldId id="298"/>
            <p14:sldId id="299"/>
            <p14:sldId id="300"/>
            <p14:sldId id="301"/>
            <p14:sldId id="303"/>
          </p14:sldIdLst>
        </p14:section>
        <p14:section name="Solving Equations and Inequalities Graphically" id="{0892BD76-BF45-4BD2-8D30-8613D6140581}">
          <p14:sldIdLst>
            <p14:sldId id="309"/>
            <p14:sldId id="304"/>
            <p14:sldId id="305"/>
            <p14:sldId id="306"/>
            <p14:sldId id="307"/>
            <p14:sldId id="308"/>
          </p14:sldIdLst>
        </p14:section>
        <p14:section name="Solving a Quadratic Equation Algebraically" id="{5C05AB6A-9ED4-4FB7-A2E7-539180DF5B94}">
          <p14:sldIdLst>
            <p14:sldId id="310"/>
            <p14:sldId id="311"/>
            <p14:sldId id="312"/>
            <p14:sldId id="313"/>
            <p14:sldId id="314"/>
            <p14:sldId id="316"/>
            <p14:sldId id="315"/>
          </p14:sldIdLst>
        </p14:section>
        <p14:section name="Straight line" id="{2085D995-1146-492B-BCE1-3F1C9632BF99}">
          <p14:sldIdLst>
            <p14:sldId id="317"/>
            <p14:sldId id="318"/>
            <p14:sldId id="321"/>
            <p14:sldId id="319"/>
            <p14:sldId id="320"/>
            <p14:sldId id="322"/>
            <p14:sldId id="323"/>
            <p14:sldId id="324"/>
          </p14:sldIdLst>
        </p14:section>
        <p14:section name="Sequences and Series" id="{B7A57E6E-F144-4053-9F82-CB38152DFE1B}">
          <p14:sldIdLst>
            <p14:sldId id="325"/>
            <p14:sldId id="326"/>
            <p14:sldId id="327"/>
            <p14:sldId id="328"/>
            <p14:sldId id="329"/>
            <p14:sldId id="330"/>
            <p14:sldId id="331"/>
            <p14:sldId id="332"/>
            <p14:sldId id="333"/>
          </p14:sldIdLst>
        </p14:section>
        <p14:section name="vectors" id="{5F1B6FA6-CF60-4BA7-9D38-B69AD7410760}">
          <p14:sldIdLst>
            <p14:sldId id="341"/>
            <p14:sldId id="334"/>
            <p14:sldId id="335"/>
            <p14:sldId id="337"/>
            <p14:sldId id="336"/>
            <p14:sldId id="338"/>
            <p14:sldId id="339"/>
            <p14:sldId id="340"/>
          </p14:sldIdLst>
        </p14:section>
        <p14:section name="Statistics" id="{F80F4E0D-2DD8-4747-B9F9-AB95DF20CC0A}">
          <p14:sldIdLst>
            <p14:sldId id="394"/>
            <p14:sldId id="344"/>
            <p14:sldId id="345"/>
            <p14:sldId id="346"/>
            <p14:sldId id="347"/>
            <p14:sldId id="348"/>
            <p14:sldId id="349"/>
          </p14:sldIdLst>
        </p14:section>
        <p14:section name="complex" id="{07C489E0-247D-4A4E-B4C0-0C78F535E08F}">
          <p14:sldIdLst>
            <p14:sldId id="350"/>
            <p14:sldId id="392"/>
            <p14:sldId id="393"/>
            <p14:sldId id="358"/>
            <p14:sldId id="360"/>
            <p14:sldId id="366"/>
            <p14:sldId id="369"/>
            <p14:sldId id="385"/>
            <p14:sldId id="386"/>
          </p14:sldIdLst>
        </p14:section>
        <p14:section name="FX991EX" id="{7FE54737-F978-48A2-AC9B-D87D92926D3B}">
          <p14:sldIdLst>
            <p14:sldId id="424"/>
            <p14:sldId id="431"/>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Lst>
        </p14:section>
        <p14:section name="Fx82ex" id="{8E55CC69-DD19-4827-B300-5FA7B8057A72}">
          <p14:sldIdLst>
            <p14:sldId id="430"/>
            <p14:sldId id="425"/>
            <p14:sldId id="426"/>
            <p14:sldId id="427"/>
            <p14:sldId id="428"/>
            <p14:sldId id="429"/>
            <p14:sldId id="432"/>
            <p14:sldId id="433"/>
            <p14:sldId id="434"/>
            <p14:sldId id="435"/>
            <p14:sldId id="436"/>
            <p14:sldId id="437"/>
            <p14:sldId id="438"/>
            <p14:sldId id="439"/>
          </p14:sldIdLst>
        </p14:section>
        <p14:section name="FX-991ARX" id="{9FB39200-195C-42BC-92B0-9AC2AF64FEBD}">
          <p14:sldIdLst>
            <p14:sldId id="461"/>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CD2"/>
    <a:srgbClr val="D0E9DD"/>
    <a:srgbClr val="D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0EBA1-6BEB-4608-924E-406D8EA91E36}" type="datetimeFigureOut">
              <a:rPr lang="en-US" smtClean="0"/>
              <a:t>12/28/2020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5D7A6-4682-4CBD-B838-0695AA7633F3}" type="slidenum">
              <a:rPr lang="en-US" smtClean="0"/>
              <a:t>‹#›</a:t>
            </a:fld>
            <a:endParaRPr lang="en-US"/>
          </a:p>
        </p:txBody>
      </p:sp>
    </p:spTree>
    <p:extLst>
      <p:ext uri="{BB962C8B-B14F-4D97-AF65-F5344CB8AC3E}">
        <p14:creationId xmlns:p14="http://schemas.microsoft.com/office/powerpoint/2010/main" val="3967167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5D7A6-4682-4CBD-B838-0695AA7633F3}" type="slidenum">
              <a:rPr lang="en-US" smtClean="0"/>
              <a:t>1</a:t>
            </a:fld>
            <a:endParaRPr lang="en-US"/>
          </a:p>
        </p:txBody>
      </p:sp>
    </p:spTree>
    <p:extLst>
      <p:ext uri="{BB962C8B-B14F-4D97-AF65-F5344CB8AC3E}">
        <p14:creationId xmlns:p14="http://schemas.microsoft.com/office/powerpoint/2010/main" val="27100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5D7A6-4682-4CBD-B838-0695AA7633F3}" type="slidenum">
              <a:rPr lang="en-US" smtClean="0"/>
              <a:t>5</a:t>
            </a:fld>
            <a:endParaRPr lang="en-US"/>
          </a:p>
        </p:txBody>
      </p:sp>
    </p:spTree>
    <p:extLst>
      <p:ext uri="{BB962C8B-B14F-4D97-AF65-F5344CB8AC3E}">
        <p14:creationId xmlns:p14="http://schemas.microsoft.com/office/powerpoint/2010/main" val="113249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5D7A6-4682-4CBD-B838-0695AA7633F3}" type="slidenum">
              <a:rPr lang="en-US" smtClean="0"/>
              <a:t>27</a:t>
            </a:fld>
            <a:endParaRPr lang="en-US"/>
          </a:p>
        </p:txBody>
      </p:sp>
    </p:spTree>
    <p:extLst>
      <p:ext uri="{BB962C8B-B14F-4D97-AF65-F5344CB8AC3E}">
        <p14:creationId xmlns:p14="http://schemas.microsoft.com/office/powerpoint/2010/main" val="129528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5D7A6-4682-4CBD-B838-0695AA7633F3}" type="slidenum">
              <a:rPr lang="en-US" smtClean="0"/>
              <a:t>59</a:t>
            </a:fld>
            <a:endParaRPr lang="en-US"/>
          </a:p>
        </p:txBody>
      </p:sp>
    </p:spTree>
    <p:extLst>
      <p:ext uri="{BB962C8B-B14F-4D97-AF65-F5344CB8AC3E}">
        <p14:creationId xmlns:p14="http://schemas.microsoft.com/office/powerpoint/2010/main" val="84075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5D7A6-4682-4CBD-B838-0695AA7633F3}" type="slidenum">
              <a:rPr lang="en-US" smtClean="0"/>
              <a:t>60</a:t>
            </a:fld>
            <a:endParaRPr lang="en-US"/>
          </a:p>
        </p:txBody>
      </p:sp>
    </p:spTree>
    <p:extLst>
      <p:ext uri="{BB962C8B-B14F-4D97-AF65-F5344CB8AC3E}">
        <p14:creationId xmlns:p14="http://schemas.microsoft.com/office/powerpoint/2010/main" val="236782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65BE56-2E6B-455F-8E8B-023B15FCBBDB}" type="slidenum">
              <a:rPr lang="en-GB" smtClean="0"/>
              <a:t>96</a:t>
            </a:fld>
            <a:endParaRPr lang="en-GB"/>
          </a:p>
        </p:txBody>
      </p:sp>
    </p:spTree>
    <p:extLst>
      <p:ext uri="{BB962C8B-B14F-4D97-AF65-F5344CB8AC3E}">
        <p14:creationId xmlns:p14="http://schemas.microsoft.com/office/powerpoint/2010/main" val="2719269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D58782-30A8-47E9-B531-1B8FCADA8661}"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8A97C-13B0-4DCF-A2FA-C352BDFBF301}" type="slidenum">
              <a:rPr lang="en-US" smtClean="0"/>
              <a:t>‹#›</a:t>
            </a:fld>
            <a:endParaRPr lang="en-US"/>
          </a:p>
        </p:txBody>
      </p:sp>
    </p:spTree>
    <p:extLst>
      <p:ext uri="{BB962C8B-B14F-4D97-AF65-F5344CB8AC3E}">
        <p14:creationId xmlns:p14="http://schemas.microsoft.com/office/powerpoint/2010/main" val="3692494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58782-30A8-47E9-B531-1B8FCADA8661}"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8A97C-13B0-4DCF-A2FA-C352BDFBF301}" type="slidenum">
              <a:rPr lang="en-US" smtClean="0"/>
              <a:t>‹#›</a:t>
            </a:fld>
            <a:endParaRPr lang="en-US"/>
          </a:p>
        </p:txBody>
      </p:sp>
    </p:spTree>
    <p:extLst>
      <p:ext uri="{BB962C8B-B14F-4D97-AF65-F5344CB8AC3E}">
        <p14:creationId xmlns:p14="http://schemas.microsoft.com/office/powerpoint/2010/main" val="302644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58782-30A8-47E9-B531-1B8FCADA8661}"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8A97C-13B0-4DCF-A2FA-C352BDFBF301}" type="slidenum">
              <a:rPr lang="en-US" smtClean="0"/>
              <a:t>‹#›</a:t>
            </a:fld>
            <a:endParaRPr lang="en-US"/>
          </a:p>
        </p:txBody>
      </p:sp>
    </p:spTree>
    <p:extLst>
      <p:ext uri="{BB962C8B-B14F-4D97-AF65-F5344CB8AC3E}">
        <p14:creationId xmlns:p14="http://schemas.microsoft.com/office/powerpoint/2010/main" val="159868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58782-30A8-47E9-B531-1B8FCADA8661}"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8A97C-13B0-4DCF-A2FA-C352BDFBF301}" type="slidenum">
              <a:rPr lang="en-US" smtClean="0"/>
              <a:t>‹#›</a:t>
            </a:fld>
            <a:endParaRPr lang="en-US"/>
          </a:p>
        </p:txBody>
      </p:sp>
    </p:spTree>
    <p:extLst>
      <p:ext uri="{BB962C8B-B14F-4D97-AF65-F5344CB8AC3E}">
        <p14:creationId xmlns:p14="http://schemas.microsoft.com/office/powerpoint/2010/main" val="229914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58782-30A8-47E9-B531-1B8FCADA8661}"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8A97C-13B0-4DCF-A2FA-C352BDFBF301}" type="slidenum">
              <a:rPr lang="en-US" smtClean="0"/>
              <a:t>‹#›</a:t>
            </a:fld>
            <a:endParaRPr lang="en-US"/>
          </a:p>
        </p:txBody>
      </p:sp>
    </p:spTree>
    <p:extLst>
      <p:ext uri="{BB962C8B-B14F-4D97-AF65-F5344CB8AC3E}">
        <p14:creationId xmlns:p14="http://schemas.microsoft.com/office/powerpoint/2010/main" val="298564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D58782-30A8-47E9-B531-1B8FCADA8661}"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8A97C-13B0-4DCF-A2FA-C352BDFBF301}" type="slidenum">
              <a:rPr lang="en-US" smtClean="0"/>
              <a:t>‹#›</a:t>
            </a:fld>
            <a:endParaRPr lang="en-US"/>
          </a:p>
        </p:txBody>
      </p:sp>
    </p:spTree>
    <p:extLst>
      <p:ext uri="{BB962C8B-B14F-4D97-AF65-F5344CB8AC3E}">
        <p14:creationId xmlns:p14="http://schemas.microsoft.com/office/powerpoint/2010/main" val="386648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D58782-30A8-47E9-B531-1B8FCADA8661}" type="datetimeFigureOut">
              <a:rPr lang="en-US" smtClean="0"/>
              <a:t>12/28/2020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8A97C-13B0-4DCF-A2FA-C352BDFBF301}" type="slidenum">
              <a:rPr lang="en-US" smtClean="0"/>
              <a:t>‹#›</a:t>
            </a:fld>
            <a:endParaRPr lang="en-US"/>
          </a:p>
        </p:txBody>
      </p:sp>
    </p:spTree>
    <p:extLst>
      <p:ext uri="{BB962C8B-B14F-4D97-AF65-F5344CB8AC3E}">
        <p14:creationId xmlns:p14="http://schemas.microsoft.com/office/powerpoint/2010/main" val="411098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D58782-30A8-47E9-B531-1B8FCADA8661}" type="datetimeFigureOut">
              <a:rPr lang="en-US" smtClean="0"/>
              <a:t>12/28/2020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8A97C-13B0-4DCF-A2FA-C352BDFBF301}" type="slidenum">
              <a:rPr lang="en-US" smtClean="0"/>
              <a:t>‹#›</a:t>
            </a:fld>
            <a:endParaRPr lang="en-US"/>
          </a:p>
        </p:txBody>
      </p:sp>
    </p:spTree>
    <p:extLst>
      <p:ext uri="{BB962C8B-B14F-4D97-AF65-F5344CB8AC3E}">
        <p14:creationId xmlns:p14="http://schemas.microsoft.com/office/powerpoint/2010/main" val="60358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58782-30A8-47E9-B531-1B8FCADA8661}" type="datetimeFigureOut">
              <a:rPr lang="en-US" smtClean="0"/>
              <a:t>12/28/2020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8A97C-13B0-4DCF-A2FA-C352BDFBF301}" type="slidenum">
              <a:rPr lang="en-US" smtClean="0"/>
              <a:t>‹#›</a:t>
            </a:fld>
            <a:endParaRPr lang="en-US"/>
          </a:p>
        </p:txBody>
      </p:sp>
    </p:spTree>
    <p:extLst>
      <p:ext uri="{BB962C8B-B14F-4D97-AF65-F5344CB8AC3E}">
        <p14:creationId xmlns:p14="http://schemas.microsoft.com/office/powerpoint/2010/main" val="108677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58782-30A8-47E9-B531-1B8FCADA8661}"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8A97C-13B0-4DCF-A2FA-C352BDFBF301}" type="slidenum">
              <a:rPr lang="en-US" smtClean="0"/>
              <a:t>‹#›</a:t>
            </a:fld>
            <a:endParaRPr lang="en-US"/>
          </a:p>
        </p:txBody>
      </p:sp>
    </p:spTree>
    <p:extLst>
      <p:ext uri="{BB962C8B-B14F-4D97-AF65-F5344CB8AC3E}">
        <p14:creationId xmlns:p14="http://schemas.microsoft.com/office/powerpoint/2010/main" val="135428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58782-30A8-47E9-B531-1B8FCADA8661}"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8A97C-13B0-4DCF-A2FA-C352BDFBF301}" type="slidenum">
              <a:rPr lang="en-US" smtClean="0"/>
              <a:t>‹#›</a:t>
            </a:fld>
            <a:endParaRPr lang="en-US"/>
          </a:p>
        </p:txBody>
      </p:sp>
    </p:spTree>
    <p:extLst>
      <p:ext uri="{BB962C8B-B14F-4D97-AF65-F5344CB8AC3E}">
        <p14:creationId xmlns:p14="http://schemas.microsoft.com/office/powerpoint/2010/main" val="9077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58782-30A8-47E9-B531-1B8FCADA8661}" type="datetimeFigureOut">
              <a:rPr lang="en-US" smtClean="0"/>
              <a:t>12/28/2020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8A97C-13B0-4DCF-A2FA-C352BDFBF301}" type="slidenum">
              <a:rPr lang="en-US" smtClean="0"/>
              <a:t>‹#›</a:t>
            </a:fld>
            <a:endParaRPr lang="en-US"/>
          </a:p>
        </p:txBody>
      </p:sp>
    </p:spTree>
    <p:extLst>
      <p:ext uri="{BB962C8B-B14F-4D97-AF65-F5344CB8AC3E}">
        <p14:creationId xmlns:p14="http://schemas.microsoft.com/office/powerpoint/2010/main" val="59520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8.xml"/><Relationship Id="rId1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slide" Target="slide38.xml"/><Relationship Id="rId12" Type="http://schemas.openxmlformats.org/officeDocument/2006/relationships/slide" Target="slide69.xml"/><Relationship Id="rId17" Type="http://schemas.openxmlformats.org/officeDocument/2006/relationships/slide" Target="slide132.xml"/><Relationship Id="rId2" Type="http://schemas.openxmlformats.org/officeDocument/2006/relationships/notesSlide" Target="../notesSlides/notesSlide1.xml"/><Relationship Id="rId16"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slide" Target="slide54.xml"/><Relationship Id="rId5" Type="http://schemas.openxmlformats.org/officeDocument/2006/relationships/slide" Target="slide15.xml"/><Relationship Id="rId15" Type="http://schemas.openxmlformats.org/officeDocument/2006/relationships/slide" Target="slide93.xml"/><Relationship Id="rId10" Type="http://schemas.openxmlformats.org/officeDocument/2006/relationships/slide" Target="slide61.xml"/><Relationship Id="rId19" Type="http://schemas.openxmlformats.org/officeDocument/2006/relationships/slide" Target="slide146.xml"/><Relationship Id="rId4" Type="http://schemas.openxmlformats.org/officeDocument/2006/relationships/slide" Target="slide2.xml"/><Relationship Id="rId9" Type="http://schemas.openxmlformats.org/officeDocument/2006/relationships/slide" Target="slide49.xml"/><Relationship Id="rId14" Type="http://schemas.openxmlformats.org/officeDocument/2006/relationships/slide" Target="slide86.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0.png"/><Relationship Id="rId5" Type="http://schemas.openxmlformats.org/officeDocument/2006/relationships/image" Target="../media/image28.png"/><Relationship Id="rId10" Type="http://schemas.openxmlformats.org/officeDocument/2006/relationships/slide" Target="slide3.xml"/><Relationship Id="rId4" Type="http://schemas.openxmlformats.org/officeDocument/2006/relationships/image" Target="../media/image27.png"/><Relationship Id="rId9" Type="http://schemas.openxmlformats.org/officeDocument/2006/relationships/image" Target="../media/image9.png"/></Relationships>
</file>

<file path=ppt/slides/_rels/slide100.xml.rels><?xml version="1.0" encoding="UTF-8" standalone="yes"?>
<Relationships xmlns="http://schemas.openxmlformats.org/package/2006/relationships"><Relationship Id="rId8" Type="http://schemas.openxmlformats.org/officeDocument/2006/relationships/image" Target="../media/image395.png"/><Relationship Id="rId13" Type="http://schemas.openxmlformats.org/officeDocument/2006/relationships/image" Target="../media/image361.png"/><Relationship Id="rId3" Type="http://schemas.openxmlformats.org/officeDocument/2006/relationships/image" Target="../media/image390.png"/><Relationship Id="rId7" Type="http://schemas.openxmlformats.org/officeDocument/2006/relationships/image" Target="../media/image394.png"/><Relationship Id="rId12" Type="http://schemas.openxmlformats.org/officeDocument/2006/relationships/slide" Target="slide9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93.png"/><Relationship Id="rId11" Type="http://schemas.openxmlformats.org/officeDocument/2006/relationships/slide" Target="slide101.xml"/><Relationship Id="rId5" Type="http://schemas.openxmlformats.org/officeDocument/2006/relationships/image" Target="../media/image392.png"/><Relationship Id="rId10" Type="http://schemas.openxmlformats.org/officeDocument/2006/relationships/image" Target="../media/image397.png"/><Relationship Id="rId4" Type="http://schemas.openxmlformats.org/officeDocument/2006/relationships/image" Target="../media/image391.png"/><Relationship Id="rId9" Type="http://schemas.openxmlformats.org/officeDocument/2006/relationships/image" Target="../media/image396.png"/></Relationships>
</file>

<file path=ppt/slides/_rels/slide101.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slide" Target="slide94.xml"/><Relationship Id="rId3" Type="http://schemas.openxmlformats.org/officeDocument/2006/relationships/image" Target="../media/image398.png"/><Relationship Id="rId7" Type="http://schemas.openxmlformats.org/officeDocument/2006/relationships/image" Target="../media/image209.png"/><Relationship Id="rId12" Type="http://schemas.openxmlformats.org/officeDocument/2006/relationships/image" Target="../media/image399.png"/><Relationship Id="rId2" Type="http://schemas.openxmlformats.org/officeDocument/2006/relationships/slideLayout" Target="../slideLayouts/slideLayout2.xml"/><Relationship Id="rId1" Type="http://schemas.openxmlformats.org/officeDocument/2006/relationships/tags" Target="../tags/tag7.xml"/><Relationship Id="rId11" Type="http://schemas.openxmlformats.org/officeDocument/2006/relationships/image" Target="../media/image213.png"/><Relationship Id="rId10" Type="http://schemas.openxmlformats.org/officeDocument/2006/relationships/image" Target="../media/image212.png"/><Relationship Id="rId9" Type="http://schemas.openxmlformats.org/officeDocument/2006/relationships/image" Target="../media/image211.png"/><Relationship Id="rId14" Type="http://schemas.openxmlformats.org/officeDocument/2006/relationships/image" Target="../media/image361.png"/></Relationships>
</file>

<file path=ppt/slides/_rels/slide102.xml.rels><?xml version="1.0" encoding="UTF-8" standalone="yes"?>
<Relationships xmlns="http://schemas.openxmlformats.org/package/2006/relationships"><Relationship Id="rId8" Type="http://schemas.openxmlformats.org/officeDocument/2006/relationships/slide" Target="slide112.xml"/><Relationship Id="rId13" Type="http://schemas.openxmlformats.org/officeDocument/2006/relationships/slide" Target="slide117.xml"/><Relationship Id="rId18" Type="http://schemas.openxmlformats.org/officeDocument/2006/relationships/slide" Target="slide129.xml"/><Relationship Id="rId3" Type="http://schemas.openxmlformats.org/officeDocument/2006/relationships/slide" Target="slide104.xml"/><Relationship Id="rId21" Type="http://schemas.openxmlformats.org/officeDocument/2006/relationships/slide" Target="slide1.xml"/><Relationship Id="rId7" Type="http://schemas.openxmlformats.org/officeDocument/2006/relationships/slide" Target="slide109.xml"/><Relationship Id="rId12" Type="http://schemas.openxmlformats.org/officeDocument/2006/relationships/slide" Target="slide115.xml"/><Relationship Id="rId17" Type="http://schemas.openxmlformats.org/officeDocument/2006/relationships/slide" Target="slide127.xml"/><Relationship Id="rId2" Type="http://schemas.openxmlformats.org/officeDocument/2006/relationships/slide" Target="slide110.xml"/><Relationship Id="rId16" Type="http://schemas.openxmlformats.org/officeDocument/2006/relationships/slide" Target="slide126.xml"/><Relationship Id="rId20" Type="http://schemas.openxmlformats.org/officeDocument/2006/relationships/slide" Target="slide131.xml"/><Relationship Id="rId1" Type="http://schemas.openxmlformats.org/officeDocument/2006/relationships/slideLayout" Target="../slideLayouts/slideLayout7.xml"/><Relationship Id="rId6" Type="http://schemas.openxmlformats.org/officeDocument/2006/relationships/slide" Target="slide107.xml"/><Relationship Id="rId11" Type="http://schemas.openxmlformats.org/officeDocument/2006/relationships/slide" Target="slide120.xml"/><Relationship Id="rId24" Type="http://schemas.openxmlformats.org/officeDocument/2006/relationships/slide" Target="slide103.xml"/><Relationship Id="rId5" Type="http://schemas.openxmlformats.org/officeDocument/2006/relationships/slide" Target="slide106.xml"/><Relationship Id="rId15" Type="http://schemas.openxmlformats.org/officeDocument/2006/relationships/slide" Target="slide125.xml"/><Relationship Id="rId23" Type="http://schemas.openxmlformats.org/officeDocument/2006/relationships/image" Target="../media/image400.png"/><Relationship Id="rId10" Type="http://schemas.openxmlformats.org/officeDocument/2006/relationships/slide" Target="slide123.xml"/><Relationship Id="rId19" Type="http://schemas.openxmlformats.org/officeDocument/2006/relationships/slide" Target="slide130.xml"/><Relationship Id="rId4" Type="http://schemas.openxmlformats.org/officeDocument/2006/relationships/slide" Target="slide105.xml"/><Relationship Id="rId9" Type="http://schemas.openxmlformats.org/officeDocument/2006/relationships/slide" Target="slide113.xml"/><Relationship Id="rId14" Type="http://schemas.openxmlformats.org/officeDocument/2006/relationships/slide" Target="slide118.xml"/><Relationship Id="rId22" Type="http://schemas.openxmlformats.org/officeDocument/2006/relationships/image" Target="../media/image5.jpg"/></Relationships>
</file>

<file path=ppt/slides/_rels/slide103.xml.rels><?xml version="1.0" encoding="UTF-8" standalone="yes"?>
<Relationships xmlns="http://schemas.openxmlformats.org/package/2006/relationships"><Relationship Id="rId8" Type="http://schemas.openxmlformats.org/officeDocument/2006/relationships/image" Target="../media/image405.png"/><Relationship Id="rId3" Type="http://schemas.openxmlformats.org/officeDocument/2006/relationships/image" Target="../media/image400.png"/><Relationship Id="rId7" Type="http://schemas.openxmlformats.org/officeDocument/2006/relationships/slide" Target="slide102.xml"/><Relationship Id="rId2" Type="http://schemas.openxmlformats.org/officeDocument/2006/relationships/image" Target="../media/image401.png"/><Relationship Id="rId1" Type="http://schemas.openxmlformats.org/officeDocument/2006/relationships/slideLayout" Target="../slideLayouts/slideLayout7.xml"/><Relationship Id="rId6" Type="http://schemas.openxmlformats.org/officeDocument/2006/relationships/image" Target="../media/image404.png"/><Relationship Id="rId5" Type="http://schemas.openxmlformats.org/officeDocument/2006/relationships/image" Target="../media/image403.png"/><Relationship Id="rId4" Type="http://schemas.openxmlformats.org/officeDocument/2006/relationships/image" Target="../media/image402.png"/></Relationships>
</file>

<file path=ppt/slides/_rels/slide104.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06.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05.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07.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06.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08.png"/><Relationship Id="rId1" Type="http://schemas.openxmlformats.org/officeDocument/2006/relationships/slideLayout" Target="../slideLayouts/slideLayout7.xml"/><Relationship Id="rId4" Type="http://schemas.openxmlformats.org/officeDocument/2006/relationships/image" Target="../media/image405.png"/></Relationships>
</file>

<file path=ppt/slides/_rels/slide107.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9.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11.png"/></Relationships>
</file>

<file path=ppt/slides/_rels/slide108.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11.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09.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12.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slide" Target="slide3.xml"/></Relationships>
</file>

<file path=ppt/slides/_rels/slide110.xml.rels><?xml version="1.0" encoding="UTF-8" standalone="yes"?>
<Relationships xmlns="http://schemas.openxmlformats.org/package/2006/relationships"><Relationship Id="rId3" Type="http://schemas.openxmlformats.org/officeDocument/2006/relationships/image" Target="../media/image336.png"/><Relationship Id="rId2" Type="http://schemas.openxmlformats.org/officeDocument/2006/relationships/image" Target="../media/image413.png"/><Relationship Id="rId1" Type="http://schemas.openxmlformats.org/officeDocument/2006/relationships/slideLayout" Target="../slideLayouts/slideLayout7.xml"/><Relationship Id="rId4" Type="http://schemas.openxmlformats.org/officeDocument/2006/relationships/image" Target="../media/image400.png"/></Relationships>
</file>

<file path=ppt/slides/_rels/slide111.xml.rels><?xml version="1.0" encoding="UTF-8" standalone="yes"?>
<Relationships xmlns="http://schemas.openxmlformats.org/package/2006/relationships"><Relationship Id="rId3" Type="http://schemas.openxmlformats.org/officeDocument/2006/relationships/image" Target="../media/image415.png"/><Relationship Id="rId2" Type="http://schemas.openxmlformats.org/officeDocument/2006/relationships/image" Target="../media/image414.png"/><Relationship Id="rId1" Type="http://schemas.openxmlformats.org/officeDocument/2006/relationships/slideLayout" Target="../slideLayouts/slideLayout7.xml"/><Relationship Id="rId6" Type="http://schemas.openxmlformats.org/officeDocument/2006/relationships/image" Target="../media/image400.png"/><Relationship Id="rId5" Type="http://schemas.openxmlformats.org/officeDocument/2006/relationships/image" Target="../media/image405.png"/><Relationship Id="rId4" Type="http://schemas.openxmlformats.org/officeDocument/2006/relationships/slide" Target="slide102.xml"/></Relationships>
</file>

<file path=ppt/slides/_rels/slide112.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16.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13.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36.png"/><Relationship Id="rId1" Type="http://schemas.openxmlformats.org/officeDocument/2006/relationships/slideLayout" Target="../slideLayouts/slideLayout7.xml"/><Relationship Id="rId5" Type="http://schemas.openxmlformats.org/officeDocument/2006/relationships/image" Target="../media/image418.png"/><Relationship Id="rId4" Type="http://schemas.openxmlformats.org/officeDocument/2006/relationships/image" Target="../media/image417.png"/></Relationships>
</file>

<file path=ppt/slides/_rels/slide114.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19.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15.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36.png"/><Relationship Id="rId1" Type="http://schemas.openxmlformats.org/officeDocument/2006/relationships/slideLayout" Target="../slideLayouts/slideLayout7.xml"/><Relationship Id="rId4" Type="http://schemas.openxmlformats.org/officeDocument/2006/relationships/image" Target="../media/image420.png"/></Relationships>
</file>

<file path=ppt/slides/_rels/slide116.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21.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17.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22.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18.xml.rels><?xml version="1.0" encoding="UTF-8" standalone="yes"?>
<Relationships xmlns="http://schemas.openxmlformats.org/package/2006/relationships"><Relationship Id="rId3" Type="http://schemas.openxmlformats.org/officeDocument/2006/relationships/image" Target="../media/image336.png"/><Relationship Id="rId2" Type="http://schemas.openxmlformats.org/officeDocument/2006/relationships/image" Target="../media/image423.png"/><Relationship Id="rId1" Type="http://schemas.openxmlformats.org/officeDocument/2006/relationships/slideLayout" Target="../slideLayouts/slideLayout7.xml"/><Relationship Id="rId4" Type="http://schemas.openxmlformats.org/officeDocument/2006/relationships/image" Target="../media/image400.png"/></Relationships>
</file>

<file path=ppt/slides/_rels/slide119.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24.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3.png"/><Relationship Id="rId4" Type="http://schemas.openxmlformats.org/officeDocument/2006/relationships/slide" Target="slide13.xml"/></Relationships>
</file>

<file path=ppt/slides/_rels/slide120.xml.rels><?xml version="1.0" encoding="UTF-8" standalone="yes"?>
<Relationships xmlns="http://schemas.openxmlformats.org/package/2006/relationships"><Relationship Id="rId3" Type="http://schemas.openxmlformats.org/officeDocument/2006/relationships/image" Target="../media/image336.png"/><Relationship Id="rId2" Type="http://schemas.openxmlformats.org/officeDocument/2006/relationships/image" Target="../media/image425.png"/><Relationship Id="rId1" Type="http://schemas.openxmlformats.org/officeDocument/2006/relationships/slideLayout" Target="../slideLayouts/slideLayout7.xml"/><Relationship Id="rId4" Type="http://schemas.openxmlformats.org/officeDocument/2006/relationships/image" Target="../media/image400.png"/></Relationships>
</file>

<file path=ppt/slides/_rels/slide121.xml.rels><?xml version="1.0" encoding="UTF-8" standalone="yes"?>
<Relationships xmlns="http://schemas.openxmlformats.org/package/2006/relationships"><Relationship Id="rId3" Type="http://schemas.openxmlformats.org/officeDocument/2006/relationships/image" Target="../media/image336.png"/><Relationship Id="rId2" Type="http://schemas.openxmlformats.org/officeDocument/2006/relationships/image" Target="../media/image426.png"/><Relationship Id="rId1" Type="http://schemas.openxmlformats.org/officeDocument/2006/relationships/slideLayout" Target="../slideLayouts/slideLayout7.xml"/><Relationship Id="rId4" Type="http://schemas.openxmlformats.org/officeDocument/2006/relationships/image" Target="../media/image400.png"/></Relationships>
</file>

<file path=ppt/slides/_rels/slide122.xml.rels><?xml version="1.0" encoding="UTF-8" standalone="yes"?>
<Relationships xmlns="http://schemas.openxmlformats.org/package/2006/relationships"><Relationship Id="rId3" Type="http://schemas.openxmlformats.org/officeDocument/2006/relationships/image" Target="../media/image405.png"/><Relationship Id="rId2" Type="http://schemas.openxmlformats.org/officeDocument/2006/relationships/slide" Target="slide102.xml"/><Relationship Id="rId1" Type="http://schemas.openxmlformats.org/officeDocument/2006/relationships/slideLayout" Target="../slideLayouts/slideLayout7.xml"/><Relationship Id="rId5" Type="http://schemas.openxmlformats.org/officeDocument/2006/relationships/image" Target="../media/image427.png"/><Relationship Id="rId4" Type="http://schemas.openxmlformats.org/officeDocument/2006/relationships/image" Target="../media/image400.png"/></Relationships>
</file>

<file path=ppt/slides/_rels/slide123.xml.rels><?xml version="1.0" encoding="UTF-8" standalone="yes"?>
<Relationships xmlns="http://schemas.openxmlformats.org/package/2006/relationships"><Relationship Id="rId3" Type="http://schemas.openxmlformats.org/officeDocument/2006/relationships/image" Target="../media/image336.png"/><Relationship Id="rId2" Type="http://schemas.openxmlformats.org/officeDocument/2006/relationships/image" Target="../media/image428.png"/><Relationship Id="rId1" Type="http://schemas.openxmlformats.org/officeDocument/2006/relationships/slideLayout" Target="../slideLayouts/slideLayout7.xml"/><Relationship Id="rId4" Type="http://schemas.openxmlformats.org/officeDocument/2006/relationships/image" Target="../media/image400.png"/></Relationships>
</file>

<file path=ppt/slides/_rels/slide124.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29.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25.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image" Target="../media/image430.png"/><Relationship Id="rId1" Type="http://schemas.openxmlformats.org/officeDocument/2006/relationships/slideLayout" Target="../slideLayouts/slideLayout7.xml"/><Relationship Id="rId6" Type="http://schemas.openxmlformats.org/officeDocument/2006/relationships/image" Target="../media/image400.png"/><Relationship Id="rId5" Type="http://schemas.openxmlformats.org/officeDocument/2006/relationships/image" Target="../media/image405.png"/><Relationship Id="rId4" Type="http://schemas.openxmlformats.org/officeDocument/2006/relationships/slide" Target="slide102.xml"/></Relationships>
</file>

<file path=ppt/slides/_rels/slide126.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32.png"/><Relationship Id="rId1" Type="http://schemas.openxmlformats.org/officeDocument/2006/relationships/slideLayout" Target="../slideLayouts/slideLayout7.xml"/><Relationship Id="rId6" Type="http://schemas.openxmlformats.org/officeDocument/2006/relationships/image" Target="../media/image433.png"/><Relationship Id="rId5" Type="http://schemas.openxmlformats.org/officeDocument/2006/relationships/image" Target="../media/image400.png"/><Relationship Id="rId4" Type="http://schemas.openxmlformats.org/officeDocument/2006/relationships/image" Target="../media/image405.png"/></Relationships>
</file>

<file path=ppt/slides/_rels/slide127.xml.rels><?xml version="1.0" encoding="UTF-8" standalone="yes"?>
<Relationships xmlns="http://schemas.openxmlformats.org/package/2006/relationships"><Relationship Id="rId3" Type="http://schemas.openxmlformats.org/officeDocument/2006/relationships/image" Target="../media/image336.png"/><Relationship Id="rId2" Type="http://schemas.openxmlformats.org/officeDocument/2006/relationships/image" Target="../media/image434.png"/><Relationship Id="rId1" Type="http://schemas.openxmlformats.org/officeDocument/2006/relationships/slideLayout" Target="../slideLayouts/slideLayout7.xml"/><Relationship Id="rId4" Type="http://schemas.openxmlformats.org/officeDocument/2006/relationships/image" Target="../media/image400.png"/></Relationships>
</file>

<file path=ppt/slides/_rels/slide128.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35.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29.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36.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8.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2.gif"/><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39.png"/></Relationships>
</file>

<file path=ppt/slides/_rels/slide130.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37.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31.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438.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405.png"/></Relationships>
</file>

<file path=ppt/slides/_rels/slide132.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142.xml"/><Relationship Id="rId3" Type="http://schemas.openxmlformats.org/officeDocument/2006/relationships/slide" Target="slide135.xml"/><Relationship Id="rId7" Type="http://schemas.openxmlformats.org/officeDocument/2006/relationships/image" Target="../media/image439.jpg"/><Relationship Id="rId12" Type="http://schemas.openxmlformats.org/officeDocument/2006/relationships/slide" Target="slide140.xml"/><Relationship Id="rId2" Type="http://schemas.openxmlformats.org/officeDocument/2006/relationships/slide" Target="slide134.xml"/><Relationship Id="rId1" Type="http://schemas.openxmlformats.org/officeDocument/2006/relationships/slideLayout" Target="../slideLayouts/slideLayout7.xml"/><Relationship Id="rId6" Type="http://schemas.openxmlformats.org/officeDocument/2006/relationships/slide" Target="slide133.xml"/><Relationship Id="rId11" Type="http://schemas.openxmlformats.org/officeDocument/2006/relationships/slide" Target="slide139.xml"/><Relationship Id="rId5" Type="http://schemas.openxmlformats.org/officeDocument/2006/relationships/slide" Target="slide137.xml"/><Relationship Id="rId10" Type="http://schemas.openxmlformats.org/officeDocument/2006/relationships/slide" Target="slide138.xml"/><Relationship Id="rId4" Type="http://schemas.openxmlformats.org/officeDocument/2006/relationships/slide" Target="slide136.xml"/><Relationship Id="rId9" Type="http://schemas.openxmlformats.org/officeDocument/2006/relationships/image" Target="../media/image405.png"/><Relationship Id="rId14" Type="http://schemas.openxmlformats.org/officeDocument/2006/relationships/slide" Target="slide144.xml"/></Relationships>
</file>

<file path=ppt/slides/_rels/slide133.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image" Target="../media/image440.png"/><Relationship Id="rId1" Type="http://schemas.openxmlformats.org/officeDocument/2006/relationships/slideLayout" Target="../slideLayouts/slideLayout7.xml"/><Relationship Id="rId4" Type="http://schemas.openxmlformats.org/officeDocument/2006/relationships/image" Target="../media/image405.png"/></Relationships>
</file>

<file path=ppt/slides/_rels/slide134.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image" Target="../media/image441.png"/><Relationship Id="rId1" Type="http://schemas.openxmlformats.org/officeDocument/2006/relationships/slideLayout" Target="../slideLayouts/slideLayout7.xml"/><Relationship Id="rId4" Type="http://schemas.openxmlformats.org/officeDocument/2006/relationships/image" Target="../media/image405.png"/></Relationships>
</file>

<file path=ppt/slides/_rels/slide135.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image" Target="../media/image442.png"/><Relationship Id="rId1" Type="http://schemas.openxmlformats.org/officeDocument/2006/relationships/slideLayout" Target="../slideLayouts/slideLayout7.xml"/><Relationship Id="rId4" Type="http://schemas.openxmlformats.org/officeDocument/2006/relationships/image" Target="../media/image405.png"/></Relationships>
</file>

<file path=ppt/slides/_rels/slide136.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image" Target="../media/image443.png"/><Relationship Id="rId1" Type="http://schemas.openxmlformats.org/officeDocument/2006/relationships/slideLayout" Target="../slideLayouts/slideLayout7.xml"/><Relationship Id="rId4" Type="http://schemas.openxmlformats.org/officeDocument/2006/relationships/image" Target="../media/image405.png"/></Relationships>
</file>

<file path=ppt/slides/_rels/slide137.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image" Target="../media/image444.png"/><Relationship Id="rId1" Type="http://schemas.openxmlformats.org/officeDocument/2006/relationships/slideLayout" Target="../slideLayouts/slideLayout7.xml"/><Relationship Id="rId4" Type="http://schemas.openxmlformats.org/officeDocument/2006/relationships/image" Target="../media/image405.png"/></Relationships>
</file>

<file path=ppt/slides/_rels/slide138.xml.rels><?xml version="1.0" encoding="UTF-8" standalone="yes"?>
<Relationships xmlns="http://schemas.openxmlformats.org/package/2006/relationships"><Relationship Id="rId3" Type="http://schemas.openxmlformats.org/officeDocument/2006/relationships/image" Target="../media/image439.jpg"/><Relationship Id="rId2" Type="http://schemas.openxmlformats.org/officeDocument/2006/relationships/image" Target="../media/image445.png"/><Relationship Id="rId1" Type="http://schemas.openxmlformats.org/officeDocument/2006/relationships/slideLayout" Target="../slideLayouts/slideLayout7.xml"/><Relationship Id="rId5" Type="http://schemas.openxmlformats.org/officeDocument/2006/relationships/image" Target="../media/image405.png"/><Relationship Id="rId4" Type="http://schemas.openxmlformats.org/officeDocument/2006/relationships/slide" Target="slide132.xml"/></Relationships>
</file>

<file path=ppt/slides/_rels/slide139.xml.rels><?xml version="1.0" encoding="UTF-8" standalone="yes"?>
<Relationships xmlns="http://schemas.openxmlformats.org/package/2006/relationships"><Relationship Id="rId3" Type="http://schemas.openxmlformats.org/officeDocument/2006/relationships/image" Target="../media/image439.jpg"/><Relationship Id="rId2" Type="http://schemas.openxmlformats.org/officeDocument/2006/relationships/image" Target="../media/image446.png"/><Relationship Id="rId1" Type="http://schemas.openxmlformats.org/officeDocument/2006/relationships/slideLayout" Target="../slideLayouts/slideLayout7.xml"/><Relationship Id="rId5" Type="http://schemas.openxmlformats.org/officeDocument/2006/relationships/image" Target="../media/image405.png"/><Relationship Id="rId4" Type="http://schemas.openxmlformats.org/officeDocument/2006/relationships/slide" Target="slide13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32.gif"/><Relationship Id="rId4" Type="http://schemas.openxmlformats.org/officeDocument/2006/relationships/image" Target="../media/image42.png"/></Relationships>
</file>

<file path=ppt/slides/_rels/slide140.xml.rels><?xml version="1.0" encoding="UTF-8" standalone="yes"?>
<Relationships xmlns="http://schemas.openxmlformats.org/package/2006/relationships"><Relationship Id="rId3" Type="http://schemas.openxmlformats.org/officeDocument/2006/relationships/image" Target="../media/image439.jpg"/><Relationship Id="rId2" Type="http://schemas.openxmlformats.org/officeDocument/2006/relationships/image" Target="../media/image44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1.xml.rels><?xml version="1.0" encoding="UTF-8" standalone="yes"?>
<Relationships xmlns="http://schemas.openxmlformats.org/package/2006/relationships"><Relationship Id="rId3" Type="http://schemas.openxmlformats.org/officeDocument/2006/relationships/image" Target="../media/image439.jpg"/><Relationship Id="rId2" Type="http://schemas.openxmlformats.org/officeDocument/2006/relationships/image" Target="../media/image448.png"/><Relationship Id="rId1" Type="http://schemas.openxmlformats.org/officeDocument/2006/relationships/slideLayout" Target="../slideLayouts/slideLayout7.xml"/><Relationship Id="rId5" Type="http://schemas.openxmlformats.org/officeDocument/2006/relationships/image" Target="../media/image405.png"/><Relationship Id="rId4" Type="http://schemas.openxmlformats.org/officeDocument/2006/relationships/slide" Target="slide132.xml"/></Relationships>
</file>

<file path=ppt/slides/_rels/slide142.xml.rels><?xml version="1.0" encoding="UTF-8" standalone="yes"?>
<Relationships xmlns="http://schemas.openxmlformats.org/package/2006/relationships"><Relationship Id="rId3" Type="http://schemas.openxmlformats.org/officeDocument/2006/relationships/image" Target="../media/image439.jpg"/><Relationship Id="rId2" Type="http://schemas.openxmlformats.org/officeDocument/2006/relationships/image" Target="../media/image44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3.xml.rels><?xml version="1.0" encoding="UTF-8" standalone="yes"?>
<Relationships xmlns="http://schemas.openxmlformats.org/package/2006/relationships"><Relationship Id="rId3" Type="http://schemas.openxmlformats.org/officeDocument/2006/relationships/image" Target="../media/image439.jpg"/><Relationship Id="rId2" Type="http://schemas.openxmlformats.org/officeDocument/2006/relationships/image" Target="../media/image450.png"/><Relationship Id="rId1" Type="http://schemas.openxmlformats.org/officeDocument/2006/relationships/slideLayout" Target="../slideLayouts/slideLayout7.xml"/><Relationship Id="rId5" Type="http://schemas.openxmlformats.org/officeDocument/2006/relationships/image" Target="../media/image405.png"/><Relationship Id="rId4" Type="http://schemas.openxmlformats.org/officeDocument/2006/relationships/slide" Target="slide132.xml"/></Relationships>
</file>

<file path=ppt/slides/_rels/slide144.xml.rels><?xml version="1.0" encoding="UTF-8" standalone="yes"?>
<Relationships xmlns="http://schemas.openxmlformats.org/package/2006/relationships"><Relationship Id="rId3" Type="http://schemas.openxmlformats.org/officeDocument/2006/relationships/image" Target="../media/image439.jpg"/><Relationship Id="rId2" Type="http://schemas.openxmlformats.org/officeDocument/2006/relationships/image" Target="../media/image45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5.xml.rels><?xml version="1.0" encoding="UTF-8" standalone="yes"?>
<Relationships xmlns="http://schemas.openxmlformats.org/package/2006/relationships"><Relationship Id="rId3" Type="http://schemas.openxmlformats.org/officeDocument/2006/relationships/image" Target="../media/image439.jpg"/><Relationship Id="rId2" Type="http://schemas.openxmlformats.org/officeDocument/2006/relationships/image" Target="../media/image452.png"/><Relationship Id="rId1" Type="http://schemas.openxmlformats.org/officeDocument/2006/relationships/slideLayout" Target="../slideLayouts/slideLayout7.xml"/><Relationship Id="rId5" Type="http://schemas.openxmlformats.org/officeDocument/2006/relationships/image" Target="../media/image405.png"/><Relationship Id="rId4" Type="http://schemas.openxmlformats.org/officeDocument/2006/relationships/slide" Target="slide132.xml"/></Relationships>
</file>

<file path=ppt/slides/_rels/slide146.xml.rels><?xml version="1.0" encoding="UTF-8" standalone="yes"?>
<Relationships xmlns="http://schemas.openxmlformats.org/package/2006/relationships"><Relationship Id="rId8" Type="http://schemas.openxmlformats.org/officeDocument/2006/relationships/slide" Target="slide153.xml"/><Relationship Id="rId13" Type="http://schemas.openxmlformats.org/officeDocument/2006/relationships/slide" Target="slide158.xml"/><Relationship Id="rId18" Type="http://schemas.openxmlformats.org/officeDocument/2006/relationships/slide" Target="slide164.xml"/><Relationship Id="rId3" Type="http://schemas.openxmlformats.org/officeDocument/2006/relationships/slide" Target="slide148.xml"/><Relationship Id="rId21" Type="http://schemas.openxmlformats.org/officeDocument/2006/relationships/slide" Target="slide167.xml"/><Relationship Id="rId7" Type="http://schemas.openxmlformats.org/officeDocument/2006/relationships/slide" Target="slide152.xml"/><Relationship Id="rId12" Type="http://schemas.openxmlformats.org/officeDocument/2006/relationships/slide" Target="slide157.xml"/><Relationship Id="rId17" Type="http://schemas.openxmlformats.org/officeDocument/2006/relationships/slide" Target="slide162.xml"/><Relationship Id="rId2" Type="http://schemas.openxmlformats.org/officeDocument/2006/relationships/slide" Target="slide147.xml"/><Relationship Id="rId16" Type="http://schemas.openxmlformats.org/officeDocument/2006/relationships/slide" Target="slide161.xml"/><Relationship Id="rId20" Type="http://schemas.openxmlformats.org/officeDocument/2006/relationships/slide" Target="slide166.xml"/><Relationship Id="rId1" Type="http://schemas.openxmlformats.org/officeDocument/2006/relationships/slideLayout" Target="../slideLayouts/slideLayout7.xml"/><Relationship Id="rId6" Type="http://schemas.openxmlformats.org/officeDocument/2006/relationships/slide" Target="slide151.xml"/><Relationship Id="rId11" Type="http://schemas.openxmlformats.org/officeDocument/2006/relationships/slide" Target="slide156.xml"/><Relationship Id="rId24" Type="http://schemas.openxmlformats.org/officeDocument/2006/relationships/image" Target="../media/image453.png"/><Relationship Id="rId5" Type="http://schemas.openxmlformats.org/officeDocument/2006/relationships/slide" Target="slide150.xml"/><Relationship Id="rId15" Type="http://schemas.openxmlformats.org/officeDocument/2006/relationships/slide" Target="slide160.xml"/><Relationship Id="rId23" Type="http://schemas.openxmlformats.org/officeDocument/2006/relationships/image" Target="../media/image5.jpg"/><Relationship Id="rId10" Type="http://schemas.openxmlformats.org/officeDocument/2006/relationships/slide" Target="slide155.xml"/><Relationship Id="rId19" Type="http://schemas.openxmlformats.org/officeDocument/2006/relationships/slide" Target="slide165.xml"/><Relationship Id="rId4" Type="http://schemas.openxmlformats.org/officeDocument/2006/relationships/slide" Target="slide149.xml"/><Relationship Id="rId9" Type="http://schemas.openxmlformats.org/officeDocument/2006/relationships/slide" Target="slide154.xml"/><Relationship Id="rId14" Type="http://schemas.openxmlformats.org/officeDocument/2006/relationships/slide" Target="slide159.xml"/><Relationship Id="rId22" Type="http://schemas.openxmlformats.org/officeDocument/2006/relationships/slide" Target="slide1.xml"/></Relationships>
</file>

<file path=ppt/slides/_rels/slide147.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54.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48.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55.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49.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56.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57.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51.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58.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52.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59.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53.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60.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54.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61.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2.png"/><Relationship Id="rId1" Type="http://schemas.openxmlformats.org/officeDocument/2006/relationships/slideLayout" Target="../slideLayouts/slideLayout7.xml"/><Relationship Id="rId4" Type="http://schemas.openxmlformats.org/officeDocument/2006/relationships/image" Target="../media/image453.png"/></Relationships>
</file>

<file path=ppt/slides/_rels/slide156.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63.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57.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64.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58.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65.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59.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66.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6.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9.xml"/><Relationship Id="rId7" Type="http://schemas.openxmlformats.org/officeDocument/2006/relationships/image" Target="../media/image5.jpg"/><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33.jpg"/><Relationship Id="rId4" Type="http://schemas.openxmlformats.org/officeDocument/2006/relationships/slide" Target="slide22.xml"/></Relationships>
</file>

<file path=ppt/slides/_rels/slide160.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67.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61.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68.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9.png"/><Relationship Id="rId1" Type="http://schemas.openxmlformats.org/officeDocument/2006/relationships/slideLayout" Target="../slideLayouts/slideLayout7.xml"/><Relationship Id="rId4" Type="http://schemas.openxmlformats.org/officeDocument/2006/relationships/image" Target="../media/image453.png"/></Relationships>
</file>

<file path=ppt/slides/_rels/slide163.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70.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64.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71.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65.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72.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66.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73.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67.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474.png"/><Relationship Id="rId1" Type="http://schemas.openxmlformats.org/officeDocument/2006/relationships/slideLayout" Target="../slideLayouts/slideLayout7.xml"/><Relationship Id="rId5" Type="http://schemas.openxmlformats.org/officeDocument/2006/relationships/image" Target="../media/image453.png"/><Relationship Id="rId4" Type="http://schemas.openxmlformats.org/officeDocument/2006/relationships/image" Target="../media/image405.pn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slide" Target="slide1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3.png"/><Relationship Id="rId9"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6.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1.png"/><Relationship Id="rId7"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11.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6.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78.png"/><Relationship Id="rId2" Type="http://schemas.openxmlformats.org/officeDocument/2006/relationships/image" Target="../media/image68.pn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5.png"/><Relationship Id="rId5" Type="http://schemas.openxmlformats.org/officeDocument/2006/relationships/image" Target="../media/image8.png"/><Relationship Id="rId15" Type="http://schemas.openxmlformats.org/officeDocument/2006/relationships/slide" Target="slide16.xml"/><Relationship Id="rId10" Type="http://schemas.openxmlformats.org/officeDocument/2006/relationships/image" Target="../media/image74.png"/><Relationship Id="rId4" Type="http://schemas.openxmlformats.org/officeDocument/2006/relationships/image" Target="../media/image70.png"/><Relationship Id="rId9" Type="http://schemas.openxmlformats.org/officeDocument/2006/relationships/image" Target="../media/image73.png"/><Relationship Id="rId1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5.jpg"/><Relationship Id="rId7" Type="http://schemas.openxmlformats.org/officeDocument/2006/relationships/slide" Target="slide34.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7.xml"/><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86.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5.png"/><Relationship Id="rId10" Type="http://schemas.openxmlformats.org/officeDocument/2006/relationships/image" Target="../media/image11.png"/><Relationship Id="rId4" Type="http://schemas.openxmlformats.org/officeDocument/2006/relationships/image" Target="../media/image84.png"/><Relationship Id="rId9" Type="http://schemas.openxmlformats.org/officeDocument/2006/relationships/image" Target="../media/image88.png"/></Relationships>
</file>

<file path=ppt/slides/_rels/slide2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9.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slide" Target="slide26.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0.xml"/><Relationship Id="rId5" Type="http://schemas.openxmlformats.org/officeDocument/2006/relationships/slide" Target="slide11.xml"/><Relationship Id="rId10" Type="http://schemas.openxmlformats.org/officeDocument/2006/relationships/image" Target="../media/image5.jpg"/><Relationship Id="rId4" Type="http://schemas.openxmlformats.org/officeDocument/2006/relationships/slide" Target="slide9.xml"/><Relationship Id="rId9" Type="http://schemas.openxmlformats.org/officeDocument/2006/relationships/slide" Target="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image" Target="../media/image10.png"/><Relationship Id="rId5" Type="http://schemas.openxmlformats.org/officeDocument/2006/relationships/image" Target="../media/image103.png"/><Relationship Id="rId10" Type="http://schemas.openxmlformats.org/officeDocument/2006/relationships/slide" Target="slide26.xml"/><Relationship Id="rId4" Type="http://schemas.openxmlformats.org/officeDocument/2006/relationships/image" Target="../media/image102.png"/><Relationship Id="rId9" Type="http://schemas.openxmlformats.org/officeDocument/2006/relationships/image" Target="../media/image107.pn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1.gif"/><Relationship Id="rId7" Type="http://schemas.openxmlformats.org/officeDocument/2006/relationships/slide" Target="slide26.xml"/><Relationship Id="rId2" Type="http://schemas.openxmlformats.org/officeDocument/2006/relationships/image" Target="../media/image90.jp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4.png"/><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media/image121.png"/><Relationship Id="rId5" Type="http://schemas.openxmlformats.org/officeDocument/2006/relationships/image" Target="../media/image116.png"/><Relationship Id="rId10" Type="http://schemas.openxmlformats.org/officeDocument/2006/relationships/image" Target="../media/image120.png"/><Relationship Id="rId4" Type="http://schemas.openxmlformats.org/officeDocument/2006/relationships/image" Target="../media/image115.png"/><Relationship Id="rId9" Type="http://schemas.openxmlformats.org/officeDocument/2006/relationships/image" Target="../media/image119.png"/></Relationships>
</file>

<file path=ppt/slides/_rels/slide33.xml.rels><?xml version="1.0" encoding="UTF-8" standalone="yes"?>
<Relationships xmlns="http://schemas.openxmlformats.org/package/2006/relationships"><Relationship Id="rId3" Type="http://schemas.openxmlformats.org/officeDocument/2006/relationships/image" Target="../media/image109.gif"/><Relationship Id="rId7" Type="http://schemas.openxmlformats.org/officeDocument/2006/relationships/image" Target="../media/image10.png"/><Relationship Id="rId2" Type="http://schemas.openxmlformats.org/officeDocument/2006/relationships/image" Target="../media/image90.jpg"/><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24.png"/><Relationship Id="rId4" Type="http://schemas.openxmlformats.org/officeDocument/2006/relationships/image" Target="../media/image123.pn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6.png"/><Relationship Id="rId7" Type="http://schemas.openxmlformats.org/officeDocument/2006/relationships/slide" Target="slide26.xml"/><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image" Target="../media/image127.png"/><Relationship Id="rId9" Type="http://schemas.openxmlformats.org/officeDocument/2006/relationships/slide" Target="slide37.xml"/></Relationships>
</file>

<file path=ppt/slides/_rels/slide35.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10" Type="http://schemas.openxmlformats.org/officeDocument/2006/relationships/image" Target="../media/image11.png"/><Relationship Id="rId4" Type="http://schemas.openxmlformats.org/officeDocument/2006/relationships/image" Target="../media/image130.png"/><Relationship Id="rId9" Type="http://schemas.openxmlformats.org/officeDocument/2006/relationships/image" Target="../media/image135.png"/></Relationships>
</file>

<file path=ppt/slides/_rels/slide36.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1.png"/><Relationship Id="rId3" Type="http://schemas.openxmlformats.org/officeDocument/2006/relationships/image" Target="../media/image137.png"/><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image" Target="../media/image136.png"/><Relationship Id="rId1" Type="http://schemas.openxmlformats.org/officeDocument/2006/relationships/slideLayout" Target="../slideLayouts/slideLayout7.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s>
</file>

<file path=ppt/slides/_rels/slide37.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0.png"/><Relationship Id="rId2" Type="http://schemas.openxmlformats.org/officeDocument/2006/relationships/image" Target="../media/image147.png"/><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48.png"/><Relationship Id="rId4" Type="http://schemas.openxmlformats.org/officeDocument/2006/relationships/image" Target="../media/image122.png"/></Relationships>
</file>

<file path=ppt/slides/_rels/slide3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51.png"/><Relationship Id="rId7" Type="http://schemas.openxmlformats.org/officeDocument/2006/relationships/slide" Target="slide1.xml"/><Relationship Id="rId2"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slide" Target="slide40.xml"/><Relationship Id="rId5" Type="http://schemas.openxmlformats.org/officeDocument/2006/relationships/image" Target="../media/image153.png"/><Relationship Id="rId4" Type="http://schemas.openxmlformats.org/officeDocument/2006/relationships/image" Target="../media/image15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 Id="rId9" Type="http://schemas.openxmlformats.org/officeDocument/2006/relationships/image" Target="../media/image149.png"/></Relationships>
</file>

<file path=ppt/slides/_rels/slide4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45.xml"/><Relationship Id="rId7" Type="http://schemas.openxmlformats.org/officeDocument/2006/relationships/image" Target="../media/image160.png"/><Relationship Id="rId2" Type="http://schemas.openxmlformats.org/officeDocument/2006/relationships/slide" Target="slide44.xml"/><Relationship Id="rId1" Type="http://schemas.openxmlformats.org/officeDocument/2006/relationships/slideLayout" Target="../slideLayouts/slideLayout7.xml"/><Relationship Id="rId6" Type="http://schemas.openxmlformats.org/officeDocument/2006/relationships/slide" Target="slide43.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image" Target="../media/image5.jpg"/></Relationships>
</file>

<file path=ppt/slides/_rels/slide43.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49.png"/><Relationship Id="rId3" Type="http://schemas.openxmlformats.org/officeDocument/2006/relationships/image" Target="../media/image162.png"/><Relationship Id="rId7" Type="http://schemas.openxmlformats.org/officeDocument/2006/relationships/image" Target="../media/image166.png"/><Relationship Id="rId12" Type="http://schemas.openxmlformats.org/officeDocument/2006/relationships/slide" Target="slide42.xml"/><Relationship Id="rId2"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image" Target="../media/image165.png"/><Relationship Id="rId11" Type="http://schemas.openxmlformats.org/officeDocument/2006/relationships/image" Target="../media/image170.png"/><Relationship Id="rId5" Type="http://schemas.openxmlformats.org/officeDocument/2006/relationships/image" Target="../media/image164.png"/><Relationship Id="rId10" Type="http://schemas.openxmlformats.org/officeDocument/2006/relationships/image" Target="../media/image169.png"/><Relationship Id="rId4" Type="http://schemas.openxmlformats.org/officeDocument/2006/relationships/image" Target="../media/image163.png"/><Relationship Id="rId9" Type="http://schemas.openxmlformats.org/officeDocument/2006/relationships/image" Target="../media/image168.png"/></Relationships>
</file>

<file path=ppt/slides/_rels/slide44.xml.rels><?xml version="1.0" encoding="UTF-8" standalone="yes"?>
<Relationships xmlns="http://schemas.openxmlformats.org/package/2006/relationships"><Relationship Id="rId8" Type="http://schemas.openxmlformats.org/officeDocument/2006/relationships/image" Target="../media/image177.png"/><Relationship Id="rId13" Type="http://schemas.openxmlformats.org/officeDocument/2006/relationships/image" Target="../media/image182.png"/><Relationship Id="rId3" Type="http://schemas.openxmlformats.org/officeDocument/2006/relationships/image" Target="../media/image172.png"/><Relationship Id="rId7" Type="http://schemas.openxmlformats.org/officeDocument/2006/relationships/image" Target="../media/image176.png"/><Relationship Id="rId12" Type="http://schemas.openxmlformats.org/officeDocument/2006/relationships/image" Target="../media/image181.png"/><Relationship Id="rId2" Type="http://schemas.openxmlformats.org/officeDocument/2006/relationships/image" Target="../media/image171.png"/><Relationship Id="rId16" Type="http://schemas.openxmlformats.org/officeDocument/2006/relationships/image" Target="../media/image149.pn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80.png"/><Relationship Id="rId5" Type="http://schemas.openxmlformats.org/officeDocument/2006/relationships/image" Target="../media/image174.png"/><Relationship Id="rId15" Type="http://schemas.openxmlformats.org/officeDocument/2006/relationships/slide" Target="slide42.xml"/><Relationship Id="rId10" Type="http://schemas.openxmlformats.org/officeDocument/2006/relationships/image" Target="../media/image179.png"/><Relationship Id="rId4" Type="http://schemas.openxmlformats.org/officeDocument/2006/relationships/image" Target="../media/image173.png"/><Relationship Id="rId9" Type="http://schemas.openxmlformats.org/officeDocument/2006/relationships/image" Target="../media/image178.png"/><Relationship Id="rId14" Type="http://schemas.openxmlformats.org/officeDocument/2006/relationships/image" Target="../media/image183.png"/></Relationships>
</file>

<file path=ppt/slides/_rels/slide45.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149.png"/><Relationship Id="rId3" Type="http://schemas.openxmlformats.org/officeDocument/2006/relationships/image" Target="../media/image185.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slide" Target="slide42.xml"/><Relationship Id="rId2" Type="http://schemas.openxmlformats.org/officeDocument/2006/relationships/image" Target="../media/image184.png"/><Relationship Id="rId16" Type="http://schemas.openxmlformats.org/officeDocument/2006/relationships/image" Target="../media/image198.png"/><Relationship Id="rId1" Type="http://schemas.openxmlformats.org/officeDocument/2006/relationships/slideLayout" Target="../slideLayouts/slideLayout7.xml"/><Relationship Id="rId6" Type="http://schemas.openxmlformats.org/officeDocument/2006/relationships/image" Target="../media/image188.png"/><Relationship Id="rId11" Type="http://schemas.openxmlformats.org/officeDocument/2006/relationships/image" Target="../media/image193.png"/><Relationship Id="rId5" Type="http://schemas.openxmlformats.org/officeDocument/2006/relationships/image" Target="../media/image187.png"/><Relationship Id="rId15" Type="http://schemas.openxmlformats.org/officeDocument/2006/relationships/image" Target="../media/image197.png"/><Relationship Id="rId10" Type="http://schemas.openxmlformats.org/officeDocument/2006/relationships/image" Target="../media/image192.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s>
</file>

<file path=ppt/slides/_rels/slide46.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200.png"/><Relationship Id="rId7" Type="http://schemas.openxmlformats.org/officeDocument/2006/relationships/image" Target="../media/image204.png"/><Relationship Id="rId2" Type="http://schemas.openxmlformats.org/officeDocument/2006/relationships/image" Target="../media/image199.png"/><Relationship Id="rId1" Type="http://schemas.openxmlformats.org/officeDocument/2006/relationships/slideLayout" Target="../slideLayouts/slideLayout7.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201.png"/><Relationship Id="rId9" Type="http://schemas.openxmlformats.org/officeDocument/2006/relationships/image" Target="../media/image149.png"/></Relationships>
</file>

<file path=ppt/slides/_rels/slide47.xml.rels><?xml version="1.0" encoding="UTF-8" standalone="yes"?>
<Relationships xmlns="http://schemas.openxmlformats.org/package/2006/relationships"><Relationship Id="rId8" Type="http://schemas.openxmlformats.org/officeDocument/2006/relationships/image" Target="../media/image211.png"/><Relationship Id="rId13" Type="http://schemas.openxmlformats.org/officeDocument/2006/relationships/image" Target="../media/image216.png"/><Relationship Id="rId3" Type="http://schemas.openxmlformats.org/officeDocument/2006/relationships/image" Target="../media/image206.png"/><Relationship Id="rId7" Type="http://schemas.openxmlformats.org/officeDocument/2006/relationships/image" Target="../media/image210.png"/><Relationship Id="rId12" Type="http://schemas.openxmlformats.org/officeDocument/2006/relationships/image" Target="../media/image215.png"/><Relationship Id="rId2" Type="http://schemas.openxmlformats.org/officeDocument/2006/relationships/image" Target="../media/image205.png"/><Relationship Id="rId1" Type="http://schemas.openxmlformats.org/officeDocument/2006/relationships/slideLayout" Target="../slideLayouts/slideLayout7.xml"/><Relationship Id="rId6" Type="http://schemas.openxmlformats.org/officeDocument/2006/relationships/image" Target="../media/image209.png"/><Relationship Id="rId11" Type="http://schemas.openxmlformats.org/officeDocument/2006/relationships/image" Target="../media/image214.png"/><Relationship Id="rId5" Type="http://schemas.openxmlformats.org/officeDocument/2006/relationships/image" Target="../media/image208.png"/><Relationship Id="rId15" Type="http://schemas.openxmlformats.org/officeDocument/2006/relationships/image" Target="../media/image149.png"/><Relationship Id="rId10" Type="http://schemas.openxmlformats.org/officeDocument/2006/relationships/image" Target="../media/image213.png"/><Relationship Id="rId4" Type="http://schemas.openxmlformats.org/officeDocument/2006/relationships/image" Target="../media/image207.png"/><Relationship Id="rId9" Type="http://schemas.openxmlformats.org/officeDocument/2006/relationships/image" Target="../media/image212.png"/><Relationship Id="rId14" Type="http://schemas.openxmlformats.org/officeDocument/2006/relationships/slide" Target="slide42.xml"/></Relationships>
</file>

<file path=ppt/slides/_rels/slide48.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slide" Target="slide1.xml"/><Relationship Id="rId4" Type="http://schemas.openxmlformats.org/officeDocument/2006/relationships/image" Target="../media/image218.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10.png"/><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10.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219.png"/><Relationship Id="rId7" Type="http://schemas.openxmlformats.org/officeDocument/2006/relationships/image" Target="../media/image223.png"/><Relationship Id="rId2" Type="http://schemas.openxmlformats.org/officeDocument/2006/relationships/image" Target="../media/image218.png"/><Relationship Id="rId1" Type="http://schemas.openxmlformats.org/officeDocument/2006/relationships/slideLayout" Target="../slideLayouts/slideLayout7.xml"/><Relationship Id="rId6" Type="http://schemas.openxmlformats.org/officeDocument/2006/relationships/image" Target="../media/image222.png"/><Relationship Id="rId5" Type="http://schemas.openxmlformats.org/officeDocument/2006/relationships/image" Target="../media/image221.png"/><Relationship Id="rId10" Type="http://schemas.openxmlformats.org/officeDocument/2006/relationships/image" Target="../media/image217.png"/><Relationship Id="rId4" Type="http://schemas.openxmlformats.org/officeDocument/2006/relationships/image" Target="../media/image220.png"/><Relationship Id="rId9" Type="http://schemas.openxmlformats.org/officeDocument/2006/relationships/slide" Target="slide49.xml"/></Relationships>
</file>

<file path=ppt/slides/_rels/slide51.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25.png"/><Relationship Id="rId7" Type="http://schemas.openxmlformats.org/officeDocument/2006/relationships/image" Target="../media/image229.png"/><Relationship Id="rId2" Type="http://schemas.openxmlformats.org/officeDocument/2006/relationships/image" Target="../media/image224.png"/><Relationship Id="rId1" Type="http://schemas.openxmlformats.org/officeDocument/2006/relationships/slideLayout" Target="../slideLayouts/slideLayout7.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26.png"/><Relationship Id="rId9" Type="http://schemas.openxmlformats.org/officeDocument/2006/relationships/image" Target="../media/image11.png"/></Relationships>
</file>

<file path=ppt/slides/_rels/slide52.xml.rels><?xml version="1.0" encoding="UTF-8" standalone="yes"?>
<Relationships xmlns="http://schemas.openxmlformats.org/package/2006/relationships"><Relationship Id="rId8" Type="http://schemas.openxmlformats.org/officeDocument/2006/relationships/image" Target="../media/image236.png"/><Relationship Id="rId3" Type="http://schemas.openxmlformats.org/officeDocument/2006/relationships/image" Target="../media/image232.png"/><Relationship Id="rId7" Type="http://schemas.openxmlformats.org/officeDocument/2006/relationships/image" Target="../media/image235.png"/><Relationship Id="rId2" Type="http://schemas.openxmlformats.org/officeDocument/2006/relationships/image" Target="../media/image231.png"/><Relationship Id="rId1" Type="http://schemas.openxmlformats.org/officeDocument/2006/relationships/slideLayout" Target="../slideLayouts/slideLayout7.xml"/><Relationship Id="rId6" Type="http://schemas.openxmlformats.org/officeDocument/2006/relationships/slide" Target="slide53.xml"/><Relationship Id="rId11" Type="http://schemas.openxmlformats.org/officeDocument/2006/relationships/image" Target="../media/image217.png"/><Relationship Id="rId5" Type="http://schemas.openxmlformats.org/officeDocument/2006/relationships/image" Target="../media/image234.png"/><Relationship Id="rId10" Type="http://schemas.openxmlformats.org/officeDocument/2006/relationships/slide" Target="slide49.xml"/><Relationship Id="rId4" Type="http://schemas.openxmlformats.org/officeDocument/2006/relationships/image" Target="../media/image233.png"/><Relationship Id="rId9" Type="http://schemas.openxmlformats.org/officeDocument/2006/relationships/image" Target="../media/image237.png"/></Relationships>
</file>

<file path=ppt/slides/_rels/slide53.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39.png"/><Relationship Id="rId7" Type="http://schemas.openxmlformats.org/officeDocument/2006/relationships/image" Target="../media/image243.png"/><Relationship Id="rId2" Type="http://schemas.openxmlformats.org/officeDocument/2006/relationships/image" Target="../media/image238.png"/><Relationship Id="rId1" Type="http://schemas.openxmlformats.org/officeDocument/2006/relationships/slideLayout" Target="../slideLayouts/slideLayout7.xml"/><Relationship Id="rId6" Type="http://schemas.openxmlformats.org/officeDocument/2006/relationships/image" Target="../media/image242.png"/><Relationship Id="rId5" Type="http://schemas.openxmlformats.org/officeDocument/2006/relationships/image" Target="../media/image241.png"/><Relationship Id="rId4" Type="http://schemas.openxmlformats.org/officeDocument/2006/relationships/image" Target="../media/image240.png"/><Relationship Id="rId9"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slide" Target="slide5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 Target="slide59.xml"/><Relationship Id="rId7" Type="http://schemas.openxmlformats.org/officeDocument/2006/relationships/slide" Target="slide60.xml"/><Relationship Id="rId2" Type="http://schemas.openxmlformats.org/officeDocument/2006/relationships/slide" Target="slide56.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slide" Target="slide1.xml"/><Relationship Id="rId4" Type="http://schemas.openxmlformats.org/officeDocument/2006/relationships/image" Target="../media/image245.png"/></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246.png"/><Relationship Id="rId1" Type="http://schemas.openxmlformats.org/officeDocument/2006/relationships/slideLayout" Target="../slideLayouts/slideLayout7.xml"/><Relationship Id="rId6" Type="http://schemas.openxmlformats.org/officeDocument/2006/relationships/image" Target="../media/image217.png"/><Relationship Id="rId5" Type="http://schemas.openxmlformats.org/officeDocument/2006/relationships/slide" Target="slide55.xml"/><Relationship Id="rId4" Type="http://schemas.openxmlformats.org/officeDocument/2006/relationships/slide" Target="slide58.xml"/></Relationships>
</file>

<file path=ppt/slides/_rels/slide57.xml.rels><?xml version="1.0" encoding="UTF-8" standalone="yes"?>
<Relationships xmlns="http://schemas.openxmlformats.org/package/2006/relationships"><Relationship Id="rId3" Type="http://schemas.openxmlformats.org/officeDocument/2006/relationships/image" Target="../media/image248.png"/><Relationship Id="rId7" Type="http://schemas.openxmlformats.org/officeDocument/2006/relationships/image" Target="../media/image11.png"/><Relationship Id="rId2" Type="http://schemas.openxmlformats.org/officeDocument/2006/relationships/image" Target="../media/image247.png"/><Relationship Id="rId1" Type="http://schemas.openxmlformats.org/officeDocument/2006/relationships/slideLayout" Target="../slideLayouts/slideLayout7.xml"/><Relationship Id="rId6" Type="http://schemas.openxmlformats.org/officeDocument/2006/relationships/image" Target="../media/image251.png"/><Relationship Id="rId5" Type="http://schemas.openxmlformats.org/officeDocument/2006/relationships/image" Target="../media/image250.png"/><Relationship Id="rId4" Type="http://schemas.openxmlformats.org/officeDocument/2006/relationships/image" Target="../media/image249.png"/></Relationships>
</file>

<file path=ppt/slides/_rels/slide58.xml.rels><?xml version="1.0" encoding="UTF-8" standalone="yes"?>
<Relationships xmlns="http://schemas.openxmlformats.org/package/2006/relationships"><Relationship Id="rId8" Type="http://schemas.openxmlformats.org/officeDocument/2006/relationships/image" Target="../media/image258.png"/><Relationship Id="rId13" Type="http://schemas.openxmlformats.org/officeDocument/2006/relationships/slide" Target="slide55.xml"/><Relationship Id="rId3" Type="http://schemas.openxmlformats.org/officeDocument/2006/relationships/image" Target="../media/image253.png"/><Relationship Id="rId7" Type="http://schemas.openxmlformats.org/officeDocument/2006/relationships/image" Target="../media/image257.png"/><Relationship Id="rId12" Type="http://schemas.openxmlformats.org/officeDocument/2006/relationships/image" Target="../media/image262.png"/><Relationship Id="rId2" Type="http://schemas.openxmlformats.org/officeDocument/2006/relationships/image" Target="../media/image252.png"/><Relationship Id="rId1" Type="http://schemas.openxmlformats.org/officeDocument/2006/relationships/slideLayout" Target="../slideLayouts/slideLayout7.xml"/><Relationship Id="rId6" Type="http://schemas.openxmlformats.org/officeDocument/2006/relationships/image" Target="../media/image256.png"/><Relationship Id="rId11" Type="http://schemas.openxmlformats.org/officeDocument/2006/relationships/image" Target="../media/image261.png"/><Relationship Id="rId5" Type="http://schemas.openxmlformats.org/officeDocument/2006/relationships/image" Target="../media/image255.png"/><Relationship Id="rId10" Type="http://schemas.openxmlformats.org/officeDocument/2006/relationships/image" Target="../media/image260.png"/><Relationship Id="rId4" Type="http://schemas.openxmlformats.org/officeDocument/2006/relationships/image" Target="../media/image254.png"/><Relationship Id="rId9" Type="http://schemas.openxmlformats.org/officeDocument/2006/relationships/image" Target="../media/image259.png"/><Relationship Id="rId14" Type="http://schemas.openxmlformats.org/officeDocument/2006/relationships/image" Target="../media/image217.png"/></Relationships>
</file>

<file path=ppt/slides/_rels/slide59.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7.png"/><Relationship Id="rId4" Type="http://schemas.openxmlformats.org/officeDocument/2006/relationships/slide" Target="slide55.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8" Type="http://schemas.openxmlformats.org/officeDocument/2006/relationships/image" Target="../media/image267.png"/><Relationship Id="rId3" Type="http://schemas.openxmlformats.org/officeDocument/2006/relationships/image" Target="../media/image2630.png"/><Relationship Id="rId7" Type="http://schemas.openxmlformats.org/officeDocument/2006/relationships/image" Target="../media/image26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5.png"/><Relationship Id="rId11" Type="http://schemas.openxmlformats.org/officeDocument/2006/relationships/image" Target="../media/image217.png"/><Relationship Id="rId5" Type="http://schemas.openxmlformats.org/officeDocument/2006/relationships/image" Target="../media/image264.png"/><Relationship Id="rId10" Type="http://schemas.openxmlformats.org/officeDocument/2006/relationships/slide" Target="slide55.xml"/><Relationship Id="rId4" Type="http://schemas.openxmlformats.org/officeDocument/2006/relationships/image" Target="../media/image9.png"/><Relationship Id="rId9" Type="http://schemas.openxmlformats.org/officeDocument/2006/relationships/image" Target="../media/image265.jpeg"/></Relationships>
</file>

<file path=ppt/slides/_rels/slide61.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slide" Target="slide6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 Target="slide66.xml"/><Relationship Id="rId7" Type="http://schemas.openxmlformats.org/officeDocument/2006/relationships/slide" Target="slide1.xml"/><Relationship Id="rId2" Type="http://schemas.openxmlformats.org/officeDocument/2006/relationships/slide" Target="slide64.xml"/><Relationship Id="rId1" Type="http://schemas.openxmlformats.org/officeDocument/2006/relationships/slideLayout" Target="../slideLayouts/slideLayout7.xml"/><Relationship Id="rId6" Type="http://schemas.openxmlformats.org/officeDocument/2006/relationships/slide" Target="slide63.xml"/><Relationship Id="rId5" Type="http://schemas.openxmlformats.org/officeDocument/2006/relationships/image" Target="../media/image268.png"/><Relationship Id="rId4" Type="http://schemas.openxmlformats.org/officeDocument/2006/relationships/slide" Target="slide68.xml"/></Relationships>
</file>

<file path=ppt/slides/_rels/slide63.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269.png"/><Relationship Id="rId1" Type="http://schemas.openxmlformats.org/officeDocument/2006/relationships/slideLayout" Target="../slideLayouts/slideLayout7.xml"/><Relationship Id="rId4" Type="http://schemas.openxmlformats.org/officeDocument/2006/relationships/image" Target="../media/image217.png"/></Relationships>
</file>

<file path=ppt/slides/_rels/slide64.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image" Target="../media/image271.png"/><Relationship Id="rId7" Type="http://schemas.openxmlformats.org/officeDocument/2006/relationships/image" Target="../media/image275.png"/><Relationship Id="rId2" Type="http://schemas.openxmlformats.org/officeDocument/2006/relationships/image" Target="../media/image270.png"/><Relationship Id="rId1" Type="http://schemas.openxmlformats.org/officeDocument/2006/relationships/slideLayout" Target="../slideLayouts/slideLayout7.xml"/><Relationship Id="rId6" Type="http://schemas.openxmlformats.org/officeDocument/2006/relationships/image" Target="../media/image274.png"/><Relationship Id="rId5" Type="http://schemas.openxmlformats.org/officeDocument/2006/relationships/image" Target="../media/image273.png"/><Relationship Id="rId10" Type="http://schemas.openxmlformats.org/officeDocument/2006/relationships/image" Target="../media/image217.png"/><Relationship Id="rId4" Type="http://schemas.openxmlformats.org/officeDocument/2006/relationships/image" Target="../media/image272.png"/><Relationship Id="rId9" Type="http://schemas.openxmlformats.org/officeDocument/2006/relationships/slide" Target="slide62.xml"/></Relationships>
</file>

<file path=ppt/slides/_rels/slide65.xml.rels><?xml version="1.0" encoding="UTF-8" standalone="yes"?>
<Relationships xmlns="http://schemas.openxmlformats.org/package/2006/relationships"><Relationship Id="rId3" Type="http://schemas.openxmlformats.org/officeDocument/2006/relationships/image" Target="../media/image277.png"/><Relationship Id="rId7" Type="http://schemas.openxmlformats.org/officeDocument/2006/relationships/image" Target="../media/image281.png"/><Relationship Id="rId2" Type="http://schemas.openxmlformats.org/officeDocument/2006/relationships/image" Target="../media/image276.png"/><Relationship Id="rId1" Type="http://schemas.openxmlformats.org/officeDocument/2006/relationships/slideLayout" Target="../slideLayouts/slideLayout7.xml"/><Relationship Id="rId6" Type="http://schemas.openxmlformats.org/officeDocument/2006/relationships/image" Target="../media/image280.png"/><Relationship Id="rId5" Type="http://schemas.openxmlformats.org/officeDocument/2006/relationships/image" Target="../media/image279.png"/><Relationship Id="rId4" Type="http://schemas.openxmlformats.org/officeDocument/2006/relationships/image" Target="../media/image278.png"/></Relationships>
</file>

<file path=ppt/slides/_rels/slide66.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image" Target="../media/image283.png"/><Relationship Id="rId7" Type="http://schemas.openxmlformats.org/officeDocument/2006/relationships/image" Target="../media/image9.png"/><Relationship Id="rId2" Type="http://schemas.openxmlformats.org/officeDocument/2006/relationships/image" Target="../media/image282.png"/><Relationship Id="rId1" Type="http://schemas.openxmlformats.org/officeDocument/2006/relationships/slideLayout" Target="../slideLayouts/slideLayout7.xml"/><Relationship Id="rId6" Type="http://schemas.openxmlformats.org/officeDocument/2006/relationships/image" Target="../media/image286.png"/><Relationship Id="rId5" Type="http://schemas.openxmlformats.org/officeDocument/2006/relationships/image" Target="../media/image285.png"/><Relationship Id="rId10" Type="http://schemas.openxmlformats.org/officeDocument/2006/relationships/image" Target="../media/image217.png"/><Relationship Id="rId4" Type="http://schemas.openxmlformats.org/officeDocument/2006/relationships/image" Target="../media/image284.png"/><Relationship Id="rId9" Type="http://schemas.openxmlformats.org/officeDocument/2006/relationships/slide" Target="slide62.xml"/></Relationships>
</file>

<file path=ppt/slides/_rels/slide67.xml.rels><?xml version="1.0" encoding="UTF-8" standalone="yes"?>
<Relationships xmlns="http://schemas.openxmlformats.org/package/2006/relationships"><Relationship Id="rId3" Type="http://schemas.openxmlformats.org/officeDocument/2006/relationships/image" Target="../media/image288.png"/><Relationship Id="rId7" Type="http://schemas.openxmlformats.org/officeDocument/2006/relationships/image" Target="../media/image217.png"/><Relationship Id="rId2" Type="http://schemas.openxmlformats.org/officeDocument/2006/relationships/image" Target="../media/image287.png"/><Relationship Id="rId1" Type="http://schemas.openxmlformats.org/officeDocument/2006/relationships/slideLayout" Target="../slideLayouts/slideLayout7.xml"/><Relationship Id="rId6" Type="http://schemas.openxmlformats.org/officeDocument/2006/relationships/slide" Target="slide62.xml"/><Relationship Id="rId5" Type="http://schemas.openxmlformats.org/officeDocument/2006/relationships/image" Target="../media/image290.png"/><Relationship Id="rId4" Type="http://schemas.openxmlformats.org/officeDocument/2006/relationships/image" Target="../media/image289.png"/></Relationships>
</file>

<file path=ppt/slides/_rels/slide68.xml.rels><?xml version="1.0" encoding="UTF-8" standalone="yes"?>
<Relationships xmlns="http://schemas.openxmlformats.org/package/2006/relationships"><Relationship Id="rId3" Type="http://schemas.openxmlformats.org/officeDocument/2006/relationships/image" Target="../media/image288.jpg"/><Relationship Id="rId7" Type="http://schemas.openxmlformats.org/officeDocument/2006/relationships/image" Target="../media/image217.png"/><Relationship Id="rId2" Type="http://schemas.openxmlformats.org/officeDocument/2006/relationships/image" Target="../media/image287.jpg"/><Relationship Id="rId1" Type="http://schemas.openxmlformats.org/officeDocument/2006/relationships/slideLayout" Target="../slideLayouts/slideLayout7.xml"/><Relationship Id="rId6" Type="http://schemas.openxmlformats.org/officeDocument/2006/relationships/slide" Target="slide62.xml"/><Relationship Id="rId5" Type="http://schemas.openxmlformats.org/officeDocument/2006/relationships/image" Target="../media/image294.png"/><Relationship Id="rId4" Type="http://schemas.openxmlformats.org/officeDocument/2006/relationships/image" Target="../media/image291.png"/></Relationships>
</file>

<file path=ppt/slides/_rels/slide69.xml.rels><?xml version="1.0" encoding="UTF-8" standalone="yes"?>
<Relationships xmlns="http://schemas.openxmlformats.org/package/2006/relationships"><Relationship Id="rId3" Type="http://schemas.openxmlformats.org/officeDocument/2006/relationships/image" Target="../media/image292.png"/><Relationship Id="rId2" Type="http://schemas.openxmlformats.org/officeDocument/2006/relationships/slide" Target="slide7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8.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slide" Target="slide73.xml"/><Relationship Id="rId7" Type="http://schemas.openxmlformats.org/officeDocument/2006/relationships/image" Target="../media/image5.jpg"/><Relationship Id="rId2" Type="http://schemas.openxmlformats.org/officeDocument/2006/relationships/slide" Target="slide71.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slide" Target="slide77.xml"/><Relationship Id="rId10" Type="http://schemas.openxmlformats.org/officeDocument/2006/relationships/image" Target="../media/image293.jpg"/><Relationship Id="rId4" Type="http://schemas.openxmlformats.org/officeDocument/2006/relationships/slide" Target="slide75.xml"/><Relationship Id="rId9" Type="http://schemas.openxmlformats.org/officeDocument/2006/relationships/slide" Target="slide76.xml"/></Relationships>
</file>

<file path=ppt/slides/_rels/slide71.xml.rels><?xml version="1.0" encoding="UTF-8" standalone="yes"?>
<Relationships xmlns="http://schemas.openxmlformats.org/package/2006/relationships"><Relationship Id="rId3" Type="http://schemas.openxmlformats.org/officeDocument/2006/relationships/image" Target="../media/image296.jpg"/><Relationship Id="rId2" Type="http://schemas.openxmlformats.org/officeDocument/2006/relationships/image" Target="../media/image295.png"/><Relationship Id="rId1" Type="http://schemas.openxmlformats.org/officeDocument/2006/relationships/slideLayout" Target="../slideLayouts/slideLayout7.xml"/><Relationship Id="rId5" Type="http://schemas.openxmlformats.org/officeDocument/2006/relationships/image" Target="../media/image292.png"/><Relationship Id="rId4" Type="http://schemas.openxmlformats.org/officeDocument/2006/relationships/slide" Target="slide70.xml"/></Relationships>
</file>

<file path=ppt/slides/_rels/slide72.xml.rels><?xml version="1.0" encoding="UTF-8" standalone="yes"?>
<Relationships xmlns="http://schemas.openxmlformats.org/package/2006/relationships"><Relationship Id="rId8" Type="http://schemas.openxmlformats.org/officeDocument/2006/relationships/image" Target="../media/image302.png"/><Relationship Id="rId3" Type="http://schemas.openxmlformats.org/officeDocument/2006/relationships/image" Target="../media/image298.png"/><Relationship Id="rId7" Type="http://schemas.openxmlformats.org/officeDocument/2006/relationships/image" Target="../media/image9.png"/><Relationship Id="rId2" Type="http://schemas.openxmlformats.org/officeDocument/2006/relationships/image" Target="../media/image297.png"/><Relationship Id="rId1" Type="http://schemas.openxmlformats.org/officeDocument/2006/relationships/slideLayout" Target="../slideLayouts/slideLayout7.xml"/><Relationship Id="rId6" Type="http://schemas.openxmlformats.org/officeDocument/2006/relationships/image" Target="../media/image301.png"/><Relationship Id="rId5" Type="http://schemas.openxmlformats.org/officeDocument/2006/relationships/image" Target="../media/image300.png"/><Relationship Id="rId4" Type="http://schemas.openxmlformats.org/officeDocument/2006/relationships/image" Target="../media/image299.png"/><Relationship Id="rId9" Type="http://schemas.openxmlformats.org/officeDocument/2006/relationships/image" Target="../media/image11.png"/></Relationships>
</file>

<file path=ppt/slides/_rels/slide73.xml.rels><?xml version="1.0" encoding="UTF-8" standalone="yes"?>
<Relationships xmlns="http://schemas.openxmlformats.org/package/2006/relationships"><Relationship Id="rId3" Type="http://schemas.openxmlformats.org/officeDocument/2006/relationships/image" Target="../media/image304.png"/><Relationship Id="rId2" Type="http://schemas.openxmlformats.org/officeDocument/2006/relationships/image" Target="../media/image303.png"/><Relationship Id="rId1" Type="http://schemas.openxmlformats.org/officeDocument/2006/relationships/slideLayout" Target="../slideLayouts/slideLayout7.xml"/><Relationship Id="rId5" Type="http://schemas.openxmlformats.org/officeDocument/2006/relationships/image" Target="../media/image292.png"/><Relationship Id="rId4" Type="http://schemas.openxmlformats.org/officeDocument/2006/relationships/slide" Target="slide70.xml"/></Relationships>
</file>

<file path=ppt/slides/_rels/slide74.xml.rels><?xml version="1.0" encoding="UTF-8" standalone="yes"?>
<Relationships xmlns="http://schemas.openxmlformats.org/package/2006/relationships"><Relationship Id="rId8" Type="http://schemas.openxmlformats.org/officeDocument/2006/relationships/image" Target="../media/image311.png"/><Relationship Id="rId3" Type="http://schemas.openxmlformats.org/officeDocument/2006/relationships/image" Target="../media/image306.png"/><Relationship Id="rId7" Type="http://schemas.openxmlformats.org/officeDocument/2006/relationships/image" Target="../media/image310.png"/><Relationship Id="rId2" Type="http://schemas.openxmlformats.org/officeDocument/2006/relationships/image" Target="../media/image305.png"/><Relationship Id="rId1" Type="http://schemas.openxmlformats.org/officeDocument/2006/relationships/slideLayout" Target="../slideLayouts/slideLayout7.xml"/><Relationship Id="rId6" Type="http://schemas.openxmlformats.org/officeDocument/2006/relationships/image" Target="../media/image309.png"/><Relationship Id="rId5" Type="http://schemas.openxmlformats.org/officeDocument/2006/relationships/image" Target="../media/image308.png"/><Relationship Id="rId10" Type="http://schemas.openxmlformats.org/officeDocument/2006/relationships/image" Target="../media/image292.png"/><Relationship Id="rId4" Type="http://schemas.openxmlformats.org/officeDocument/2006/relationships/image" Target="../media/image307.png"/><Relationship Id="rId9" Type="http://schemas.openxmlformats.org/officeDocument/2006/relationships/slide" Target="slide70.xml"/></Relationships>
</file>

<file path=ppt/slides/_rels/slide75.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312.png"/><Relationship Id="rId1" Type="http://schemas.openxmlformats.org/officeDocument/2006/relationships/slideLayout" Target="../slideLayouts/slideLayout7.xml"/><Relationship Id="rId6" Type="http://schemas.openxmlformats.org/officeDocument/2006/relationships/image" Target="../media/image292.png"/><Relationship Id="rId5" Type="http://schemas.openxmlformats.org/officeDocument/2006/relationships/slide" Target="slide70.xml"/><Relationship Id="rId4" Type="http://schemas.openxmlformats.org/officeDocument/2006/relationships/image" Target="../media/image314.png"/></Relationships>
</file>

<file path=ppt/slides/_rels/slide76.xml.rels><?xml version="1.0" encoding="UTF-8" standalone="yes"?>
<Relationships xmlns="http://schemas.openxmlformats.org/package/2006/relationships"><Relationship Id="rId8" Type="http://schemas.openxmlformats.org/officeDocument/2006/relationships/image" Target="../media/image321.png"/><Relationship Id="rId13" Type="http://schemas.openxmlformats.org/officeDocument/2006/relationships/slide" Target="slide77.xml"/><Relationship Id="rId3" Type="http://schemas.openxmlformats.org/officeDocument/2006/relationships/image" Target="../media/image316.png"/><Relationship Id="rId7" Type="http://schemas.openxmlformats.org/officeDocument/2006/relationships/image" Target="../media/image320.png"/><Relationship Id="rId12" Type="http://schemas.openxmlformats.org/officeDocument/2006/relationships/image" Target="../media/image325.png"/><Relationship Id="rId2" Type="http://schemas.openxmlformats.org/officeDocument/2006/relationships/image" Target="../media/image315.png"/><Relationship Id="rId1" Type="http://schemas.openxmlformats.org/officeDocument/2006/relationships/slideLayout" Target="../slideLayouts/slideLayout7.xml"/><Relationship Id="rId6" Type="http://schemas.openxmlformats.org/officeDocument/2006/relationships/image" Target="../media/image319.png"/><Relationship Id="rId11" Type="http://schemas.openxmlformats.org/officeDocument/2006/relationships/image" Target="../media/image324.png"/><Relationship Id="rId5" Type="http://schemas.openxmlformats.org/officeDocument/2006/relationships/image" Target="../media/image318.png"/><Relationship Id="rId15" Type="http://schemas.openxmlformats.org/officeDocument/2006/relationships/image" Target="../media/image292.png"/><Relationship Id="rId10" Type="http://schemas.openxmlformats.org/officeDocument/2006/relationships/image" Target="../media/image323.png"/><Relationship Id="rId4" Type="http://schemas.openxmlformats.org/officeDocument/2006/relationships/image" Target="../media/image317.png"/><Relationship Id="rId9" Type="http://schemas.openxmlformats.org/officeDocument/2006/relationships/image" Target="../media/image322.png"/><Relationship Id="rId14" Type="http://schemas.openxmlformats.org/officeDocument/2006/relationships/slide" Target="slide70.xml"/></Relationships>
</file>

<file path=ppt/slides/_rels/slide77.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image" Target="../media/image326.png"/><Relationship Id="rId1" Type="http://schemas.openxmlformats.org/officeDocument/2006/relationships/slideLayout" Target="../slideLayouts/slideLayout7.xml"/><Relationship Id="rId6" Type="http://schemas.openxmlformats.org/officeDocument/2006/relationships/image" Target="../media/image292.png"/><Relationship Id="rId5" Type="http://schemas.openxmlformats.org/officeDocument/2006/relationships/slide" Target="slide70.xml"/><Relationship Id="rId4" Type="http://schemas.openxmlformats.org/officeDocument/2006/relationships/image" Target="../media/image328.png"/></Relationships>
</file>

<file path=ppt/slides/_rels/slide78.xml.rels><?xml version="1.0" encoding="UTF-8" standalone="yes"?>
<Relationships xmlns="http://schemas.openxmlformats.org/package/2006/relationships"><Relationship Id="rId3" Type="http://schemas.openxmlformats.org/officeDocument/2006/relationships/image" Target="../media/image329.png"/><Relationship Id="rId2" Type="http://schemas.openxmlformats.org/officeDocument/2006/relationships/slide" Target="slide7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 Target="slide82.xml"/><Relationship Id="rId7" Type="http://schemas.openxmlformats.org/officeDocument/2006/relationships/slide" Target="slide1.xml"/><Relationship Id="rId2" Type="http://schemas.openxmlformats.org/officeDocument/2006/relationships/slide" Target="slide80.xml"/><Relationship Id="rId1" Type="http://schemas.openxmlformats.org/officeDocument/2006/relationships/slideLayout" Target="../slideLayouts/slideLayout7.xml"/><Relationship Id="rId6" Type="http://schemas.openxmlformats.org/officeDocument/2006/relationships/image" Target="../media/image330.gif"/><Relationship Id="rId5" Type="http://schemas.openxmlformats.org/officeDocument/2006/relationships/slide" Target="slide85.xml"/><Relationship Id="rId4" Type="http://schemas.openxmlformats.org/officeDocument/2006/relationships/slide" Target="slide83.xml"/></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0.png"/></Relationships>
</file>

<file path=ppt/slides/_rels/slide80.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image" Target="../media/image332.png"/><Relationship Id="rId7" Type="http://schemas.openxmlformats.org/officeDocument/2006/relationships/image" Target="../media/image332.jpg"/><Relationship Id="rId2" Type="http://schemas.openxmlformats.org/officeDocument/2006/relationships/image" Target="../media/image331.png"/><Relationship Id="rId1" Type="http://schemas.openxmlformats.org/officeDocument/2006/relationships/slideLayout" Target="../slideLayouts/slideLayout7.xml"/><Relationship Id="rId6" Type="http://schemas.openxmlformats.org/officeDocument/2006/relationships/image" Target="../media/image335.png"/><Relationship Id="rId5" Type="http://schemas.openxmlformats.org/officeDocument/2006/relationships/image" Target="../media/image334.png"/><Relationship Id="rId10" Type="http://schemas.openxmlformats.org/officeDocument/2006/relationships/image" Target="../media/image329.png"/><Relationship Id="rId4" Type="http://schemas.openxmlformats.org/officeDocument/2006/relationships/image" Target="../media/image333.png"/><Relationship Id="rId9" Type="http://schemas.openxmlformats.org/officeDocument/2006/relationships/slide" Target="slide79.xml"/></Relationships>
</file>

<file path=ppt/slides/_rels/slide81.xml.rels><?xml version="1.0" encoding="UTF-8" standalone="yes"?>
<Relationships xmlns="http://schemas.openxmlformats.org/package/2006/relationships"><Relationship Id="rId8" Type="http://schemas.openxmlformats.org/officeDocument/2006/relationships/image" Target="../media/image343.png"/><Relationship Id="rId3" Type="http://schemas.openxmlformats.org/officeDocument/2006/relationships/image" Target="../media/image333.gif"/><Relationship Id="rId7" Type="http://schemas.openxmlformats.org/officeDocument/2006/relationships/image" Target="../media/image342.png"/><Relationship Id="rId2" Type="http://schemas.openxmlformats.org/officeDocument/2006/relationships/image" Target="../media/image337.png"/><Relationship Id="rId1" Type="http://schemas.openxmlformats.org/officeDocument/2006/relationships/slideLayout" Target="../slideLayouts/slideLayout7.xml"/><Relationship Id="rId6" Type="http://schemas.openxmlformats.org/officeDocument/2006/relationships/image" Target="../media/image341.png"/><Relationship Id="rId5" Type="http://schemas.openxmlformats.org/officeDocument/2006/relationships/image" Target="../media/image340.png"/><Relationship Id="rId4" Type="http://schemas.openxmlformats.org/officeDocument/2006/relationships/image" Target="../media/image339.png"/><Relationship Id="rId9" Type="http://schemas.openxmlformats.org/officeDocument/2006/relationships/image" Target="../media/image336.png"/></Relationships>
</file>

<file path=ppt/slides/_rels/slide82.xml.rels><?xml version="1.0" encoding="UTF-8" standalone="yes"?>
<Relationships xmlns="http://schemas.openxmlformats.org/package/2006/relationships"><Relationship Id="rId3" Type="http://schemas.openxmlformats.org/officeDocument/2006/relationships/image" Target="../media/image346.png"/><Relationship Id="rId2" Type="http://schemas.openxmlformats.org/officeDocument/2006/relationships/image" Target="../media/image345.png"/><Relationship Id="rId1" Type="http://schemas.openxmlformats.org/officeDocument/2006/relationships/slideLayout" Target="../slideLayouts/slideLayout7.xml"/><Relationship Id="rId6" Type="http://schemas.openxmlformats.org/officeDocument/2006/relationships/image" Target="../media/image329.png"/><Relationship Id="rId5" Type="http://schemas.openxmlformats.org/officeDocument/2006/relationships/slide" Target="slide79.xml"/><Relationship Id="rId4" Type="http://schemas.openxmlformats.org/officeDocument/2006/relationships/image" Target="../media/image347.png"/></Relationships>
</file>

<file path=ppt/slides/_rels/slide83.xml.rels><?xml version="1.0" encoding="UTF-8" standalone="yes"?>
<Relationships xmlns="http://schemas.openxmlformats.org/package/2006/relationships"><Relationship Id="rId8" Type="http://schemas.openxmlformats.org/officeDocument/2006/relationships/image" Target="../media/image329.png"/><Relationship Id="rId3" Type="http://schemas.openxmlformats.org/officeDocument/2006/relationships/image" Target="../media/image337.gif"/><Relationship Id="rId7" Type="http://schemas.openxmlformats.org/officeDocument/2006/relationships/slide" Target="slide79.xml"/><Relationship Id="rId2" Type="http://schemas.openxmlformats.org/officeDocument/2006/relationships/image" Target="../media/image348.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image" Target="../media/image344.png"/><Relationship Id="rId4" Type="http://schemas.openxmlformats.org/officeDocument/2006/relationships/image" Target="../media/image338.png"/></Relationships>
</file>

<file path=ppt/slides/_rels/slide84.xml.rels><?xml version="1.0" encoding="UTF-8" standalone="yes"?>
<Relationships xmlns="http://schemas.openxmlformats.org/package/2006/relationships"><Relationship Id="rId3" Type="http://schemas.openxmlformats.org/officeDocument/2006/relationships/image" Target="../media/image350.jpg"/><Relationship Id="rId2" Type="http://schemas.openxmlformats.org/officeDocument/2006/relationships/image" Target="../media/image349.png"/><Relationship Id="rId1" Type="http://schemas.openxmlformats.org/officeDocument/2006/relationships/slideLayout" Target="../slideLayouts/slideLayout7.xml"/><Relationship Id="rId4" Type="http://schemas.openxmlformats.org/officeDocument/2006/relationships/image" Target="../media/image336.png"/></Relationships>
</file>

<file path=ppt/slides/_rels/slide85.xml.rels><?xml version="1.0" encoding="UTF-8" standalone="yes"?>
<Relationships xmlns="http://schemas.openxmlformats.org/package/2006/relationships"><Relationship Id="rId3" Type="http://schemas.openxmlformats.org/officeDocument/2006/relationships/image" Target="../media/image355.png"/><Relationship Id="rId2" Type="http://schemas.openxmlformats.org/officeDocument/2006/relationships/image" Target="../media/image351.jpg"/><Relationship Id="rId1" Type="http://schemas.openxmlformats.org/officeDocument/2006/relationships/slideLayout" Target="../slideLayouts/slideLayout7.xml"/><Relationship Id="rId6" Type="http://schemas.openxmlformats.org/officeDocument/2006/relationships/image" Target="../media/image329.png"/><Relationship Id="rId5" Type="http://schemas.openxmlformats.org/officeDocument/2006/relationships/slide" Target="slide79.xml"/><Relationship Id="rId4" Type="http://schemas.openxmlformats.org/officeDocument/2006/relationships/image" Target="../media/image356.png"/></Relationships>
</file>

<file path=ppt/slides/_rels/slide86.xml.rels><?xml version="1.0" encoding="UTF-8" standalone="yes"?>
<Relationships xmlns="http://schemas.openxmlformats.org/package/2006/relationships"><Relationship Id="rId3" Type="http://schemas.openxmlformats.org/officeDocument/2006/relationships/image" Target="../media/image329.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slide" Target="slide89.xml"/><Relationship Id="rId7" Type="http://schemas.openxmlformats.org/officeDocument/2006/relationships/image" Target="../media/image5.jpg"/><Relationship Id="rId2" Type="http://schemas.openxmlformats.org/officeDocument/2006/relationships/slide" Target="slide88.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352.png"/><Relationship Id="rId4" Type="http://schemas.openxmlformats.org/officeDocument/2006/relationships/slide" Target="slide91.xml"/></Relationships>
</file>

<file path=ppt/slides/_rels/slide88.xml.rels><?xml version="1.0" encoding="UTF-8" standalone="yes"?>
<Relationships xmlns="http://schemas.openxmlformats.org/package/2006/relationships"><Relationship Id="rId3" Type="http://schemas.openxmlformats.org/officeDocument/2006/relationships/image" Target="../media/image329.pn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3520.png"/><Relationship Id="rId1" Type="http://schemas.openxmlformats.org/officeDocument/2006/relationships/slideLayout" Target="../slideLayouts/slideLayout7.xml"/><Relationship Id="rId6" Type="http://schemas.openxmlformats.org/officeDocument/2006/relationships/image" Target="../media/image329.png"/><Relationship Id="rId5" Type="http://schemas.openxmlformats.org/officeDocument/2006/relationships/slide" Target="slide87.xml"/><Relationship Id="rId4" Type="http://schemas.openxmlformats.org/officeDocument/2006/relationships/image" Target="../media/image353.jp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0.png"/><Relationship Id="rId5" Type="http://schemas.openxmlformats.org/officeDocument/2006/relationships/image" Target="../media/image22.png"/><Relationship Id="rId10" Type="http://schemas.openxmlformats.org/officeDocument/2006/relationships/slide" Target="slide3.xml"/><Relationship Id="rId4" Type="http://schemas.openxmlformats.org/officeDocument/2006/relationships/image" Target="../media/image21.png"/><Relationship Id="rId9"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336.png"/><Relationship Id="rId2" Type="http://schemas.openxmlformats.org/officeDocument/2006/relationships/image" Target="../media/image35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58.png"/><Relationship Id="rId7" Type="http://schemas.openxmlformats.org/officeDocument/2006/relationships/image" Target="../media/image329.png"/><Relationship Id="rId2" Type="http://schemas.openxmlformats.org/officeDocument/2006/relationships/image" Target="../media/image357.png"/><Relationship Id="rId1" Type="http://schemas.openxmlformats.org/officeDocument/2006/relationships/slideLayout" Target="../slideLayouts/slideLayout7.xml"/><Relationship Id="rId6" Type="http://schemas.openxmlformats.org/officeDocument/2006/relationships/slide" Target="slide87.xml"/><Relationship Id="rId5" Type="http://schemas.openxmlformats.org/officeDocument/2006/relationships/image" Target="../media/image359.jpg"/><Relationship Id="rId4" Type="http://schemas.openxmlformats.org/officeDocument/2006/relationships/slide" Target="slide92.xml"/></Relationships>
</file>

<file path=ppt/slides/_rels/slide92.xml.rels><?xml version="1.0" encoding="UTF-8" standalone="yes"?>
<Relationships xmlns="http://schemas.openxmlformats.org/package/2006/relationships"><Relationship Id="rId3" Type="http://schemas.openxmlformats.org/officeDocument/2006/relationships/image" Target="../media/image336.png"/><Relationship Id="rId2" Type="http://schemas.openxmlformats.org/officeDocument/2006/relationships/image" Target="../media/image36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61.png"/></Relationships>
</file>

<file path=ppt/slides/_rels/slide94.xml.rels><?xml version="1.0" encoding="UTF-8" standalone="yes"?>
<Relationships xmlns="http://schemas.openxmlformats.org/package/2006/relationships"><Relationship Id="rId8" Type="http://schemas.openxmlformats.org/officeDocument/2006/relationships/image" Target="../media/image362.png"/><Relationship Id="rId3" Type="http://schemas.openxmlformats.org/officeDocument/2006/relationships/slide" Target="slide96.xml"/><Relationship Id="rId7" Type="http://schemas.openxmlformats.org/officeDocument/2006/relationships/slide" Target="slide100.xml"/><Relationship Id="rId2" Type="http://schemas.openxmlformats.org/officeDocument/2006/relationships/slide" Target="slide95.xml"/><Relationship Id="rId1" Type="http://schemas.openxmlformats.org/officeDocument/2006/relationships/slideLayout" Target="../slideLayouts/slideLayout2.xml"/><Relationship Id="rId6" Type="http://schemas.openxmlformats.org/officeDocument/2006/relationships/slide" Target="slide99.xml"/><Relationship Id="rId5" Type="http://schemas.openxmlformats.org/officeDocument/2006/relationships/slide" Target="slide98.xml"/><Relationship Id="rId10" Type="http://schemas.openxmlformats.org/officeDocument/2006/relationships/image" Target="../media/image5.jpg"/><Relationship Id="rId4" Type="http://schemas.openxmlformats.org/officeDocument/2006/relationships/slide" Target="slide97.xml"/><Relationship Id="rId9" Type="http://schemas.openxmlformats.org/officeDocument/2006/relationships/slide" Target="slide1.xml"/></Relationships>
</file>

<file path=ppt/slides/_rels/slide95.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slide" Target="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367.png"/><Relationship Id="rId3" Type="http://schemas.openxmlformats.org/officeDocument/2006/relationships/notesSlide" Target="../notesSlides/notesSlide6.xml"/><Relationship Id="rId7" Type="http://schemas.openxmlformats.org/officeDocument/2006/relationships/image" Target="../media/image366.png"/><Relationship Id="rId12" Type="http://schemas.openxmlformats.org/officeDocument/2006/relationships/image" Target="../media/image36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65.png"/><Relationship Id="rId11" Type="http://schemas.openxmlformats.org/officeDocument/2006/relationships/slide" Target="slide94.xml"/><Relationship Id="rId5" Type="http://schemas.openxmlformats.org/officeDocument/2006/relationships/image" Target="../media/image364.png"/><Relationship Id="rId10" Type="http://schemas.openxmlformats.org/officeDocument/2006/relationships/image" Target="../media/image369.png"/><Relationship Id="rId4" Type="http://schemas.openxmlformats.org/officeDocument/2006/relationships/image" Target="../media/image363.png"/><Relationship Id="rId9" Type="http://schemas.openxmlformats.org/officeDocument/2006/relationships/image" Target="../media/image368.png"/></Relationships>
</file>

<file path=ppt/slides/_rels/slide97.xml.rels><?xml version="1.0" encoding="UTF-8" standalone="yes"?>
<Relationships xmlns="http://schemas.openxmlformats.org/package/2006/relationships"><Relationship Id="rId8" Type="http://schemas.openxmlformats.org/officeDocument/2006/relationships/image" Target="../media/image375.png"/><Relationship Id="rId3" Type="http://schemas.openxmlformats.org/officeDocument/2006/relationships/image" Target="../media/image370.png"/><Relationship Id="rId7" Type="http://schemas.openxmlformats.org/officeDocument/2006/relationships/image" Target="../media/image37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73.png"/><Relationship Id="rId5" Type="http://schemas.openxmlformats.org/officeDocument/2006/relationships/image" Target="../media/image372.png"/><Relationship Id="rId10" Type="http://schemas.openxmlformats.org/officeDocument/2006/relationships/image" Target="../media/image361.png"/><Relationship Id="rId4" Type="http://schemas.openxmlformats.org/officeDocument/2006/relationships/image" Target="../media/image371.png"/><Relationship Id="rId9" Type="http://schemas.openxmlformats.org/officeDocument/2006/relationships/slide" Target="slide94.xml"/></Relationships>
</file>

<file path=ppt/slides/_rels/slide98.xml.rels><?xml version="1.0" encoding="UTF-8" standalone="yes"?>
<Relationships xmlns="http://schemas.openxmlformats.org/package/2006/relationships"><Relationship Id="rId8" Type="http://schemas.openxmlformats.org/officeDocument/2006/relationships/image" Target="../media/image381.png"/><Relationship Id="rId3" Type="http://schemas.openxmlformats.org/officeDocument/2006/relationships/image" Target="../media/image376.png"/><Relationship Id="rId7" Type="http://schemas.openxmlformats.org/officeDocument/2006/relationships/image" Target="../media/image38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79.png"/><Relationship Id="rId5" Type="http://schemas.openxmlformats.org/officeDocument/2006/relationships/image" Target="../media/image378.png"/><Relationship Id="rId10" Type="http://schemas.openxmlformats.org/officeDocument/2006/relationships/image" Target="../media/image361.png"/><Relationship Id="rId4" Type="http://schemas.openxmlformats.org/officeDocument/2006/relationships/image" Target="../media/image377.png"/><Relationship Id="rId9" Type="http://schemas.openxmlformats.org/officeDocument/2006/relationships/slide" Target="slide94.xml"/></Relationships>
</file>

<file path=ppt/slides/_rels/slide99.xml.rels><?xml version="1.0" encoding="UTF-8" standalone="yes"?>
<Relationships xmlns="http://schemas.openxmlformats.org/package/2006/relationships"><Relationship Id="rId8" Type="http://schemas.openxmlformats.org/officeDocument/2006/relationships/image" Target="../media/image387.png"/><Relationship Id="rId3" Type="http://schemas.openxmlformats.org/officeDocument/2006/relationships/image" Target="../media/image382.png"/><Relationship Id="rId7" Type="http://schemas.openxmlformats.org/officeDocument/2006/relationships/image" Target="../media/image386.png"/><Relationship Id="rId12" Type="http://schemas.openxmlformats.org/officeDocument/2006/relationships/image" Target="../media/image36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85.png"/><Relationship Id="rId11" Type="http://schemas.openxmlformats.org/officeDocument/2006/relationships/slide" Target="slide94.xml"/><Relationship Id="rId5" Type="http://schemas.openxmlformats.org/officeDocument/2006/relationships/image" Target="../media/image384.png"/><Relationship Id="rId10" Type="http://schemas.openxmlformats.org/officeDocument/2006/relationships/image" Target="../media/image389.png"/><Relationship Id="rId4" Type="http://schemas.openxmlformats.org/officeDocument/2006/relationships/image" Target="../media/image383.png"/><Relationship Id="rId9" Type="http://schemas.openxmlformats.org/officeDocument/2006/relationships/image" Target="../media/image38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6477" y="3142765"/>
            <a:ext cx="5991825" cy="2684337"/>
          </a:xfrm>
          <a:prstGeom prst="rect">
            <a:avLst/>
          </a:prstGeom>
        </p:spPr>
      </p:pic>
      <p:sp>
        <p:nvSpPr>
          <p:cNvPr id="27" name="TextBox 26"/>
          <p:cNvSpPr txBox="1"/>
          <p:nvPr/>
        </p:nvSpPr>
        <p:spPr>
          <a:xfrm>
            <a:off x="6380014" y="5653505"/>
            <a:ext cx="5521693" cy="369332"/>
          </a:xfrm>
          <a:prstGeom prst="rect">
            <a:avLst/>
          </a:prstGeom>
          <a:noFill/>
        </p:spPr>
        <p:txBody>
          <a:bodyPr wrap="square" rtlCol="0">
            <a:spAutoFit/>
          </a:bodyPr>
          <a:lstStyle/>
          <a:p>
            <a:r>
              <a:rPr lang="en-US" dirty="0" smtClean="0">
                <a:solidFill>
                  <a:srgbClr val="FF0000"/>
                </a:solidFill>
                <a:latin typeface="Finger Paint" panose="020B0506040000020004" pitchFamily="34" charset="0"/>
              </a:rPr>
              <a:t>Math Supplementary lessons and problems </a:t>
            </a:r>
            <a:endParaRPr lang="en-US" dirty="0">
              <a:solidFill>
                <a:srgbClr val="FF0000"/>
              </a:solidFill>
              <a:latin typeface="Finger Paint" panose="020B0506040000020004" pitchFamily="34" charset="0"/>
            </a:endParaRPr>
          </a:p>
        </p:txBody>
      </p:sp>
      <p:sp>
        <p:nvSpPr>
          <p:cNvPr id="4" name="Rounded Rectangle 3">
            <a:hlinkClick r:id="rId4" action="ppaction://hlinksldjump"/>
          </p:cNvPr>
          <p:cNvSpPr/>
          <p:nvPr/>
        </p:nvSpPr>
        <p:spPr>
          <a:xfrm>
            <a:off x="435557" y="831783"/>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Real Numbers</a:t>
            </a:r>
            <a:endParaRPr lang="en-US" sz="2000" b="1" dirty="0"/>
          </a:p>
        </p:txBody>
      </p:sp>
      <p:sp>
        <p:nvSpPr>
          <p:cNvPr id="3" name="Rounded Rectangle 2">
            <a:hlinkClick r:id="rId5" action="ppaction://hlinksldjump"/>
          </p:cNvPr>
          <p:cNvSpPr/>
          <p:nvPr/>
        </p:nvSpPr>
        <p:spPr>
          <a:xfrm>
            <a:off x="435557" y="1923983"/>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Exponents and Radicals </a:t>
            </a:r>
            <a:endParaRPr lang="en-US" sz="2000" b="1" dirty="0"/>
          </a:p>
        </p:txBody>
      </p:sp>
      <p:sp>
        <p:nvSpPr>
          <p:cNvPr id="5" name="Rounded Rectangle 4">
            <a:hlinkClick r:id="rId6" action="ppaction://hlinksldjump"/>
          </p:cNvPr>
          <p:cNvSpPr/>
          <p:nvPr/>
        </p:nvSpPr>
        <p:spPr>
          <a:xfrm>
            <a:off x="435557" y="3016183"/>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Algebraic Expressions </a:t>
            </a:r>
            <a:endParaRPr lang="en-US" sz="2000" b="1" dirty="0"/>
          </a:p>
        </p:txBody>
      </p:sp>
      <p:sp>
        <p:nvSpPr>
          <p:cNvPr id="6" name="Rounded Rectangle 5">
            <a:hlinkClick r:id="rId7" action="ppaction://hlinksldjump"/>
          </p:cNvPr>
          <p:cNvSpPr/>
          <p:nvPr/>
        </p:nvSpPr>
        <p:spPr>
          <a:xfrm>
            <a:off x="435557" y="4108383"/>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The Domain of an Algebraic Expression</a:t>
            </a:r>
          </a:p>
        </p:txBody>
      </p:sp>
      <p:sp>
        <p:nvSpPr>
          <p:cNvPr id="7" name="Rounded Rectangle 6">
            <a:hlinkClick r:id="rId8" action="ppaction://hlinksldjump"/>
          </p:cNvPr>
          <p:cNvSpPr/>
          <p:nvPr/>
        </p:nvSpPr>
        <p:spPr>
          <a:xfrm>
            <a:off x="410157" y="5200583"/>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Table of Signs </a:t>
            </a:r>
            <a:endParaRPr lang="en-US" sz="2000" b="1" dirty="0"/>
          </a:p>
        </p:txBody>
      </p:sp>
      <p:sp>
        <p:nvSpPr>
          <p:cNvPr id="8" name="Rounded Rectangle 7">
            <a:hlinkClick r:id="rId9" action="ppaction://hlinksldjump"/>
          </p:cNvPr>
          <p:cNvSpPr/>
          <p:nvPr/>
        </p:nvSpPr>
        <p:spPr>
          <a:xfrm>
            <a:off x="6074357" y="1929245"/>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Solving Equations and Inequalities Graphically </a:t>
            </a:r>
            <a:endParaRPr lang="en-US" sz="2000" b="1" dirty="0"/>
          </a:p>
        </p:txBody>
      </p:sp>
      <p:sp>
        <p:nvSpPr>
          <p:cNvPr id="9" name="Rounded Rectangle 8">
            <a:hlinkClick r:id="rId10" action="ppaction://hlinksldjump"/>
          </p:cNvPr>
          <p:cNvSpPr/>
          <p:nvPr/>
        </p:nvSpPr>
        <p:spPr>
          <a:xfrm>
            <a:off x="3256383" y="831783"/>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Straight </a:t>
            </a:r>
            <a:r>
              <a:rPr lang="en-US" sz="2000" b="1" dirty="0"/>
              <a:t>line</a:t>
            </a:r>
          </a:p>
        </p:txBody>
      </p:sp>
      <p:sp>
        <p:nvSpPr>
          <p:cNvPr id="10" name="Rounded Rectangle 9">
            <a:hlinkClick r:id="rId11" action="ppaction://hlinksldjump"/>
          </p:cNvPr>
          <p:cNvSpPr/>
          <p:nvPr/>
        </p:nvSpPr>
        <p:spPr>
          <a:xfrm>
            <a:off x="3254957" y="1923983"/>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Solving a Quadratic Equation Algebraically</a:t>
            </a:r>
          </a:p>
          <a:p>
            <a:pPr algn="ctr"/>
            <a:r>
              <a:rPr lang="en-US" sz="2000" b="1" dirty="0"/>
              <a:t>and Graphically</a:t>
            </a:r>
          </a:p>
        </p:txBody>
      </p:sp>
      <p:sp>
        <p:nvSpPr>
          <p:cNvPr id="11" name="Rounded Rectangle 10">
            <a:hlinkClick r:id="rId12" action="ppaction://hlinksldjump"/>
          </p:cNvPr>
          <p:cNvSpPr/>
          <p:nvPr/>
        </p:nvSpPr>
        <p:spPr>
          <a:xfrm>
            <a:off x="3254957" y="3016183"/>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Sequences and Series </a:t>
            </a:r>
            <a:endParaRPr lang="en-US" sz="2000" b="1" dirty="0"/>
          </a:p>
        </p:txBody>
      </p:sp>
      <p:sp>
        <p:nvSpPr>
          <p:cNvPr id="12" name="Rounded Rectangle 11">
            <a:hlinkClick r:id="rId13" action="ppaction://hlinksldjump"/>
          </p:cNvPr>
          <p:cNvSpPr/>
          <p:nvPr/>
        </p:nvSpPr>
        <p:spPr>
          <a:xfrm>
            <a:off x="3254957" y="4108383"/>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Vectors </a:t>
            </a:r>
            <a:endParaRPr lang="en-US" sz="2000" b="1" dirty="0"/>
          </a:p>
        </p:txBody>
      </p:sp>
      <p:sp>
        <p:nvSpPr>
          <p:cNvPr id="13" name="Rounded Rectangle 12">
            <a:hlinkClick r:id="rId14" action="ppaction://hlinksldjump"/>
          </p:cNvPr>
          <p:cNvSpPr/>
          <p:nvPr/>
        </p:nvSpPr>
        <p:spPr>
          <a:xfrm>
            <a:off x="3229557" y="5200583"/>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Statistics </a:t>
            </a:r>
            <a:endParaRPr lang="en-US" sz="2000" b="1" dirty="0"/>
          </a:p>
        </p:txBody>
      </p:sp>
      <p:sp>
        <p:nvSpPr>
          <p:cNvPr id="14" name="Rounded Rectangle 13">
            <a:hlinkClick r:id="rId15" action="ppaction://hlinksldjump"/>
          </p:cNvPr>
          <p:cNvSpPr/>
          <p:nvPr/>
        </p:nvSpPr>
        <p:spPr>
          <a:xfrm>
            <a:off x="6077209" y="831782"/>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Complex Numbers </a:t>
            </a:r>
            <a:endParaRPr lang="en-US" sz="2000" b="1" dirty="0"/>
          </a:p>
        </p:txBody>
      </p:sp>
      <p:sp>
        <p:nvSpPr>
          <p:cNvPr id="15" name="Rounded Rectangle 14">
            <a:hlinkClick r:id="rId16" action="ppaction://hlinksldjump"/>
          </p:cNvPr>
          <p:cNvSpPr/>
          <p:nvPr/>
        </p:nvSpPr>
        <p:spPr>
          <a:xfrm>
            <a:off x="9328143" y="780843"/>
            <a:ext cx="2624623" cy="874295"/>
          </a:xfrm>
          <a:prstGeom prst="round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Solving by CASIO</a:t>
            </a:r>
          </a:p>
          <a:p>
            <a:pPr algn="ctr"/>
            <a:r>
              <a:rPr lang="en-US" sz="2000" b="1" dirty="0" smtClean="0"/>
              <a:t> fx-991EX</a:t>
            </a:r>
          </a:p>
        </p:txBody>
      </p:sp>
      <p:sp>
        <p:nvSpPr>
          <p:cNvPr id="16" name="Rounded Rectangle 15">
            <a:hlinkClick r:id="rId17" action="ppaction://hlinksldjump"/>
          </p:cNvPr>
          <p:cNvSpPr/>
          <p:nvPr/>
        </p:nvSpPr>
        <p:spPr>
          <a:xfrm>
            <a:off x="9325291" y="1873043"/>
            <a:ext cx="2624623" cy="874295"/>
          </a:xfrm>
          <a:prstGeom prst="round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Solving by CASIO </a:t>
            </a:r>
          </a:p>
          <a:p>
            <a:pPr algn="ctr"/>
            <a:r>
              <a:rPr lang="en-US" sz="2000" b="1" dirty="0" smtClean="0"/>
              <a:t>fx-82EX</a:t>
            </a:r>
            <a:endParaRPr lang="en-US" sz="2000" b="1" dirty="0"/>
          </a:p>
        </p:txBody>
      </p:sp>
      <p:pic>
        <p:nvPicPr>
          <p:cNvPr id="2" name="Picture 1">
            <a:hlinkClick r:id="" action="ppaction://hlinkshowjump?jump=endshow"/>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98116" y="6076271"/>
            <a:ext cx="781729" cy="781729"/>
          </a:xfrm>
          <a:prstGeom prst="rect">
            <a:avLst/>
          </a:prstGeom>
        </p:spPr>
      </p:pic>
      <p:sp>
        <p:nvSpPr>
          <p:cNvPr id="19" name="Rounded Rectangle 18">
            <a:hlinkClick r:id="rId19" action="ppaction://hlinksldjump"/>
          </p:cNvPr>
          <p:cNvSpPr/>
          <p:nvPr/>
        </p:nvSpPr>
        <p:spPr>
          <a:xfrm>
            <a:off x="9325291" y="2965242"/>
            <a:ext cx="2624623" cy="874295"/>
          </a:xfrm>
          <a:prstGeom prst="round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Solving by CASIO </a:t>
            </a:r>
          </a:p>
          <a:p>
            <a:pPr algn="ctr"/>
            <a:r>
              <a:rPr lang="en-US" sz="2000" b="1" dirty="0" smtClean="0"/>
              <a:t>fx-991ARX</a:t>
            </a:r>
            <a:endParaRPr lang="en-US" sz="2000" b="1" dirty="0"/>
          </a:p>
        </p:txBody>
      </p:sp>
      <p:sp>
        <p:nvSpPr>
          <p:cNvPr id="18" name="Rectangle 17"/>
          <p:cNvSpPr/>
          <p:nvPr/>
        </p:nvSpPr>
        <p:spPr>
          <a:xfrm>
            <a:off x="410157" y="168099"/>
            <a:ext cx="8288823" cy="50051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Math Lessons and Activities </a:t>
            </a:r>
            <a:endParaRPr lang="en-US" dirty="0"/>
          </a:p>
        </p:txBody>
      </p:sp>
      <p:sp>
        <p:nvSpPr>
          <p:cNvPr id="21" name="Rectangle 20"/>
          <p:cNvSpPr/>
          <p:nvPr/>
        </p:nvSpPr>
        <p:spPr>
          <a:xfrm>
            <a:off x="9172389" y="168099"/>
            <a:ext cx="2936133" cy="50051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to use Calculator</a:t>
            </a:r>
            <a:endParaRPr lang="en-US" dirty="0"/>
          </a:p>
        </p:txBody>
      </p:sp>
    </p:spTree>
    <p:extLst>
      <p:ext uri="{BB962C8B-B14F-4D97-AF65-F5344CB8AC3E}">
        <p14:creationId xmlns:p14="http://schemas.microsoft.com/office/powerpoint/2010/main" val="1869354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94297" y="131410"/>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14150" y="2039034"/>
              <a:ext cx="1953928" cy="646331"/>
            </a:xfrm>
            <a:prstGeom prst="rect">
              <a:avLst/>
            </a:prstGeom>
            <a:noFill/>
          </p:spPr>
          <p:txBody>
            <a:bodyPr wrap="square" rtlCol="0">
              <a:spAutoFit/>
            </a:bodyPr>
            <a:lstStyle/>
            <a:p>
              <a:pPr algn="ctr"/>
              <a:r>
                <a:rPr lang="en-US" dirty="0" smtClean="0"/>
                <a:t>Multiplication and Division </a:t>
              </a:r>
              <a:endParaRPr lang="en-US" dirty="0"/>
            </a:p>
          </p:txBody>
        </p: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300337037"/>
                  </p:ext>
                </p:extLst>
              </p:nvPr>
            </p:nvGraphicFramePr>
            <p:xfrm>
              <a:off x="114300" y="1024466"/>
              <a:ext cx="5435600" cy="1004740"/>
            </p:xfrm>
            <a:graphic>
              <a:graphicData uri="http://schemas.openxmlformats.org/drawingml/2006/table">
                <a:tbl>
                  <a:tblPr firstRow="1" bandRow="1">
                    <a:tableStyleId>{5C22544A-7EE6-4342-B048-85BDC9FD1C3A}</a:tableStyleId>
                  </a:tblPr>
                  <a:tblGrid>
                    <a:gridCol w="2717800"/>
                    <a:gridCol w="2717800"/>
                  </a:tblGrid>
                  <a:tr h="397934">
                    <a:tc>
                      <a:txBody>
                        <a:bodyPr/>
                        <a:lstStyle/>
                        <a:p>
                          <a:r>
                            <a:rPr lang="en-US" dirty="0" smtClean="0">
                              <a:solidFill>
                                <a:schemeClr val="tx1"/>
                              </a:solidFill>
                            </a:rPr>
                            <a:t>Multiplication identity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𝒂</m:t>
                                </m:r>
                                <m:r>
                                  <a:rPr lang="en-US" b="1" i="1" smtClean="0">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𝟏</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𝒂</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934">
                    <a:tc>
                      <a:txBody>
                        <a:bodyPr/>
                        <a:lstStyle/>
                        <a:p>
                          <a:r>
                            <a:rPr lang="en-US" b="1" dirty="0" smtClean="0">
                              <a:solidFill>
                                <a:schemeClr val="tx1"/>
                              </a:solidFill>
                            </a:rPr>
                            <a:t>Inverse of </a:t>
                          </a:r>
                          <a14:m>
                            <m:oMath xmlns:m="http://schemas.openxmlformats.org/officeDocument/2006/math">
                              <m:r>
                                <a:rPr lang="en-US" b="1" i="1" dirty="0" smtClean="0">
                                  <a:solidFill>
                                    <a:schemeClr val="tx1"/>
                                  </a:solidFill>
                                  <a:latin typeface="Cambria Math" panose="02040503050406030204" pitchFamily="18" charset="0"/>
                                </a:rPr>
                                <m:t>𝒂</m:t>
                              </m:r>
                              <m:r>
                                <a:rPr lang="en-US" b="1" i="1" dirty="0" smtClean="0">
                                  <a:solidFill>
                                    <a:schemeClr val="tx1"/>
                                  </a:solidFill>
                                  <a:latin typeface="Cambria Math" panose="02040503050406030204" pitchFamily="18" charset="0"/>
                                </a:rPr>
                                <m:t> </m:t>
                              </m:r>
                            </m:oMath>
                          </a14:m>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f>
                                  <m:fPr>
                                    <m:ctrlPr>
                                      <a:rPr lang="en-US" b="1" i="1" smtClean="0">
                                        <a:solidFill>
                                          <a:schemeClr val="tx1"/>
                                        </a:solidFill>
                                        <a:latin typeface="Cambria Math" panose="02040503050406030204" pitchFamily="18" charset="0"/>
                                      </a:rPr>
                                    </m:ctrlPr>
                                  </m:fPr>
                                  <m:num>
                                    <m:r>
                                      <a:rPr lang="en-US" b="1" i="1" smtClean="0">
                                        <a:solidFill>
                                          <a:schemeClr val="tx1"/>
                                        </a:solidFill>
                                        <a:latin typeface="Cambria Math" panose="02040503050406030204" pitchFamily="18" charset="0"/>
                                      </a:rPr>
                                      <m:t>𝟏</m:t>
                                    </m:r>
                                  </m:num>
                                  <m:den>
                                    <m:r>
                                      <a:rPr lang="en-US" b="1" i="1" smtClean="0">
                                        <a:solidFill>
                                          <a:schemeClr val="tx1"/>
                                        </a:solidFill>
                                        <a:latin typeface="Cambria Math" panose="02040503050406030204" pitchFamily="18" charset="0"/>
                                      </a:rPr>
                                      <m:t>𝒂</m:t>
                                    </m:r>
                                  </m:den>
                                </m:f>
                              </m:oMath>
                            </m:oMathPara>
                          </a14:m>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300337037"/>
                  </p:ext>
                </p:extLst>
              </p:nvPr>
            </p:nvGraphicFramePr>
            <p:xfrm>
              <a:off x="114300" y="1024466"/>
              <a:ext cx="5435600" cy="1004740"/>
            </p:xfrm>
            <a:graphic>
              <a:graphicData uri="http://schemas.openxmlformats.org/drawingml/2006/table">
                <a:tbl>
                  <a:tblPr firstRow="1" bandRow="1">
                    <a:tableStyleId>{5C22544A-7EE6-4342-B048-85BDC9FD1C3A}</a:tableStyleId>
                  </a:tblPr>
                  <a:tblGrid>
                    <a:gridCol w="2717800"/>
                    <a:gridCol w="2717800"/>
                  </a:tblGrid>
                  <a:tr h="397934">
                    <a:tc>
                      <a:txBody>
                        <a:bodyPr/>
                        <a:lstStyle/>
                        <a:p>
                          <a:r>
                            <a:rPr lang="en-US" dirty="0" smtClean="0">
                              <a:solidFill>
                                <a:schemeClr val="tx1"/>
                              </a:solidFill>
                            </a:rPr>
                            <a:t>Multiplication identity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00448" t="-7692" r="-448" b="-156923"/>
                          </a:stretch>
                        </a:blipFill>
                      </a:tcPr>
                    </a:tc>
                  </a:tr>
                  <a:tr h="60680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24" t="-70000" r="-100224" b="-2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00448" t="-70000" r="-448" b="-200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050169296"/>
                  </p:ext>
                </p:extLst>
              </p:nvPr>
            </p:nvGraphicFramePr>
            <p:xfrm>
              <a:off x="114300" y="2179513"/>
              <a:ext cx="7453164" cy="4584573"/>
            </p:xfrm>
            <a:graphic>
              <a:graphicData uri="http://schemas.openxmlformats.org/drawingml/2006/table">
                <a:tbl>
                  <a:tblPr firstRow="1" bandRow="1">
                    <a:tableStyleId>{5C22544A-7EE6-4342-B048-85BDC9FD1C3A}</a:tableStyleId>
                  </a:tblPr>
                  <a:tblGrid>
                    <a:gridCol w="3726582"/>
                    <a:gridCol w="3726582"/>
                  </a:tblGrid>
                  <a:tr h="529872">
                    <a:tc>
                      <a:txBody>
                        <a:bodyPr/>
                        <a:lstStyle/>
                        <a:p>
                          <a:pPr/>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𝑎</m:t>
                                    </m:r>
                                  </m:num>
                                  <m:den>
                                    <m:r>
                                      <a:rPr lang="en-US" b="0" i="1" smtClean="0">
                                        <a:solidFill>
                                          <a:schemeClr val="tx1"/>
                                        </a:solidFill>
                                        <a:latin typeface="Cambria Math" panose="02040503050406030204" pitchFamily="18" charset="0"/>
                                      </a:rPr>
                                      <m:t>𝑏</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𝑐</m:t>
                                    </m:r>
                                  </m:num>
                                  <m:den>
                                    <m:r>
                                      <a:rPr lang="en-US" b="0" i="1" smtClean="0">
                                        <a:solidFill>
                                          <a:schemeClr val="tx1"/>
                                        </a:solidFill>
                                        <a:latin typeface="Cambria Math" panose="02040503050406030204" pitchFamily="18" charset="0"/>
                                      </a:rPr>
                                      <m:t>𝑑</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𝑎𝑐</m:t>
                                    </m:r>
                                  </m:num>
                                  <m:den>
                                    <m:r>
                                      <a:rPr lang="en-US" b="0" i="1" smtClean="0">
                                        <a:solidFill>
                                          <a:schemeClr val="tx1"/>
                                        </a:solidFill>
                                        <a:latin typeface="Cambria Math" panose="02040503050406030204" pitchFamily="18" charset="0"/>
                                      </a:rPr>
                                      <m:t>𝑏𝑑</m:t>
                                    </m:r>
                                  </m:den>
                                </m:f>
                              </m:oMath>
                            </m:oMathPara>
                          </a14:m>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When multiplying fractions, multiply numerators and denominators.</a:t>
                          </a:r>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872">
                    <a:tc>
                      <a:txBody>
                        <a:bodyPr/>
                        <a:lstStyle/>
                        <a:p>
                          <a:pPr/>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𝑎</m:t>
                                    </m:r>
                                  </m:num>
                                  <m:den>
                                    <m:r>
                                      <a:rPr lang="en-US" b="0" i="1" smtClean="0">
                                        <a:solidFill>
                                          <a:schemeClr val="tx1"/>
                                        </a:solidFill>
                                        <a:latin typeface="Cambria Math" panose="02040503050406030204" pitchFamily="18" charset="0"/>
                                      </a:rPr>
                                      <m:t>𝑏</m:t>
                                    </m:r>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𝑐</m:t>
                                    </m:r>
                                  </m:num>
                                  <m:den>
                                    <m:r>
                                      <a:rPr lang="en-US" b="0" i="1" smtClean="0">
                                        <a:solidFill>
                                          <a:schemeClr val="tx1"/>
                                        </a:solidFill>
                                        <a:latin typeface="Cambria Math" panose="02040503050406030204" pitchFamily="18" charset="0"/>
                                        <a:ea typeface="Cambria Math" panose="02040503050406030204" pitchFamily="18" charset="0"/>
                                      </a:rPr>
                                      <m:t>𝑑</m:t>
                                    </m:r>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𝑎</m:t>
                                    </m:r>
                                  </m:num>
                                  <m:den>
                                    <m:r>
                                      <a:rPr lang="en-US" b="0" i="1" smtClean="0">
                                        <a:solidFill>
                                          <a:schemeClr val="tx1"/>
                                        </a:solidFill>
                                        <a:latin typeface="Cambria Math" panose="02040503050406030204" pitchFamily="18" charset="0"/>
                                        <a:ea typeface="Cambria Math" panose="02040503050406030204" pitchFamily="18" charset="0"/>
                                      </a:rPr>
                                      <m:t>𝑏</m:t>
                                    </m:r>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𝑑</m:t>
                                    </m:r>
                                  </m:num>
                                  <m:den>
                                    <m:r>
                                      <a:rPr lang="en-US" b="0" i="1" smtClean="0">
                                        <a:solidFill>
                                          <a:schemeClr val="tx1"/>
                                        </a:solidFill>
                                        <a:latin typeface="Cambria Math" panose="02040503050406030204" pitchFamily="18" charset="0"/>
                                        <a:ea typeface="Cambria Math" panose="02040503050406030204" pitchFamily="18" charset="0"/>
                                      </a:rPr>
                                      <m:t>𝑐</m:t>
                                    </m:r>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𝑎𝑑</m:t>
                                    </m:r>
                                  </m:num>
                                  <m:den>
                                    <m:r>
                                      <a:rPr lang="en-US" b="0" i="1" smtClean="0">
                                        <a:solidFill>
                                          <a:schemeClr val="tx1"/>
                                        </a:solidFill>
                                        <a:latin typeface="Cambria Math" panose="02040503050406030204" pitchFamily="18" charset="0"/>
                                        <a:ea typeface="Cambria Math" panose="02040503050406030204" pitchFamily="18" charset="0"/>
                                      </a:rPr>
                                      <m:t>𝑏𝑐</m:t>
                                    </m:r>
                                  </m:den>
                                </m:f>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When dividing fractions, invert the divisor and multiply.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872">
                    <a:tc>
                      <a:txBody>
                        <a:bodyPr/>
                        <a:lstStyle/>
                        <a:p>
                          <a:pPr/>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𝑎</m:t>
                                    </m:r>
                                  </m:num>
                                  <m:den>
                                    <m:r>
                                      <a:rPr lang="en-US" b="0" i="1" smtClean="0">
                                        <a:solidFill>
                                          <a:schemeClr val="tx1"/>
                                        </a:solidFill>
                                        <a:latin typeface="Cambria Math" panose="02040503050406030204" pitchFamily="18" charset="0"/>
                                      </a:rPr>
                                      <m:t>𝑏</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𝑐</m:t>
                                    </m:r>
                                  </m:num>
                                  <m:den>
                                    <m:r>
                                      <a:rPr lang="en-US" b="0" i="1" smtClean="0">
                                        <a:solidFill>
                                          <a:schemeClr val="tx1"/>
                                        </a:solidFill>
                                        <a:latin typeface="Cambria Math" panose="02040503050406030204" pitchFamily="18" charset="0"/>
                                      </a:rPr>
                                      <m:t>𝑏</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𝑐</m:t>
                                    </m:r>
                                  </m:num>
                                  <m:den>
                                    <m:r>
                                      <a:rPr lang="en-US" b="0" i="1" smtClean="0">
                                        <a:solidFill>
                                          <a:schemeClr val="tx1"/>
                                        </a:solidFill>
                                        <a:latin typeface="Cambria Math" panose="02040503050406030204" pitchFamily="18" charset="0"/>
                                      </a:rPr>
                                      <m:t>𝑏</m:t>
                                    </m:r>
                                  </m:den>
                                </m:f>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rPr>
                            <a:t>When adding fractions with the same denominator, add the numerators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872">
                    <a:tc>
                      <a:txBody>
                        <a:bodyPr/>
                        <a:lstStyle/>
                        <a:p>
                          <a:endParaRPr lang="en-US" b="0" i="1" dirty="0" smtClean="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𝑎</m:t>
                                    </m:r>
                                  </m:num>
                                  <m:den>
                                    <m:r>
                                      <a:rPr lang="en-US" b="0" i="1" smtClean="0">
                                        <a:solidFill>
                                          <a:schemeClr val="tx1"/>
                                        </a:solidFill>
                                        <a:latin typeface="Cambria Math" panose="02040503050406030204" pitchFamily="18" charset="0"/>
                                      </a:rPr>
                                      <m:t>𝑏</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𝑐</m:t>
                                    </m:r>
                                  </m:num>
                                  <m:den>
                                    <m:r>
                                      <a:rPr lang="en-US" b="0" i="1" smtClean="0">
                                        <a:solidFill>
                                          <a:schemeClr val="tx1"/>
                                        </a:solidFill>
                                        <a:latin typeface="Cambria Math" panose="02040503050406030204" pitchFamily="18" charset="0"/>
                                      </a:rPr>
                                      <m:t>𝑑</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𝑎𝑑</m:t>
                                    </m:r>
                                  </m:num>
                                  <m:den>
                                    <m:r>
                                      <a:rPr lang="en-US" b="0" i="1" smtClean="0">
                                        <a:solidFill>
                                          <a:schemeClr val="tx1"/>
                                        </a:solidFill>
                                        <a:latin typeface="Cambria Math" panose="02040503050406030204" pitchFamily="18" charset="0"/>
                                      </a:rPr>
                                      <m:t>𝑏𝑑</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𝑐𝑏</m:t>
                                    </m:r>
                                  </m:num>
                                  <m:den>
                                    <m:r>
                                      <a:rPr lang="en-US" b="0" i="1" smtClean="0">
                                        <a:solidFill>
                                          <a:schemeClr val="tx1"/>
                                        </a:solidFill>
                                        <a:latin typeface="Cambria Math" panose="02040503050406030204" pitchFamily="18" charset="0"/>
                                      </a:rPr>
                                      <m:t>𝑏𝑑</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𝑎𝑑</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𝑐𝑏</m:t>
                                    </m:r>
                                  </m:num>
                                  <m:den>
                                    <m:r>
                                      <a:rPr lang="en-US" b="0" i="1" smtClean="0">
                                        <a:solidFill>
                                          <a:schemeClr val="tx1"/>
                                        </a:solidFill>
                                        <a:latin typeface="Cambria Math" panose="02040503050406030204" pitchFamily="18" charset="0"/>
                                      </a:rPr>
                                      <m:t>𝑏𝑑</m:t>
                                    </m:r>
                                  </m:den>
                                </m:f>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When adding fractions with different denominators, find a common denominator. Then add the numerators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872">
                    <a:tc>
                      <a:txBody>
                        <a:bodyPr/>
                        <a:lstStyle/>
                        <a:p>
                          <a:pPr/>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𝑎𝑑</m:t>
                                    </m:r>
                                  </m:num>
                                  <m:den>
                                    <m:r>
                                      <a:rPr lang="en-US" b="0" i="1" smtClean="0">
                                        <a:solidFill>
                                          <a:schemeClr val="tx1"/>
                                        </a:solidFill>
                                        <a:latin typeface="Cambria Math" panose="02040503050406030204" pitchFamily="18" charset="0"/>
                                      </a:rPr>
                                      <m:t>𝑏𝑐</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𝑏𝑘</m:t>
                                    </m:r>
                                  </m:num>
                                  <m:den>
                                    <m:r>
                                      <a:rPr lang="en-US" b="0" i="1" smtClean="0">
                                        <a:solidFill>
                                          <a:schemeClr val="tx1"/>
                                        </a:solidFill>
                                        <a:latin typeface="Cambria Math" panose="02040503050406030204" pitchFamily="18" charset="0"/>
                                      </a:rPr>
                                      <m:t>𝑑</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𝑎𝑘</m:t>
                                    </m:r>
                                  </m:num>
                                  <m:den>
                                    <m:r>
                                      <a:rPr lang="en-US" b="0" i="1" smtClean="0">
                                        <a:solidFill>
                                          <a:schemeClr val="tx1"/>
                                        </a:solidFill>
                                        <a:latin typeface="Cambria Math" panose="02040503050406030204" pitchFamily="18" charset="0"/>
                                      </a:rPr>
                                      <m:t>𝑐</m:t>
                                    </m:r>
                                  </m:den>
                                </m:f>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Cancel numbers that are common factors in numerator and denominator.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872">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𝑖𝑓</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𝑎</m:t>
                                    </m:r>
                                  </m:num>
                                  <m:den>
                                    <m:r>
                                      <a:rPr lang="en-US" b="0" i="1" smtClean="0">
                                        <a:solidFill>
                                          <a:schemeClr val="tx1"/>
                                        </a:solidFill>
                                        <a:latin typeface="Cambria Math" panose="02040503050406030204" pitchFamily="18" charset="0"/>
                                      </a:rPr>
                                      <m:t>𝑑</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𝑐</m:t>
                                    </m:r>
                                  </m:num>
                                  <m:den>
                                    <m:r>
                                      <a:rPr lang="en-US" b="0" i="1" smtClean="0">
                                        <a:solidFill>
                                          <a:schemeClr val="tx1"/>
                                        </a:solidFill>
                                        <a:latin typeface="Cambria Math" panose="02040503050406030204" pitchFamily="18" charset="0"/>
                                      </a:rPr>
                                      <m:t>𝑏</m:t>
                                    </m:r>
                                  </m:den>
                                </m:f>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𝑡h𝑒𝑛</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𝑎𝑏</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𝑑𝑐</m:t>
                                </m:r>
                                <m:r>
                                  <a:rPr lang="en-US" b="0" i="1" smtClean="0">
                                    <a:solidFill>
                                      <a:schemeClr val="tx1"/>
                                    </a:solidFill>
                                    <a:latin typeface="Cambria Math" panose="02040503050406030204" pitchFamily="18" charset="0"/>
                                  </a:rPr>
                                  <m:t> </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Cross-multiply.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050169296"/>
                  </p:ext>
                </p:extLst>
              </p:nvPr>
            </p:nvGraphicFramePr>
            <p:xfrm>
              <a:off x="114300" y="2179513"/>
              <a:ext cx="7453164" cy="4584573"/>
            </p:xfrm>
            <a:graphic>
              <a:graphicData uri="http://schemas.openxmlformats.org/drawingml/2006/table">
                <a:tbl>
                  <a:tblPr firstRow="1" bandRow="1">
                    <a:tableStyleId>{5C22544A-7EE6-4342-B048-85BDC9FD1C3A}</a:tableStyleId>
                  </a:tblPr>
                  <a:tblGrid>
                    <a:gridCol w="3726582"/>
                    <a:gridCol w="3726582"/>
                  </a:tblGrid>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63" t="-4762" r="-100327" b="-619048"/>
                          </a:stretch>
                        </a:blipFill>
                      </a:tcPr>
                    </a:tc>
                    <a:tc>
                      <a:txBody>
                        <a:bodyPr/>
                        <a:lstStyle/>
                        <a:p>
                          <a:r>
                            <a:rPr lang="en-US" b="0" dirty="0" smtClean="0">
                              <a:solidFill>
                                <a:schemeClr val="tx1"/>
                              </a:solidFill>
                            </a:rPr>
                            <a:t>When multiplying fractions, multiply numerators and denominators.</a:t>
                          </a:r>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63" t="-104762" r="-100327" b="-519048"/>
                          </a:stretch>
                        </a:blipFill>
                      </a:tcPr>
                    </a:tc>
                    <a:tc>
                      <a:txBody>
                        <a:bodyPr/>
                        <a:lstStyle/>
                        <a:p>
                          <a:r>
                            <a:rPr lang="en-US" dirty="0" smtClean="0"/>
                            <a:t>When dividing fractions, invert the divisor and multiply.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63" t="-204762" r="-100327" b="-419048"/>
                          </a:stretch>
                        </a:blipFill>
                      </a:tcPr>
                    </a:tc>
                    <a:tc>
                      <a:txBody>
                        <a:bodyPr/>
                        <a:lstStyle/>
                        <a:p>
                          <a:pPr/>
                          <a:r>
                            <a:rPr lang="en-US" sz="1800" dirty="0" smtClean="0">
                              <a:solidFill>
                                <a:schemeClr val="tx1"/>
                              </a:solidFill>
                            </a:rPr>
                            <a:t>When adding fractions with the same denominator, add the numerators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87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63" t="-163265" r="-100327" b="-124490"/>
                          </a:stretch>
                        </a:blipFill>
                      </a:tcPr>
                    </a:tc>
                    <a:tc>
                      <a:txBody>
                        <a:bodyPr/>
                        <a:lstStyle/>
                        <a:p>
                          <a:r>
                            <a:rPr lang="en-US" dirty="0" smtClean="0"/>
                            <a:t>When adding fractions with different denominators, find a common denominator. Then add the numerators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63" t="-344000" r="-100327" b="-62667"/>
                          </a:stretch>
                        </a:blipFill>
                      </a:tcPr>
                    </a:tc>
                    <a:tc>
                      <a:txBody>
                        <a:bodyPr/>
                        <a:lstStyle/>
                        <a:p>
                          <a:r>
                            <a:rPr lang="en-US" dirty="0" smtClean="0"/>
                            <a:t>Cancel numbers that are common factors in numerator and denominator.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12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63" t="-723913" r="-100327" b="-2174"/>
                          </a:stretch>
                        </a:blipFill>
                      </a:tcPr>
                    </a:tc>
                    <a:tc>
                      <a:txBody>
                        <a:bodyPr/>
                        <a:lstStyle/>
                        <a:p>
                          <a:r>
                            <a:rPr lang="en-US" dirty="0" smtClean="0"/>
                            <a:t>Cross-multiply.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Fallback>
      </mc:AlternateContent>
      <p:sp>
        <p:nvSpPr>
          <p:cNvPr id="8" name="Rounded Rectangle 7"/>
          <p:cNvSpPr/>
          <p:nvPr/>
        </p:nvSpPr>
        <p:spPr>
          <a:xfrm>
            <a:off x="8955548" y="1166007"/>
            <a:ext cx="1876022" cy="7570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Examples </a:t>
            </a:r>
            <a:endParaRPr lang="en-US" dirty="0"/>
          </a:p>
        </p:txBody>
      </p:sp>
      <p:sp>
        <p:nvSpPr>
          <p:cNvPr id="9" name="TextBox 8"/>
          <p:cNvSpPr txBox="1"/>
          <p:nvPr/>
        </p:nvSpPr>
        <p:spPr>
          <a:xfrm>
            <a:off x="8464809" y="2106725"/>
            <a:ext cx="2857500" cy="369332"/>
          </a:xfrm>
          <a:prstGeom prst="rect">
            <a:avLst/>
          </a:prstGeom>
          <a:noFill/>
          <a:ln w="19050">
            <a:solidFill>
              <a:srgbClr val="FF0000"/>
            </a:solidFill>
            <a:prstDash val="sysDot"/>
          </a:ln>
        </p:spPr>
        <p:txBody>
          <a:bodyPr wrap="square" rtlCol="0">
            <a:spAutoFit/>
          </a:bodyPr>
          <a:lstStyle/>
          <a:p>
            <a:r>
              <a:rPr lang="en-US" dirty="0" smtClean="0"/>
              <a:t>Choose the correct answers </a:t>
            </a:r>
            <a:endParaRPr lang="en-US" dirty="0"/>
          </a:p>
        </p:txBody>
      </p:sp>
      <p:grpSp>
        <p:nvGrpSpPr>
          <p:cNvPr id="10" name="Group 9"/>
          <p:cNvGrpSpPr/>
          <p:nvPr/>
        </p:nvGrpSpPr>
        <p:grpSpPr>
          <a:xfrm>
            <a:off x="8387256" y="2637367"/>
            <a:ext cx="2572844" cy="690033"/>
            <a:chOff x="7269656" y="2675467"/>
            <a:chExt cx="2572844" cy="690033"/>
          </a:xfrm>
        </p:grpSpPr>
        <p:sp>
          <p:nvSpPr>
            <p:cNvPr id="11" name="Rounded Rectangle 10"/>
            <p:cNvSpPr/>
            <p:nvPr/>
          </p:nvSpPr>
          <p:spPr>
            <a:xfrm>
              <a:off x="7269656" y="2675467"/>
              <a:ext cx="2572844" cy="690033"/>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347209" y="2720437"/>
                  <a:ext cx="2337704" cy="61837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5</m:t>
                            </m:r>
                          </m:den>
                        </m:f>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347209" y="2720437"/>
                  <a:ext cx="2337704" cy="618374"/>
                </a:xfrm>
                <a:prstGeom prst="rect">
                  <a:avLst/>
                </a:prstGeom>
                <a:blipFill rotWithShape="0">
                  <a:blip r:embed="rId4"/>
                  <a:stretch>
                    <a:fillRect/>
                  </a:stretch>
                </a:blipFill>
                <a:ln>
                  <a:noFill/>
                </a:ln>
              </p:spPr>
              <p:txBody>
                <a:bodyPr/>
                <a:lstStyle/>
                <a:p>
                  <a:r>
                    <a:rPr lang="en-US">
                      <a:noFill/>
                    </a:rPr>
                    <a:t> </a:t>
                  </a:r>
                </a:p>
              </p:txBody>
            </p:sp>
          </mc:Fallback>
        </mc:AlternateContent>
      </p:grpSp>
      <p:grpSp>
        <p:nvGrpSpPr>
          <p:cNvPr id="13" name="Group 12"/>
          <p:cNvGrpSpPr/>
          <p:nvPr/>
        </p:nvGrpSpPr>
        <p:grpSpPr>
          <a:xfrm>
            <a:off x="8387256" y="3533680"/>
            <a:ext cx="2572844" cy="690033"/>
            <a:chOff x="7269656" y="2675467"/>
            <a:chExt cx="2572844" cy="690033"/>
          </a:xfrm>
        </p:grpSpPr>
        <p:sp>
          <p:nvSpPr>
            <p:cNvPr id="14" name="Rounded Rectangle 13"/>
            <p:cNvSpPr/>
            <p:nvPr/>
          </p:nvSpPr>
          <p:spPr>
            <a:xfrm>
              <a:off x="7269656" y="2675467"/>
              <a:ext cx="2572844" cy="690033"/>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7347209" y="2707028"/>
                  <a:ext cx="2337704" cy="617348"/>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×2×5</m:t>
                            </m:r>
                          </m:num>
                          <m:den>
                            <m:r>
                              <a:rPr lang="en-US" b="0" i="1" smtClean="0">
                                <a:latin typeface="Cambria Math" panose="02040503050406030204" pitchFamily="18" charset="0"/>
                                <a:ea typeface="Cambria Math" panose="02040503050406030204" pitchFamily="18" charset="0"/>
                              </a:rPr>
                              <m:t>2×7</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10</m:t>
                            </m:r>
                          </m:num>
                          <m:den>
                            <m:r>
                              <a:rPr lang="en-US" b="0" i="1" smtClean="0">
                                <a:latin typeface="Cambria Math" panose="02040503050406030204" pitchFamily="18" charset="0"/>
                                <a:ea typeface="Cambria Math" panose="02040503050406030204" pitchFamily="18" charset="0"/>
                              </a:rPr>
                              <m:t>7</m:t>
                            </m:r>
                          </m:den>
                        </m:f>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347209" y="2707028"/>
                  <a:ext cx="2337704" cy="617348"/>
                </a:xfrm>
                <a:prstGeom prst="rect">
                  <a:avLst/>
                </a:prstGeom>
                <a:blipFill rotWithShape="0">
                  <a:blip r:embed="rId5"/>
                  <a:stretch>
                    <a:fillRect/>
                  </a:stretch>
                </a:blipFill>
                <a:ln>
                  <a:noFill/>
                </a:ln>
              </p:spPr>
              <p:txBody>
                <a:bodyPr/>
                <a:lstStyle/>
                <a:p>
                  <a:r>
                    <a:rPr lang="en-US">
                      <a:noFill/>
                    </a:rPr>
                    <a:t> </a:t>
                  </a:r>
                </a:p>
              </p:txBody>
            </p:sp>
          </mc:Fallback>
        </mc:AlternateContent>
      </p:grpSp>
      <p:grpSp>
        <p:nvGrpSpPr>
          <p:cNvPr id="16" name="Group 15"/>
          <p:cNvGrpSpPr/>
          <p:nvPr/>
        </p:nvGrpSpPr>
        <p:grpSpPr>
          <a:xfrm>
            <a:off x="8374556" y="4408408"/>
            <a:ext cx="2585544" cy="696068"/>
            <a:chOff x="7256956" y="2675467"/>
            <a:chExt cx="2585544" cy="696068"/>
          </a:xfrm>
        </p:grpSpPr>
        <p:sp>
          <p:nvSpPr>
            <p:cNvPr id="17" name="Rounded Rectangle 16"/>
            <p:cNvSpPr/>
            <p:nvPr/>
          </p:nvSpPr>
          <p:spPr>
            <a:xfrm>
              <a:off x="7269656" y="2675467"/>
              <a:ext cx="2572844" cy="690033"/>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7256956" y="2734950"/>
                  <a:ext cx="2337704" cy="63658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6</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7</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3</m:t>
                            </m:r>
                          </m:den>
                        </m:f>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256956" y="2734950"/>
                  <a:ext cx="2337704" cy="636585"/>
                </a:xfrm>
                <a:prstGeom prst="rect">
                  <a:avLst/>
                </a:prstGeom>
                <a:blipFill rotWithShape="0">
                  <a:blip r:embed="rId6"/>
                  <a:stretch>
                    <a:fillRect/>
                  </a:stretch>
                </a:blipFill>
                <a:ln>
                  <a:noFill/>
                </a:ln>
              </p:spPr>
              <p:txBody>
                <a:bodyPr/>
                <a:lstStyle/>
                <a:p>
                  <a:r>
                    <a:rPr lang="en-US">
                      <a:noFill/>
                    </a:rPr>
                    <a:t> </a:t>
                  </a:r>
                </a:p>
              </p:txBody>
            </p:sp>
          </mc:Fallback>
        </mc:AlternateContent>
      </p:grpSp>
      <p:grpSp>
        <p:nvGrpSpPr>
          <p:cNvPr id="19" name="Group 18"/>
          <p:cNvGrpSpPr/>
          <p:nvPr/>
        </p:nvGrpSpPr>
        <p:grpSpPr>
          <a:xfrm>
            <a:off x="8374556" y="5273327"/>
            <a:ext cx="2585544" cy="690033"/>
            <a:chOff x="7256956" y="2675467"/>
            <a:chExt cx="2585544" cy="690033"/>
          </a:xfrm>
        </p:grpSpPr>
        <p:sp>
          <p:nvSpPr>
            <p:cNvPr id="20" name="Rounded Rectangle 19"/>
            <p:cNvSpPr/>
            <p:nvPr/>
          </p:nvSpPr>
          <p:spPr>
            <a:xfrm>
              <a:off x="7269656" y="2675467"/>
              <a:ext cx="2572844" cy="690033"/>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7256956" y="2845765"/>
                  <a:ext cx="2337704" cy="438518"/>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9</m:t>
                            </m:r>
                          </m:num>
                          <m:den>
                            <m:r>
                              <a:rPr lang="en-US" sz="1200" b="0" i="1" smtClean="0">
                                <a:latin typeface="Cambria Math" panose="02040503050406030204" pitchFamily="18" charset="0"/>
                              </a:rPr>
                              <m:t>7</m:t>
                            </m:r>
                          </m:den>
                        </m:f>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18</m:t>
                            </m:r>
                          </m:num>
                          <m:den>
                            <m:r>
                              <a:rPr lang="en-US" sz="1200" b="0" i="1" smtClean="0">
                                <a:latin typeface="Cambria Math" panose="02040503050406030204" pitchFamily="18" charset="0"/>
                              </a:rPr>
                              <m:t>21</m:t>
                            </m:r>
                          </m:den>
                        </m:f>
                        <m:r>
                          <a:rPr lang="en-US" sz="1200" b="0" i="1" smtClean="0">
                            <a:latin typeface="Cambria Math" panose="02040503050406030204" pitchFamily="18" charset="0"/>
                          </a:rPr>
                          <m:t> </m:t>
                        </m:r>
                        <m:r>
                          <a:rPr lang="en-US" sz="1200" b="0" i="1" smtClean="0">
                            <a:latin typeface="Cambria Math" panose="02040503050406030204" pitchFamily="18" charset="0"/>
                          </a:rPr>
                          <m:t>𝑡h𝑒𝑛</m:t>
                        </m:r>
                        <m:r>
                          <a:rPr lang="en-US" sz="1200" b="0" i="1" smtClean="0">
                            <a:latin typeface="Cambria Math" panose="02040503050406030204" pitchFamily="18" charset="0"/>
                          </a:rPr>
                          <m:t> 7×18=21×9</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256956" y="2845765"/>
                  <a:ext cx="2337704" cy="438518"/>
                </a:xfrm>
                <a:prstGeom prst="rect">
                  <a:avLst/>
                </a:prstGeom>
                <a:blipFill rotWithShape="0">
                  <a:blip r:embed="rId7"/>
                  <a:stretch>
                    <a:fillRect/>
                  </a:stretch>
                </a:blipFill>
                <a:ln>
                  <a:noFill/>
                </a:ln>
              </p:spPr>
              <p:txBody>
                <a:bodyPr/>
                <a:lstStyle/>
                <a:p>
                  <a:r>
                    <a:rPr lang="en-US">
                      <a:noFill/>
                    </a:rPr>
                    <a:t> </a:t>
                  </a:r>
                </a:p>
              </p:txBody>
            </p:sp>
          </mc:Fallback>
        </mc:AlternateContent>
      </p:gr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036302" y="2728722"/>
            <a:ext cx="806683" cy="459988"/>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20517" y="3446571"/>
            <a:ext cx="638251" cy="638251"/>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032069" y="4558722"/>
            <a:ext cx="806683" cy="45998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12926" y="5220639"/>
            <a:ext cx="638251" cy="638251"/>
          </a:xfrm>
          <a:prstGeom prst="rect">
            <a:avLst/>
          </a:prstGeom>
        </p:spPr>
      </p:pic>
      <p:pic>
        <p:nvPicPr>
          <p:cNvPr id="28" name="Picture 27">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Tree>
    <p:extLst>
      <p:ext uri="{BB962C8B-B14F-4D97-AF65-F5344CB8AC3E}">
        <p14:creationId xmlns:p14="http://schemas.microsoft.com/office/powerpoint/2010/main" val="2620049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315" y="1189239"/>
            <a:ext cx="3581400" cy="4800600"/>
          </a:xfrm>
        </p:spPr>
        <p:txBody>
          <a:bodyPr>
            <a:normAutofit fontScale="92500" lnSpcReduction="20000"/>
          </a:bodyPr>
          <a:lstStyle/>
          <a:p>
            <a:pPr marL="0" indent="0" algn="ctr">
              <a:buNone/>
            </a:pPr>
            <a:endParaRPr lang="en-GB" sz="1800" dirty="0"/>
          </a:p>
          <a:p>
            <a:pPr marL="0" indent="0" algn="ctr">
              <a:buNone/>
            </a:pPr>
            <a:r>
              <a:rPr lang="en-GB" sz="1800" dirty="0"/>
              <a:t>You have seen up to this point that a complex number z will usually be written in the form:</a:t>
            </a:r>
          </a:p>
          <a:p>
            <a:pPr marL="0" indent="0" algn="ctr">
              <a:buNone/>
            </a:pPr>
            <a:endParaRPr lang="en-GB" sz="1800" dirty="0"/>
          </a:p>
          <a:p>
            <a:pPr marL="0" indent="0" algn="ctr">
              <a:buNone/>
            </a:pPr>
            <a:endParaRPr lang="en-GB" sz="1800" dirty="0"/>
          </a:p>
          <a:p>
            <a:pPr marL="0" indent="0" algn="ctr">
              <a:buNone/>
            </a:pPr>
            <a:r>
              <a:rPr lang="en-GB" sz="1800" dirty="0"/>
              <a:t>The modulus-argument form is an alternative way of writing a complex number, and it includes the modulus of the number as well as its argument.</a:t>
            </a:r>
          </a:p>
          <a:p>
            <a:pPr marL="0" indent="0" algn="ctr">
              <a:buNone/>
            </a:pPr>
            <a:endParaRPr lang="en-GB" sz="1800" dirty="0"/>
          </a:p>
          <a:p>
            <a:pPr marL="0" indent="0" algn="ctr">
              <a:buNone/>
            </a:pPr>
            <a:r>
              <a:rPr lang="en-GB" sz="1800" dirty="0"/>
              <a:t>The modulus-argument form looks like this:</a:t>
            </a:r>
          </a:p>
          <a:p>
            <a:pPr marL="0" indent="0" algn="ctr">
              <a:buNone/>
            </a:pPr>
            <a:endParaRPr lang="en-GB" sz="1800" dirty="0"/>
          </a:p>
          <a:p>
            <a:pPr marL="0" indent="0" algn="ctr">
              <a:buNone/>
            </a:pPr>
            <a:endParaRPr lang="en-GB" sz="1800" dirty="0"/>
          </a:p>
          <a:p>
            <a:pPr marL="0" indent="0" algn="ctr">
              <a:buNone/>
            </a:pPr>
            <a:r>
              <a:rPr lang="en-GB" sz="1800" dirty="0"/>
              <a:t>r is the modulus of the number</a:t>
            </a:r>
          </a:p>
          <a:p>
            <a:pPr marL="0" indent="0" algn="ctr">
              <a:buNone/>
            </a:pPr>
            <a:r>
              <a:rPr lang="el-GR" sz="1800" dirty="0"/>
              <a:t>θ</a:t>
            </a:r>
            <a:r>
              <a:rPr lang="en-GB" sz="1800" dirty="0"/>
              <a:t> is the argument of the number</a:t>
            </a:r>
          </a:p>
        </p:txBody>
      </p:sp>
      <mc:AlternateContent xmlns:mc="http://schemas.openxmlformats.org/markup-compatibility/2006" xmlns:a14="http://schemas.microsoft.com/office/drawing/2010/main">
        <mc:Choice Requires="a14">
          <p:sp>
            <p:nvSpPr>
              <p:cNvPr id="6" name="TextBox 5"/>
              <p:cNvSpPr txBox="1"/>
              <p:nvPr/>
            </p:nvSpPr>
            <p:spPr>
              <a:xfrm>
                <a:off x="1678709" y="2273049"/>
                <a:ext cx="12538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𝑧</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𝑖𝑦</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678709" y="2273049"/>
                <a:ext cx="1253869" cy="369332"/>
              </a:xfrm>
              <a:prstGeom prst="rect">
                <a:avLst/>
              </a:prstGeom>
              <a:blipFill rotWithShape="0">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96782" y="4559862"/>
                <a:ext cx="22124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𝑧</m:t>
                      </m:r>
                      <m:r>
                        <a:rPr lang="en-GB" i="1">
                          <a:latin typeface="Cambria Math" panose="02040503050406030204" pitchFamily="18" charset="0"/>
                        </a:rPr>
                        <m:t>=</m:t>
                      </m:r>
                      <m:r>
                        <a:rPr lang="en-GB" i="1">
                          <a:latin typeface="Cambria Math" panose="02040503050406030204" pitchFamily="18" charset="0"/>
                        </a:rPr>
                        <m:t>𝑟</m:t>
                      </m:r>
                      <m:r>
                        <a:rPr lang="en-GB" i="1">
                          <a:latin typeface="Cambria Math" panose="02040503050406030204" pitchFamily="18" charset="0"/>
                        </a:rPr>
                        <m:t>(</m:t>
                      </m:r>
                      <m:r>
                        <a:rPr lang="en-GB" i="1">
                          <a:latin typeface="Cambria Math" panose="02040503050406030204" pitchFamily="18" charset="0"/>
                        </a:rPr>
                        <m:t>𝑐𝑜𝑠</m:t>
                      </m:r>
                      <m:r>
                        <a:rPr lang="en-GB" i="1">
                          <a:latin typeface="Cambria Math" panose="02040503050406030204" pitchFamily="18" charset="0"/>
                          <a:ea typeface="Cambria Math"/>
                        </a:rPr>
                        <m:t>𝜃</m:t>
                      </m:r>
                      <m:r>
                        <a:rPr lang="en-GB" i="1">
                          <a:latin typeface="Cambria Math" panose="02040503050406030204" pitchFamily="18" charset="0"/>
                          <a:ea typeface="Cambria Math"/>
                        </a:rPr>
                        <m:t>+</m:t>
                      </m:r>
                      <m:r>
                        <a:rPr lang="en-GB" i="1">
                          <a:latin typeface="Cambria Math" panose="02040503050406030204" pitchFamily="18" charset="0"/>
                          <a:ea typeface="Cambria Math"/>
                        </a:rPr>
                        <m:t>𝑖𝑠𝑖𝑛</m:t>
                      </m:r>
                      <m:r>
                        <a:rPr lang="en-GB" i="1">
                          <a:latin typeface="Cambria Math" panose="02040503050406030204" pitchFamily="18" charset="0"/>
                          <a:ea typeface="Cambria Math"/>
                        </a:rPr>
                        <m:t>𝜃</m:t>
                      </m:r>
                      <m:r>
                        <a:rPr lang="en-GB" i="1">
                          <a:latin typeface="Cambria Math" panose="02040503050406030204" pitchFamily="18" charset="0"/>
                          <a:ea typeface="Cambria Math"/>
                        </a:rPr>
                        <m:t>)</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096782" y="4559862"/>
                <a:ext cx="2212465" cy="369332"/>
              </a:xfrm>
              <a:prstGeom prst="rect">
                <a:avLst/>
              </a:prstGeom>
              <a:blipFill rotWithShape="0">
                <a:blip r:embed="rId4"/>
                <a:stretch>
                  <a:fillRect b="-13115"/>
                </a:stretch>
              </a:blipFill>
            </p:spPr>
            <p:txBody>
              <a:bodyPr/>
              <a:lstStyle/>
              <a:p>
                <a:r>
                  <a:rPr lang="en-US">
                    <a:noFill/>
                  </a:rPr>
                  <a:t> </a:t>
                </a:r>
              </a:p>
            </p:txBody>
          </p:sp>
        </mc:Fallback>
      </mc:AlternateContent>
      <p:cxnSp>
        <p:nvCxnSpPr>
          <p:cNvPr id="8" name="Straight Connector 7"/>
          <p:cNvCxnSpPr/>
          <p:nvPr/>
        </p:nvCxnSpPr>
        <p:spPr>
          <a:xfrm flipV="1">
            <a:off x="7733071" y="14163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037871" y="14163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342671" y="1416349"/>
            <a:ext cx="0" cy="30480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647471" y="14163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52271" y="14163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257071" y="14163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561871" y="14163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123471" y="14163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428271" y="14163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V="1">
            <a:off x="8342671" y="26355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8342671" y="23307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8342671" y="20259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V="1">
            <a:off x="8342671" y="17211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8342671" y="1416349"/>
            <a:ext cx="0" cy="30480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V="1">
            <a:off x="8342671" y="11115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V="1">
            <a:off x="8342671" y="8067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8342671" y="5019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8342671" y="197149"/>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866672" y="2787950"/>
            <a:ext cx="825867" cy="307777"/>
          </a:xfrm>
          <a:prstGeom prst="rect">
            <a:avLst/>
          </a:prstGeom>
          <a:noFill/>
        </p:spPr>
        <p:txBody>
          <a:bodyPr wrap="none" rtlCol="0">
            <a:spAutoFit/>
          </a:bodyPr>
          <a:lstStyle/>
          <a:p>
            <a:r>
              <a:rPr lang="en-GB" sz="1400" dirty="0">
                <a:latin typeface="Comic Sans MS" pitchFamily="66" charset="0"/>
              </a:rPr>
              <a:t>x (Real)</a:t>
            </a:r>
          </a:p>
        </p:txBody>
      </p:sp>
      <p:sp>
        <p:nvSpPr>
          <p:cNvPr id="27" name="TextBox 26"/>
          <p:cNvSpPr txBox="1"/>
          <p:nvPr/>
        </p:nvSpPr>
        <p:spPr>
          <a:xfrm>
            <a:off x="7809271" y="1035350"/>
            <a:ext cx="1300356" cy="307777"/>
          </a:xfrm>
          <a:prstGeom prst="rect">
            <a:avLst/>
          </a:prstGeom>
          <a:noFill/>
        </p:spPr>
        <p:txBody>
          <a:bodyPr wrap="none" rtlCol="0">
            <a:spAutoFit/>
          </a:bodyPr>
          <a:lstStyle/>
          <a:p>
            <a:r>
              <a:rPr lang="en-GB" sz="1400" dirty="0">
                <a:latin typeface="Comic Sans MS" pitchFamily="66" charset="0"/>
              </a:rPr>
              <a:t>y (Imaginary)</a:t>
            </a:r>
          </a:p>
        </p:txBody>
      </p:sp>
      <p:grpSp>
        <p:nvGrpSpPr>
          <p:cNvPr id="28" name="Group 27"/>
          <p:cNvGrpSpPr/>
          <p:nvPr/>
        </p:nvGrpSpPr>
        <p:grpSpPr>
          <a:xfrm>
            <a:off x="9187959" y="1647396"/>
            <a:ext cx="152400" cy="152400"/>
            <a:chOff x="5791200" y="5334000"/>
            <a:chExt cx="152400" cy="152400"/>
          </a:xfrm>
        </p:grpSpPr>
        <p:cxnSp>
          <p:nvCxnSpPr>
            <p:cNvPr id="29" name="Straight Connector 28"/>
            <p:cNvCxnSpPr/>
            <p:nvPr/>
          </p:nvCxnSpPr>
          <p:spPr>
            <a:xfrm>
              <a:off x="5791200" y="53340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791200" y="53340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9257071" y="1416350"/>
            <a:ext cx="280846" cy="307777"/>
          </a:xfrm>
          <a:prstGeom prst="rect">
            <a:avLst/>
          </a:prstGeom>
          <a:noFill/>
        </p:spPr>
        <p:txBody>
          <a:bodyPr wrap="none" rtlCol="0">
            <a:spAutoFit/>
          </a:bodyPr>
          <a:lstStyle/>
          <a:p>
            <a:r>
              <a:rPr lang="en-GB" sz="1400" b="1" dirty="0">
                <a:solidFill>
                  <a:srgbClr val="FF0000"/>
                </a:solidFill>
                <a:latin typeface="Comic Sans MS" pitchFamily="66" charset="0"/>
              </a:rPr>
              <a:t>z</a:t>
            </a:r>
            <a:endParaRPr lang="en-GB" sz="1400" b="1" baseline="-25000" dirty="0">
              <a:solidFill>
                <a:srgbClr val="FF0000"/>
              </a:solidFill>
              <a:latin typeface="Comic Sans MS" pitchFamily="66" charset="0"/>
            </a:endParaRPr>
          </a:p>
        </p:txBody>
      </p:sp>
      <p:cxnSp>
        <p:nvCxnSpPr>
          <p:cNvPr id="32" name="Straight Connector 31"/>
          <p:cNvCxnSpPr/>
          <p:nvPr/>
        </p:nvCxnSpPr>
        <p:spPr>
          <a:xfrm>
            <a:off x="8342671" y="2940349"/>
            <a:ext cx="9144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257071" y="1721149"/>
            <a:ext cx="0" cy="12192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647471" y="2025950"/>
            <a:ext cx="271228" cy="307777"/>
          </a:xfrm>
          <a:prstGeom prst="rect">
            <a:avLst/>
          </a:prstGeom>
          <a:noFill/>
        </p:spPr>
        <p:txBody>
          <a:bodyPr wrap="none" rtlCol="0">
            <a:spAutoFit/>
          </a:bodyPr>
          <a:lstStyle/>
          <a:p>
            <a:pPr algn="ctr"/>
            <a:r>
              <a:rPr lang="en-GB" sz="1400" b="1" dirty="0">
                <a:solidFill>
                  <a:srgbClr val="FF0000"/>
                </a:solidFill>
                <a:latin typeface="Comic Sans MS" pitchFamily="66" charset="0"/>
              </a:rPr>
              <a:t>r</a:t>
            </a:r>
            <a:endParaRPr lang="en-GB" sz="1400" b="1" baseline="-25000" dirty="0">
              <a:solidFill>
                <a:srgbClr val="FF0000"/>
              </a:solidFill>
              <a:latin typeface="Comic Sans MS" pitchFamily="66" charset="0"/>
            </a:endParaRPr>
          </a:p>
        </p:txBody>
      </p:sp>
      <p:sp>
        <p:nvSpPr>
          <p:cNvPr id="35" name="TextBox 34"/>
          <p:cNvSpPr txBox="1"/>
          <p:nvPr/>
        </p:nvSpPr>
        <p:spPr>
          <a:xfrm>
            <a:off x="8571272" y="2940350"/>
            <a:ext cx="655949" cy="307777"/>
          </a:xfrm>
          <a:prstGeom prst="rect">
            <a:avLst/>
          </a:prstGeom>
          <a:noFill/>
        </p:spPr>
        <p:txBody>
          <a:bodyPr wrap="none" rtlCol="0">
            <a:spAutoFit/>
          </a:bodyPr>
          <a:lstStyle/>
          <a:p>
            <a:pPr algn="ctr"/>
            <a:r>
              <a:rPr lang="en-GB" sz="1400" b="1" dirty="0" err="1">
                <a:solidFill>
                  <a:srgbClr val="FF0000"/>
                </a:solidFill>
                <a:latin typeface="Comic Sans MS" pitchFamily="66" charset="0"/>
              </a:rPr>
              <a:t>rcos</a:t>
            </a:r>
            <a:r>
              <a:rPr lang="el-GR" sz="1400" b="1" dirty="0">
                <a:solidFill>
                  <a:srgbClr val="FF0000"/>
                </a:solidFill>
                <a:latin typeface="Comic Sans MS" pitchFamily="66" charset="0"/>
              </a:rPr>
              <a:t>θ</a:t>
            </a:r>
            <a:endParaRPr lang="en-GB" sz="1400" b="1" dirty="0">
              <a:solidFill>
                <a:srgbClr val="FF0000"/>
              </a:solidFill>
              <a:latin typeface="Comic Sans MS" pitchFamily="66" charset="0"/>
            </a:endParaRPr>
          </a:p>
        </p:txBody>
      </p:sp>
      <p:sp>
        <p:nvSpPr>
          <p:cNvPr id="36" name="TextBox 35"/>
          <p:cNvSpPr txBox="1"/>
          <p:nvPr/>
        </p:nvSpPr>
        <p:spPr>
          <a:xfrm>
            <a:off x="8571271" y="2635550"/>
            <a:ext cx="293670" cy="307777"/>
          </a:xfrm>
          <a:prstGeom prst="rect">
            <a:avLst/>
          </a:prstGeom>
          <a:noFill/>
        </p:spPr>
        <p:txBody>
          <a:bodyPr wrap="none" rtlCol="0">
            <a:spAutoFit/>
          </a:bodyPr>
          <a:lstStyle/>
          <a:p>
            <a:pPr algn="ctr"/>
            <a:r>
              <a:rPr lang="el-GR" sz="1400" b="1" dirty="0">
                <a:solidFill>
                  <a:srgbClr val="FF0000"/>
                </a:solidFill>
                <a:latin typeface="Comic Sans MS" pitchFamily="66" charset="0"/>
              </a:rPr>
              <a:t>θ</a:t>
            </a:r>
            <a:endParaRPr lang="en-GB" sz="1400" b="1" dirty="0">
              <a:solidFill>
                <a:srgbClr val="FF0000"/>
              </a:solidFill>
              <a:latin typeface="Comic Sans MS" pitchFamily="66" charset="0"/>
            </a:endParaRPr>
          </a:p>
        </p:txBody>
      </p:sp>
      <p:cxnSp>
        <p:nvCxnSpPr>
          <p:cNvPr id="37" name="Straight Connector 36"/>
          <p:cNvCxnSpPr/>
          <p:nvPr/>
        </p:nvCxnSpPr>
        <p:spPr>
          <a:xfrm flipV="1">
            <a:off x="8337356" y="1714062"/>
            <a:ext cx="933893" cy="123936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0" name="Arc 39"/>
          <p:cNvSpPr/>
          <p:nvPr/>
        </p:nvSpPr>
        <p:spPr>
          <a:xfrm>
            <a:off x="7733071" y="2483149"/>
            <a:ext cx="914400" cy="914400"/>
          </a:xfrm>
          <a:prstGeom prst="arc">
            <a:avLst>
              <a:gd name="adj1" fmla="val 19384994"/>
              <a:gd name="adj2" fmla="val 21522203"/>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9257071" y="2025950"/>
            <a:ext cx="612668" cy="307777"/>
          </a:xfrm>
          <a:prstGeom prst="rect">
            <a:avLst/>
          </a:prstGeom>
          <a:noFill/>
        </p:spPr>
        <p:txBody>
          <a:bodyPr wrap="none" rtlCol="0">
            <a:spAutoFit/>
          </a:bodyPr>
          <a:lstStyle/>
          <a:p>
            <a:pPr algn="ctr"/>
            <a:r>
              <a:rPr lang="en-GB" sz="1400" b="1" dirty="0" err="1">
                <a:solidFill>
                  <a:srgbClr val="FF0000"/>
                </a:solidFill>
                <a:latin typeface="Comic Sans MS" pitchFamily="66" charset="0"/>
              </a:rPr>
              <a:t>rsin</a:t>
            </a:r>
            <a:r>
              <a:rPr lang="el-GR" sz="1400" b="1" dirty="0">
                <a:solidFill>
                  <a:srgbClr val="FF0000"/>
                </a:solidFill>
                <a:latin typeface="Comic Sans MS" pitchFamily="66" charset="0"/>
              </a:rPr>
              <a:t>θ</a:t>
            </a:r>
            <a:endParaRPr lang="en-GB" sz="1400" b="1" dirty="0">
              <a:solidFill>
                <a:srgbClr val="FF0000"/>
              </a:solidFill>
              <a:latin typeface="Comic Sans MS" pitchFamily="66" charset="0"/>
            </a:endParaRPr>
          </a:p>
        </p:txBody>
      </p:sp>
      <p:sp>
        <p:nvSpPr>
          <p:cNvPr id="42" name="TextBox 41"/>
          <p:cNvSpPr txBox="1"/>
          <p:nvPr/>
        </p:nvSpPr>
        <p:spPr>
          <a:xfrm>
            <a:off x="6216047" y="4566564"/>
            <a:ext cx="1688283" cy="307777"/>
          </a:xfrm>
          <a:prstGeom prst="rect">
            <a:avLst/>
          </a:prstGeom>
          <a:noFill/>
        </p:spPr>
        <p:txBody>
          <a:bodyPr wrap="none" rtlCol="0">
            <a:spAutoFit/>
          </a:bodyPr>
          <a:lstStyle/>
          <a:p>
            <a:r>
              <a:rPr lang="en-GB" sz="1400" dirty="0" smtClean="0">
                <a:latin typeface="Comic Sans MS" pitchFamily="66" charset="0"/>
              </a:rPr>
              <a:t>By </a:t>
            </a:r>
            <a:r>
              <a:rPr lang="en-GB" sz="1400" dirty="0">
                <a:latin typeface="Comic Sans MS" pitchFamily="66" charset="0"/>
              </a:rPr>
              <a:t>Trigonometry:</a:t>
            </a:r>
          </a:p>
        </p:txBody>
      </p:sp>
      <p:sp>
        <p:nvSpPr>
          <p:cNvPr id="43" name="TextBox 42"/>
          <p:cNvSpPr txBox="1"/>
          <p:nvPr/>
        </p:nvSpPr>
        <p:spPr>
          <a:xfrm>
            <a:off x="6361471" y="5073950"/>
            <a:ext cx="309700" cy="307777"/>
          </a:xfrm>
          <a:prstGeom prst="rect">
            <a:avLst/>
          </a:prstGeom>
          <a:noFill/>
        </p:spPr>
        <p:txBody>
          <a:bodyPr wrap="none" rtlCol="0">
            <a:spAutoFit/>
          </a:bodyPr>
          <a:lstStyle/>
          <a:p>
            <a:r>
              <a:rPr lang="en-GB" sz="1400" dirty="0">
                <a:latin typeface="Comic Sans MS" pitchFamily="66" charset="0"/>
              </a:rPr>
              <a:t>S</a:t>
            </a:r>
          </a:p>
        </p:txBody>
      </p:sp>
      <p:sp>
        <p:nvSpPr>
          <p:cNvPr id="44" name="TextBox 43"/>
          <p:cNvSpPr txBox="1"/>
          <p:nvPr/>
        </p:nvSpPr>
        <p:spPr>
          <a:xfrm>
            <a:off x="6590071" y="4845350"/>
            <a:ext cx="327334" cy="307777"/>
          </a:xfrm>
          <a:prstGeom prst="rect">
            <a:avLst/>
          </a:prstGeom>
          <a:noFill/>
        </p:spPr>
        <p:txBody>
          <a:bodyPr wrap="none" rtlCol="0">
            <a:spAutoFit/>
          </a:bodyPr>
          <a:lstStyle/>
          <a:p>
            <a:r>
              <a:rPr lang="en-GB" sz="1400" dirty="0">
                <a:latin typeface="Comic Sans MS" pitchFamily="66" charset="0"/>
              </a:rPr>
              <a:t>O</a:t>
            </a:r>
          </a:p>
        </p:txBody>
      </p:sp>
      <p:sp>
        <p:nvSpPr>
          <p:cNvPr id="45" name="TextBox 44"/>
          <p:cNvSpPr txBox="1"/>
          <p:nvPr/>
        </p:nvSpPr>
        <p:spPr>
          <a:xfrm>
            <a:off x="6818671" y="5073950"/>
            <a:ext cx="327334" cy="307777"/>
          </a:xfrm>
          <a:prstGeom prst="rect">
            <a:avLst/>
          </a:prstGeom>
          <a:noFill/>
        </p:spPr>
        <p:txBody>
          <a:bodyPr wrap="none" rtlCol="0">
            <a:spAutoFit/>
          </a:bodyPr>
          <a:lstStyle/>
          <a:p>
            <a:r>
              <a:rPr lang="en-GB" sz="1400" dirty="0">
                <a:latin typeface="Comic Sans MS" pitchFamily="66" charset="0"/>
              </a:rPr>
              <a:t>H</a:t>
            </a:r>
          </a:p>
        </p:txBody>
      </p:sp>
      <p:sp>
        <p:nvSpPr>
          <p:cNvPr id="46" name="TextBox 45"/>
          <p:cNvSpPr txBox="1"/>
          <p:nvPr/>
        </p:nvSpPr>
        <p:spPr>
          <a:xfrm>
            <a:off x="6361471" y="5607350"/>
            <a:ext cx="292068" cy="307777"/>
          </a:xfrm>
          <a:prstGeom prst="rect">
            <a:avLst/>
          </a:prstGeom>
          <a:noFill/>
        </p:spPr>
        <p:txBody>
          <a:bodyPr wrap="none" rtlCol="0">
            <a:spAutoFit/>
          </a:bodyPr>
          <a:lstStyle/>
          <a:p>
            <a:r>
              <a:rPr lang="en-GB" sz="1400" dirty="0">
                <a:latin typeface="Comic Sans MS" pitchFamily="66" charset="0"/>
              </a:rPr>
              <a:t>C</a:t>
            </a:r>
          </a:p>
        </p:txBody>
      </p:sp>
      <p:sp>
        <p:nvSpPr>
          <p:cNvPr id="47" name="TextBox 46"/>
          <p:cNvSpPr txBox="1"/>
          <p:nvPr/>
        </p:nvSpPr>
        <p:spPr>
          <a:xfrm>
            <a:off x="6590071" y="5378750"/>
            <a:ext cx="327334" cy="307777"/>
          </a:xfrm>
          <a:prstGeom prst="rect">
            <a:avLst/>
          </a:prstGeom>
          <a:noFill/>
        </p:spPr>
        <p:txBody>
          <a:bodyPr wrap="none" rtlCol="0">
            <a:spAutoFit/>
          </a:bodyPr>
          <a:lstStyle/>
          <a:p>
            <a:r>
              <a:rPr lang="en-GB" sz="1400" dirty="0">
                <a:latin typeface="Comic Sans MS" pitchFamily="66" charset="0"/>
              </a:rPr>
              <a:t>A</a:t>
            </a:r>
          </a:p>
        </p:txBody>
      </p:sp>
      <p:sp>
        <p:nvSpPr>
          <p:cNvPr id="48" name="TextBox 47"/>
          <p:cNvSpPr txBox="1"/>
          <p:nvPr/>
        </p:nvSpPr>
        <p:spPr>
          <a:xfrm>
            <a:off x="6818671" y="5607350"/>
            <a:ext cx="327334" cy="307777"/>
          </a:xfrm>
          <a:prstGeom prst="rect">
            <a:avLst/>
          </a:prstGeom>
          <a:noFill/>
        </p:spPr>
        <p:txBody>
          <a:bodyPr wrap="none" rtlCol="0">
            <a:spAutoFit/>
          </a:bodyPr>
          <a:lstStyle/>
          <a:p>
            <a:r>
              <a:rPr lang="en-GB" sz="1400" dirty="0">
                <a:latin typeface="Comic Sans MS" pitchFamily="66" charset="0"/>
              </a:rPr>
              <a:t>H</a:t>
            </a:r>
          </a:p>
        </p:txBody>
      </p:sp>
      <p:cxnSp>
        <p:nvCxnSpPr>
          <p:cNvPr id="50" name="Straight Arrow Connector 49"/>
          <p:cNvCxnSpPr/>
          <p:nvPr/>
        </p:nvCxnSpPr>
        <p:spPr>
          <a:xfrm>
            <a:off x="7199671" y="5073949"/>
            <a:ext cx="838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199671" y="5607349"/>
            <a:ext cx="838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8037872" y="4921550"/>
                <a:ext cx="168347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𝑂𝑝𝑝</m:t>
                      </m:r>
                      <m:r>
                        <a:rPr lang="en-GB" sz="1400" i="1">
                          <a:latin typeface="Cambria Math"/>
                        </a:rPr>
                        <m:t>=</m:t>
                      </m:r>
                      <m:r>
                        <a:rPr lang="en-GB" sz="1400" i="1">
                          <a:latin typeface="Cambria Math"/>
                        </a:rPr>
                        <m:t>𝐻𝑦𝑝</m:t>
                      </m:r>
                      <m:r>
                        <a:rPr lang="en-GB" sz="1400" i="1">
                          <a:latin typeface="Cambria Math"/>
                          <a:ea typeface="Cambria Math"/>
                        </a:rPr>
                        <m:t>×</m:t>
                      </m:r>
                      <m:r>
                        <a:rPr lang="en-GB" sz="1400" i="1">
                          <a:latin typeface="Cambria Math"/>
                          <a:ea typeface="Cambria Math"/>
                        </a:rPr>
                        <m:t>𝑆𝑖𝑛</m:t>
                      </m:r>
                      <m:r>
                        <a:rPr lang="en-GB" sz="1400" i="1">
                          <a:latin typeface="Cambria Math"/>
                          <a:ea typeface="Cambria Math"/>
                        </a:rPr>
                        <m:t>𝜃</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8037872" y="4921550"/>
                <a:ext cx="1683473" cy="307777"/>
              </a:xfrm>
              <a:prstGeom prst="rect">
                <a:avLst/>
              </a:prstGeom>
              <a:blipFill rotWithShape="0">
                <a:blip r:embed="rId5"/>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8037871" y="5454950"/>
                <a:ext cx="167956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𝐴𝑑𝑗</m:t>
                      </m:r>
                      <m:r>
                        <a:rPr lang="en-GB" sz="1400" i="1">
                          <a:latin typeface="Cambria Math"/>
                        </a:rPr>
                        <m:t>=</m:t>
                      </m:r>
                      <m:r>
                        <a:rPr lang="en-GB" sz="1400" i="1">
                          <a:latin typeface="Cambria Math"/>
                        </a:rPr>
                        <m:t>𝐻𝑦𝑝</m:t>
                      </m:r>
                      <m:r>
                        <a:rPr lang="en-GB" sz="1400" i="1">
                          <a:latin typeface="Cambria Math"/>
                          <a:ea typeface="Cambria Math"/>
                        </a:rPr>
                        <m:t>×</m:t>
                      </m:r>
                      <m:r>
                        <a:rPr lang="en-GB" sz="1400" i="1">
                          <a:latin typeface="Cambria Math"/>
                          <a:ea typeface="Cambria Math"/>
                        </a:rPr>
                        <m:t>𝐶𝑜𝑠</m:t>
                      </m:r>
                      <m:r>
                        <a:rPr lang="en-GB" sz="1400" i="1">
                          <a:latin typeface="Cambria Math"/>
                          <a:ea typeface="Cambria Math"/>
                        </a:rPr>
                        <m:t>𝜃</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8037871" y="5454950"/>
                <a:ext cx="1679562" cy="307777"/>
              </a:xfrm>
              <a:prstGeom prst="rect">
                <a:avLst/>
              </a:prstGeom>
              <a:blipFill rotWithShape="0">
                <a:blip r:embed="rId6"/>
                <a:stretch>
                  <a:fillRect b="-8000"/>
                </a:stretch>
              </a:blipFill>
            </p:spPr>
            <p:txBody>
              <a:bodyPr/>
              <a:lstStyle/>
              <a:p>
                <a:r>
                  <a:rPr lang="en-US">
                    <a:noFill/>
                  </a:rPr>
                  <a:t> </a:t>
                </a:r>
              </a:p>
            </p:txBody>
          </p:sp>
        </mc:Fallback>
      </mc:AlternateContent>
      <p:sp>
        <p:nvSpPr>
          <p:cNvPr id="54" name="TextBox 53"/>
          <p:cNvSpPr txBox="1"/>
          <p:nvPr/>
        </p:nvSpPr>
        <p:spPr>
          <a:xfrm>
            <a:off x="9942871" y="1949750"/>
            <a:ext cx="519694" cy="307777"/>
          </a:xfrm>
          <a:prstGeom prst="rect">
            <a:avLst/>
          </a:prstGeom>
          <a:noFill/>
        </p:spPr>
        <p:txBody>
          <a:bodyPr wrap="none" rtlCol="0">
            <a:spAutoFit/>
          </a:bodyPr>
          <a:lstStyle/>
          <a:p>
            <a:pPr algn="ctr"/>
            <a:r>
              <a:rPr lang="en-GB" sz="1400" dirty="0" err="1">
                <a:solidFill>
                  <a:srgbClr val="0000CC"/>
                </a:solidFill>
                <a:latin typeface="Comic Sans MS" pitchFamily="66" charset="0"/>
              </a:rPr>
              <a:t>Opp</a:t>
            </a:r>
            <a:endParaRPr lang="en-GB" sz="1400" dirty="0">
              <a:solidFill>
                <a:srgbClr val="0000CC"/>
              </a:solidFill>
              <a:latin typeface="Comic Sans MS" pitchFamily="66" charset="0"/>
            </a:endParaRPr>
          </a:p>
        </p:txBody>
      </p:sp>
      <p:sp>
        <p:nvSpPr>
          <p:cNvPr id="55" name="TextBox 54"/>
          <p:cNvSpPr txBox="1"/>
          <p:nvPr/>
        </p:nvSpPr>
        <p:spPr>
          <a:xfrm>
            <a:off x="8647471" y="3245150"/>
            <a:ext cx="494046" cy="307777"/>
          </a:xfrm>
          <a:prstGeom prst="rect">
            <a:avLst/>
          </a:prstGeom>
          <a:noFill/>
        </p:spPr>
        <p:txBody>
          <a:bodyPr wrap="none" rtlCol="0">
            <a:spAutoFit/>
          </a:bodyPr>
          <a:lstStyle/>
          <a:p>
            <a:pPr algn="ctr"/>
            <a:r>
              <a:rPr lang="en-GB" sz="1400" dirty="0" err="1">
                <a:solidFill>
                  <a:srgbClr val="0000CC"/>
                </a:solidFill>
                <a:latin typeface="Comic Sans MS" pitchFamily="66" charset="0"/>
              </a:rPr>
              <a:t>Adj</a:t>
            </a:r>
            <a:endParaRPr lang="en-GB" sz="1400" dirty="0">
              <a:solidFill>
                <a:srgbClr val="0000CC"/>
              </a:solidFill>
              <a:latin typeface="Comic Sans MS" pitchFamily="66" charset="0"/>
            </a:endParaRPr>
          </a:p>
        </p:txBody>
      </p:sp>
      <p:sp>
        <p:nvSpPr>
          <p:cNvPr id="56" name="TextBox 55"/>
          <p:cNvSpPr txBox="1"/>
          <p:nvPr/>
        </p:nvSpPr>
        <p:spPr>
          <a:xfrm>
            <a:off x="8342671" y="1721150"/>
            <a:ext cx="511680" cy="307777"/>
          </a:xfrm>
          <a:prstGeom prst="rect">
            <a:avLst/>
          </a:prstGeom>
          <a:noFill/>
        </p:spPr>
        <p:txBody>
          <a:bodyPr wrap="none" rtlCol="0">
            <a:spAutoFit/>
          </a:bodyPr>
          <a:lstStyle/>
          <a:p>
            <a:pPr algn="ctr"/>
            <a:r>
              <a:rPr lang="en-GB" sz="1400" dirty="0" err="1">
                <a:solidFill>
                  <a:srgbClr val="0000CC"/>
                </a:solidFill>
                <a:latin typeface="Comic Sans MS" pitchFamily="66" charset="0"/>
              </a:rPr>
              <a:t>Hyp</a:t>
            </a:r>
            <a:endParaRPr lang="en-GB" sz="1400" dirty="0">
              <a:solidFill>
                <a:srgbClr val="0000CC"/>
              </a:solidFill>
              <a:latin typeface="Comic Sans MS" pitchFamily="66" charset="0"/>
            </a:endParaRPr>
          </a:p>
        </p:txBody>
      </p:sp>
      <mc:AlternateContent xmlns:mc="http://schemas.openxmlformats.org/markup-compatibility/2006" xmlns:a14="http://schemas.microsoft.com/office/drawing/2010/main">
        <mc:Choice Requires="a14">
          <p:sp>
            <p:nvSpPr>
              <p:cNvPr id="57" name="TextBox 56"/>
              <p:cNvSpPr txBox="1"/>
              <p:nvPr/>
            </p:nvSpPr>
            <p:spPr>
              <a:xfrm>
                <a:off x="9714271" y="4921550"/>
                <a:ext cx="85376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m:t>
                      </m:r>
                      <m:r>
                        <a:rPr lang="en-GB" sz="1400" i="1">
                          <a:latin typeface="Cambria Math"/>
                        </a:rPr>
                        <m:t>𝑟𝑠𝑖𝑛</m:t>
                      </m:r>
                      <m:r>
                        <a:rPr lang="en-GB" sz="1400" i="1">
                          <a:latin typeface="Cambria Math"/>
                          <a:ea typeface="Cambria Math"/>
                        </a:rPr>
                        <m:t>𝜃</m:t>
                      </m:r>
                    </m:oMath>
                  </m:oMathPara>
                </a14:m>
                <a:endParaRPr lang="en-GB" dirty="0"/>
              </a:p>
            </p:txBody>
          </p:sp>
        </mc:Choice>
        <mc:Fallback xmlns="">
          <p:sp>
            <p:nvSpPr>
              <p:cNvPr id="57" name="TextBox 56"/>
              <p:cNvSpPr txBox="1">
                <a:spLocks noRot="1" noChangeAspect="1" noMove="1" noResize="1" noEditPoints="1" noAdjustHandles="1" noChangeArrowheads="1" noChangeShapeType="1" noTextEdit="1"/>
              </p:cNvSpPr>
              <p:nvPr/>
            </p:nvSpPr>
            <p:spPr>
              <a:xfrm>
                <a:off x="9714271" y="4921550"/>
                <a:ext cx="853760" cy="30777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9714271" y="5454950"/>
                <a:ext cx="92996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m:t>
                      </m:r>
                      <m:r>
                        <a:rPr lang="en-GB" sz="1400" i="1">
                          <a:latin typeface="Cambria Math"/>
                        </a:rPr>
                        <m:t>𝑟𝑐𝑜𝑠</m:t>
                      </m:r>
                      <m:r>
                        <a:rPr lang="en-GB" sz="1400" i="1">
                          <a:latin typeface="Cambria Math"/>
                          <a:ea typeface="Cambria Math"/>
                        </a:rPr>
                        <m:t>𝜃</m:t>
                      </m:r>
                    </m:oMath>
                  </m:oMathPara>
                </a14:m>
                <a:endParaRPr lang="en-GB" dirty="0"/>
              </a:p>
            </p:txBody>
          </p:sp>
        </mc:Choice>
        <mc:Fallback xmlns="">
          <p:sp>
            <p:nvSpPr>
              <p:cNvPr id="58" name="TextBox 57"/>
              <p:cNvSpPr txBox="1">
                <a:spLocks noRot="1" noChangeAspect="1" noMove="1" noResize="1" noEditPoints="1" noAdjustHandles="1" noChangeArrowheads="1" noChangeShapeType="1" noTextEdit="1"/>
              </p:cNvSpPr>
              <p:nvPr/>
            </p:nvSpPr>
            <p:spPr>
              <a:xfrm>
                <a:off x="9714271" y="5454950"/>
                <a:ext cx="929960" cy="30777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285272" y="5912150"/>
                <a:ext cx="17066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𝑧</m:t>
                      </m:r>
                      <m:r>
                        <a:rPr lang="en-GB" sz="1400" i="1">
                          <a:latin typeface="Cambria Math"/>
                        </a:rPr>
                        <m:t>=</m:t>
                      </m:r>
                      <m:r>
                        <a:rPr lang="en-GB" sz="1400" i="1">
                          <a:latin typeface="Cambria Math"/>
                        </a:rPr>
                        <m:t>𝑟𝑐𝑜𝑠</m:t>
                      </m:r>
                      <m:r>
                        <a:rPr lang="en-GB" sz="1400" i="1">
                          <a:latin typeface="Cambria Math"/>
                          <a:ea typeface="Cambria Math"/>
                        </a:rPr>
                        <m:t>𝜃</m:t>
                      </m:r>
                      <m:r>
                        <a:rPr lang="en-GB" sz="1400" i="1">
                          <a:latin typeface="Cambria Math"/>
                          <a:ea typeface="Cambria Math"/>
                        </a:rPr>
                        <m:t>+</m:t>
                      </m:r>
                      <m:r>
                        <a:rPr lang="en-GB" sz="1400" i="1">
                          <a:latin typeface="Cambria Math"/>
                          <a:ea typeface="Cambria Math"/>
                        </a:rPr>
                        <m:t>𝑖𝑟𝑠𝑖𝑛</m:t>
                      </m:r>
                      <m:r>
                        <a:rPr lang="en-GB" sz="1400" i="1">
                          <a:latin typeface="Cambria Math"/>
                          <a:ea typeface="Cambria Math"/>
                        </a:rPr>
                        <m:t>𝜃</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285272" y="5912150"/>
                <a:ext cx="1706685" cy="30777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285271" y="6267136"/>
                <a:ext cx="177317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𝑧</m:t>
                      </m:r>
                      <m:r>
                        <a:rPr lang="en-GB" sz="1400" i="1">
                          <a:latin typeface="Cambria Math"/>
                        </a:rPr>
                        <m:t>=</m:t>
                      </m:r>
                      <m:r>
                        <a:rPr lang="en-GB" sz="1400" i="1">
                          <a:latin typeface="Cambria Math"/>
                        </a:rPr>
                        <m:t>𝑟</m:t>
                      </m:r>
                      <m:r>
                        <a:rPr lang="en-GB" sz="1400" i="1">
                          <a:latin typeface="Cambria Math"/>
                        </a:rPr>
                        <m:t>(</m:t>
                      </m:r>
                      <m:r>
                        <a:rPr lang="en-GB" sz="1400" i="1">
                          <a:latin typeface="Cambria Math"/>
                        </a:rPr>
                        <m:t>𝑐𝑜𝑠</m:t>
                      </m:r>
                      <m:r>
                        <a:rPr lang="en-GB" sz="1400" i="1">
                          <a:latin typeface="Cambria Math"/>
                          <a:ea typeface="Cambria Math"/>
                        </a:rPr>
                        <m:t>𝜃</m:t>
                      </m:r>
                      <m:r>
                        <a:rPr lang="en-GB" sz="1400" i="1">
                          <a:latin typeface="Cambria Math"/>
                          <a:ea typeface="Cambria Math"/>
                        </a:rPr>
                        <m:t>+</m:t>
                      </m:r>
                      <m:r>
                        <a:rPr lang="en-GB" sz="1400" i="1">
                          <a:latin typeface="Cambria Math"/>
                          <a:ea typeface="Cambria Math"/>
                        </a:rPr>
                        <m:t>𝑖𝑠𝑖𝑛</m:t>
                      </m:r>
                      <m:r>
                        <a:rPr lang="en-GB" sz="1400" i="1">
                          <a:latin typeface="Cambria Math"/>
                          <a:ea typeface="Cambria Math"/>
                        </a:rPr>
                        <m:t>𝜃</m:t>
                      </m:r>
                      <m:r>
                        <a:rPr lang="en-GB" sz="1400" i="1">
                          <a:latin typeface="Cambria Math"/>
                          <a:ea typeface="Cambria Math"/>
                        </a:rPr>
                        <m:t>)</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6285271" y="6267136"/>
                <a:ext cx="1773178" cy="307777"/>
              </a:xfrm>
              <a:prstGeom prst="rect">
                <a:avLst/>
              </a:prstGeom>
              <a:blipFill rotWithShape="0">
                <a:blip r:embed="rId10"/>
                <a:stretch>
                  <a:fillRect b="-5882"/>
                </a:stretch>
              </a:blipFill>
            </p:spPr>
            <p:txBody>
              <a:bodyPr/>
              <a:lstStyle/>
              <a:p>
                <a:r>
                  <a:rPr lang="en-US">
                    <a:noFill/>
                  </a:rPr>
                  <a:t> </a:t>
                </a:r>
              </a:p>
            </p:txBody>
          </p:sp>
        </mc:Fallback>
      </mc:AlternateContent>
      <p:sp>
        <p:nvSpPr>
          <p:cNvPr id="61" name="Arc 60"/>
          <p:cNvSpPr/>
          <p:nvPr/>
        </p:nvSpPr>
        <p:spPr>
          <a:xfrm>
            <a:off x="7809271" y="6064549"/>
            <a:ext cx="457200" cy="3810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8037871" y="6140750"/>
            <a:ext cx="1371600" cy="307777"/>
          </a:xfrm>
          <a:prstGeom prst="rect">
            <a:avLst/>
          </a:prstGeom>
          <a:noFill/>
        </p:spPr>
        <p:txBody>
          <a:bodyPr wrap="square" rtlCol="0">
            <a:spAutoFit/>
          </a:bodyPr>
          <a:lstStyle/>
          <a:p>
            <a:pPr algn="ctr"/>
            <a:r>
              <a:rPr lang="en-GB" sz="1400" dirty="0">
                <a:solidFill>
                  <a:srgbClr val="FF0000"/>
                </a:solidFill>
                <a:latin typeface="Comic Sans MS" pitchFamily="66" charset="0"/>
              </a:rPr>
              <a:t>Factorise</a:t>
            </a:r>
          </a:p>
        </p:txBody>
      </p:sp>
      <p:sp>
        <p:nvSpPr>
          <p:cNvPr id="63" name="Rounded Rectangle 62"/>
          <p:cNvSpPr/>
          <p:nvPr/>
        </p:nvSpPr>
        <p:spPr>
          <a:xfrm>
            <a:off x="5087010" y="99519"/>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Trigonometric form of complex number </a:t>
            </a:r>
            <a:endParaRPr lang="en-US" sz="1600" dirty="0">
              <a:solidFill>
                <a:schemeClr val="tx1"/>
              </a:solidFill>
            </a:endParaRPr>
          </a:p>
        </p:txBody>
      </p:sp>
      <p:sp>
        <p:nvSpPr>
          <p:cNvPr id="64" name="Rounded Rectangle 63">
            <a:hlinkClick r:id="rId11" action="ppaction://hlinksldjump"/>
          </p:cNvPr>
          <p:cNvSpPr/>
          <p:nvPr/>
        </p:nvSpPr>
        <p:spPr>
          <a:xfrm>
            <a:off x="10141151" y="5994537"/>
            <a:ext cx="1222407" cy="60639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a:t>
            </a:r>
            <a:endParaRPr lang="en-US" dirty="0"/>
          </a:p>
        </p:txBody>
      </p:sp>
      <p:pic>
        <p:nvPicPr>
          <p:cNvPr id="65" name="Picture 64">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459739" y="6034496"/>
            <a:ext cx="653602" cy="694409"/>
          </a:xfrm>
          <a:prstGeom prst="rect">
            <a:avLst/>
          </a:prstGeom>
        </p:spPr>
      </p:pic>
    </p:spTree>
    <p:custDataLst>
      <p:tags r:id="rId1"/>
    </p:custDataLst>
    <p:extLst>
      <p:ext uri="{BB962C8B-B14F-4D97-AF65-F5344CB8AC3E}">
        <p14:creationId xmlns:p14="http://schemas.microsoft.com/office/powerpoint/2010/main" val="27254993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093" y="1836175"/>
            <a:ext cx="3581400" cy="2151515"/>
          </a:xfrm>
          <a:ln w="38100">
            <a:solidFill>
              <a:srgbClr val="0070C0"/>
            </a:solidFill>
            <a:prstDash val="sysDash"/>
          </a:ln>
        </p:spPr>
        <p:txBody>
          <a:bodyPr>
            <a:normAutofit/>
          </a:bodyPr>
          <a:lstStyle/>
          <a:p>
            <a:pPr marL="0" indent="0" algn="ctr">
              <a:buNone/>
            </a:pPr>
            <a:r>
              <a:rPr lang="en-GB" sz="1400" b="1" dirty="0">
                <a:latin typeface="Comic Sans MS" pitchFamily="66" charset="0"/>
              </a:rPr>
              <a:t>You can find the modulus-argument form of the complex number z</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Express the numbers following numbers in the modulus argument form:</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390036" y="3327201"/>
                <a:ext cx="1363514" cy="367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a:rPr>
                            <m:t>𝑧</m:t>
                          </m:r>
                        </m:e>
                        <m:sub>
                          <m:r>
                            <a:rPr lang="en-GB" sz="1600" i="1">
                              <a:latin typeface="Cambria Math"/>
                            </a:rPr>
                            <m:t>1</m:t>
                          </m:r>
                        </m:sub>
                      </m:sSub>
                      <m:r>
                        <a:rPr lang="en-GB" sz="1600" i="1">
                          <a:latin typeface="Cambria Math"/>
                        </a:rPr>
                        <m:t>=1+</m:t>
                      </m:r>
                      <m:r>
                        <a:rPr lang="en-GB" sz="1600" i="1">
                          <a:latin typeface="Cambria Math"/>
                        </a:rPr>
                        <m:t>𝑖</m:t>
                      </m:r>
                      <m:rad>
                        <m:radPr>
                          <m:degHide m:val="on"/>
                          <m:ctrlPr>
                            <a:rPr lang="en-GB" sz="1600" i="1">
                              <a:latin typeface="Cambria Math" panose="02040503050406030204" pitchFamily="18" charset="0"/>
                            </a:rPr>
                          </m:ctrlPr>
                        </m:radPr>
                        <m:deg/>
                        <m:e>
                          <m:r>
                            <a:rPr lang="en-GB" sz="1600" i="1">
                              <a:latin typeface="Cambria Math"/>
                            </a:rPr>
                            <m:t>3</m:t>
                          </m:r>
                        </m:e>
                      </m:rad>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390036" y="3327201"/>
                <a:ext cx="1363514" cy="367601"/>
              </a:xfrm>
              <a:prstGeom prst="rect">
                <a:avLst/>
              </a:prstGeom>
              <a:blipFill rotWithShape="0">
                <a:blip r:embed="rId3"/>
                <a:stretch>
                  <a:fillRect/>
                </a:stretch>
              </a:blipFill>
            </p:spPr>
            <p:txBody>
              <a:bodyPr/>
              <a:lstStyle/>
              <a:p>
                <a:r>
                  <a:rPr lang="en-US">
                    <a:noFill/>
                  </a:rPr>
                  <a:t> </a:t>
                </a:r>
              </a:p>
            </p:txBody>
          </p:sp>
        </mc:Fallback>
      </mc:AlternateContent>
      <p:grpSp>
        <p:nvGrpSpPr>
          <p:cNvPr id="9" name="Group 8"/>
          <p:cNvGrpSpPr/>
          <p:nvPr/>
        </p:nvGrpSpPr>
        <p:grpSpPr>
          <a:xfrm>
            <a:off x="6489291" y="903945"/>
            <a:ext cx="4026268" cy="5581713"/>
            <a:chOff x="6096000" y="1219201"/>
            <a:chExt cx="4026268" cy="5581713"/>
          </a:xfrm>
        </p:grpSpPr>
        <p:sp>
          <p:nvSpPr>
            <p:cNvPr id="123" name="TextBox 122"/>
            <p:cNvSpPr txBox="1"/>
            <p:nvPr/>
          </p:nvSpPr>
          <p:spPr>
            <a:xfrm>
              <a:off x="7772400" y="2895601"/>
              <a:ext cx="381000" cy="276999"/>
            </a:xfrm>
            <a:prstGeom prst="rect">
              <a:avLst/>
            </a:prstGeom>
            <a:noFill/>
          </p:spPr>
          <p:txBody>
            <a:bodyPr wrap="square" rtlCol="0">
              <a:spAutoFit/>
            </a:bodyPr>
            <a:lstStyle/>
            <a:p>
              <a:pPr algn="ctr"/>
              <a:r>
                <a:rPr lang="el-GR" sz="1200" b="1" dirty="0">
                  <a:solidFill>
                    <a:srgbClr val="FF0000"/>
                  </a:solidFill>
                  <a:latin typeface="Comic Sans MS" pitchFamily="66" charset="0"/>
                </a:rPr>
                <a:t>θ</a:t>
              </a:r>
              <a:endParaRPr lang="en-GB" sz="1200" b="1" dirty="0">
                <a:solidFill>
                  <a:srgbClr val="FF0000"/>
                </a:solidFill>
                <a:latin typeface="Comic Sans MS" pitchFamily="66" charset="0"/>
              </a:endParaRPr>
            </a:p>
          </p:txBody>
        </p:sp>
        <p:cxnSp>
          <p:nvCxnSpPr>
            <p:cNvPr id="64" name="Straight Connector 63"/>
            <p:cNvCxnSpPr/>
            <p:nvPr/>
          </p:nvCxnSpPr>
          <p:spPr>
            <a:xfrm flipV="1">
              <a:off x="7162800" y="16002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467600" y="16002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7772400" y="1600200"/>
              <a:ext cx="0" cy="30480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8077200" y="16002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8382000" y="16002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8686800" y="16002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8991600" y="16002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6553200" y="16002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858000" y="16002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V="1">
              <a:off x="7772400" y="28194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V="1">
              <a:off x="7772400" y="25146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V="1">
              <a:off x="7772400" y="22098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V="1">
              <a:off x="7772400" y="19050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H="1" flipV="1">
              <a:off x="7772400" y="1600200"/>
              <a:ext cx="0" cy="30480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V="1">
              <a:off x="7772400" y="12954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V="1">
              <a:off x="7772400" y="9906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V="1">
              <a:off x="7772400" y="6858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V="1">
              <a:off x="7772400" y="381000"/>
              <a:ext cx="0" cy="304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9296401" y="2971801"/>
              <a:ext cx="825867" cy="307777"/>
            </a:xfrm>
            <a:prstGeom prst="rect">
              <a:avLst/>
            </a:prstGeom>
            <a:noFill/>
          </p:spPr>
          <p:txBody>
            <a:bodyPr wrap="none" rtlCol="0">
              <a:spAutoFit/>
            </a:bodyPr>
            <a:lstStyle/>
            <a:p>
              <a:r>
                <a:rPr lang="en-GB" sz="1400" dirty="0">
                  <a:latin typeface="Comic Sans MS" pitchFamily="66" charset="0"/>
                </a:rPr>
                <a:t>x (Real)</a:t>
              </a:r>
            </a:p>
          </p:txBody>
        </p:sp>
        <p:sp>
          <p:nvSpPr>
            <p:cNvPr id="83" name="TextBox 82"/>
            <p:cNvSpPr txBox="1"/>
            <p:nvPr/>
          </p:nvSpPr>
          <p:spPr>
            <a:xfrm>
              <a:off x="7239000" y="1219201"/>
              <a:ext cx="1300356" cy="307777"/>
            </a:xfrm>
            <a:prstGeom prst="rect">
              <a:avLst/>
            </a:prstGeom>
            <a:noFill/>
          </p:spPr>
          <p:txBody>
            <a:bodyPr wrap="none" rtlCol="0">
              <a:spAutoFit/>
            </a:bodyPr>
            <a:lstStyle/>
            <a:p>
              <a:r>
                <a:rPr lang="en-GB" sz="1400" dirty="0">
                  <a:latin typeface="Comic Sans MS" pitchFamily="66" charset="0"/>
                </a:rPr>
                <a:t>y (Imaginary)</a:t>
              </a:r>
            </a:p>
          </p:txBody>
        </p:sp>
        <p:grpSp>
          <p:nvGrpSpPr>
            <p:cNvPr id="99" name="Group 98"/>
            <p:cNvGrpSpPr/>
            <p:nvPr/>
          </p:nvGrpSpPr>
          <p:grpSpPr>
            <a:xfrm>
              <a:off x="8008917" y="2559132"/>
              <a:ext cx="152400" cy="152400"/>
              <a:chOff x="5791200" y="5334000"/>
              <a:chExt cx="152400" cy="152400"/>
            </a:xfrm>
          </p:grpSpPr>
          <p:cxnSp>
            <p:nvCxnSpPr>
              <p:cNvPr id="100" name="Straight Connector 99"/>
              <p:cNvCxnSpPr/>
              <p:nvPr/>
            </p:nvCxnSpPr>
            <p:spPr>
              <a:xfrm>
                <a:off x="5791200" y="53340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791200" y="53340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p:nvCxnSpPr>
          <p:spPr>
            <a:xfrm flipV="1">
              <a:off x="7770421" y="2605647"/>
              <a:ext cx="318654" cy="536367"/>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772400" y="3124200"/>
              <a:ext cx="3048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8077200" y="2590800"/>
              <a:ext cx="0" cy="4572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6" name="Arc 115"/>
            <p:cNvSpPr/>
            <p:nvPr/>
          </p:nvSpPr>
          <p:spPr>
            <a:xfrm>
              <a:off x="7010400" y="2819400"/>
              <a:ext cx="914400" cy="914400"/>
            </a:xfrm>
            <a:prstGeom prst="arc">
              <a:avLst>
                <a:gd name="adj1" fmla="val 19507598"/>
                <a:gd name="adj2" fmla="val 20515468"/>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TextBox 119"/>
            <p:cNvSpPr txBox="1"/>
            <p:nvPr/>
          </p:nvSpPr>
          <p:spPr>
            <a:xfrm>
              <a:off x="7772400" y="3124201"/>
              <a:ext cx="293670" cy="307777"/>
            </a:xfrm>
            <a:prstGeom prst="rect">
              <a:avLst/>
            </a:prstGeom>
            <a:noFill/>
          </p:spPr>
          <p:txBody>
            <a:bodyPr wrap="none" rtlCol="0">
              <a:spAutoFit/>
            </a:bodyPr>
            <a:lstStyle/>
            <a:p>
              <a:pPr algn="ctr"/>
              <a:r>
                <a:rPr lang="en-GB" sz="1400" b="1" dirty="0">
                  <a:solidFill>
                    <a:srgbClr val="FF0000"/>
                  </a:solidFill>
                  <a:latin typeface="Comic Sans MS" pitchFamily="66" charset="0"/>
                </a:rPr>
                <a:t>1</a:t>
              </a:r>
            </a:p>
          </p:txBody>
        </p:sp>
        <p:sp>
          <p:nvSpPr>
            <p:cNvPr id="121" name="TextBox 120"/>
            <p:cNvSpPr txBox="1"/>
            <p:nvPr/>
          </p:nvSpPr>
          <p:spPr>
            <a:xfrm>
              <a:off x="8001001" y="2743201"/>
              <a:ext cx="402675" cy="307777"/>
            </a:xfrm>
            <a:prstGeom prst="rect">
              <a:avLst/>
            </a:prstGeom>
            <a:noFill/>
          </p:spPr>
          <p:txBody>
            <a:bodyPr wrap="none" rtlCol="0">
              <a:spAutoFit/>
            </a:bodyPr>
            <a:lstStyle/>
            <a:p>
              <a:pPr algn="ctr"/>
              <a:r>
                <a:rPr lang="en-GB" sz="1400" b="1" dirty="0">
                  <a:solidFill>
                    <a:srgbClr val="FF0000"/>
                  </a:solidFill>
                  <a:latin typeface="Comic Sans MS"/>
                </a:rPr>
                <a:t>√3</a:t>
              </a:r>
              <a:endParaRPr lang="en-GB" sz="1400" b="1" dirty="0">
                <a:solidFill>
                  <a:srgbClr val="FF0000"/>
                </a:solidFill>
                <a:latin typeface="Comic Sans MS" pitchFamily="66" charset="0"/>
              </a:endParaRPr>
            </a:p>
          </p:txBody>
        </p:sp>
        <p:sp>
          <p:nvSpPr>
            <p:cNvPr id="124" name="TextBox 123"/>
            <p:cNvSpPr txBox="1"/>
            <p:nvPr/>
          </p:nvSpPr>
          <p:spPr>
            <a:xfrm>
              <a:off x="8077200" y="2209801"/>
              <a:ext cx="354584" cy="307777"/>
            </a:xfrm>
            <a:prstGeom prst="rect">
              <a:avLst/>
            </a:prstGeom>
            <a:noFill/>
          </p:spPr>
          <p:txBody>
            <a:bodyPr wrap="none" rtlCol="0">
              <a:spAutoFit/>
            </a:bodyPr>
            <a:lstStyle/>
            <a:p>
              <a:pPr algn="ctr"/>
              <a:r>
                <a:rPr lang="en-GB" sz="1400" b="1" dirty="0">
                  <a:solidFill>
                    <a:srgbClr val="FF0000"/>
                  </a:solidFill>
                  <a:latin typeface="Comic Sans MS" pitchFamily="66" charset="0"/>
                </a:rPr>
                <a:t>z</a:t>
              </a:r>
              <a:r>
                <a:rPr lang="en-GB" sz="1400" b="1" baseline="-25000" dirty="0">
                  <a:solidFill>
                    <a:srgbClr val="FF0000"/>
                  </a:solidFill>
                  <a:latin typeface="Comic Sans MS" pitchFamily="66" charset="0"/>
                </a:rPr>
                <a:t>1</a:t>
              </a:r>
            </a:p>
          </p:txBody>
        </p:sp>
        <p:sp>
          <p:nvSpPr>
            <p:cNvPr id="126" name="TextBox 125"/>
            <p:cNvSpPr txBox="1"/>
            <p:nvPr/>
          </p:nvSpPr>
          <p:spPr>
            <a:xfrm>
              <a:off x="6096000" y="4724401"/>
              <a:ext cx="1396536" cy="307777"/>
            </a:xfrm>
            <a:prstGeom prst="rect">
              <a:avLst/>
            </a:prstGeom>
            <a:noFill/>
          </p:spPr>
          <p:txBody>
            <a:bodyPr wrap="none" rtlCol="0">
              <a:spAutoFit/>
            </a:bodyPr>
            <a:lstStyle/>
            <a:p>
              <a:r>
                <a:rPr lang="en-GB" sz="1400" u="sng" dirty="0">
                  <a:latin typeface="Comic Sans MS" pitchFamily="66" charset="0"/>
                </a:rPr>
                <a:t>Modulus for z</a:t>
              </a:r>
              <a:r>
                <a:rPr lang="en-GB" sz="1400" baseline="-25000" dirty="0">
                  <a:latin typeface="Comic Sans MS" pitchFamily="66" charset="0"/>
                </a:rPr>
                <a:t>1</a:t>
              </a:r>
            </a:p>
          </p:txBody>
        </p:sp>
        <p:sp>
          <p:nvSpPr>
            <p:cNvPr id="127" name="TextBox 126"/>
            <p:cNvSpPr txBox="1"/>
            <p:nvPr/>
          </p:nvSpPr>
          <p:spPr>
            <a:xfrm>
              <a:off x="8001000" y="4724401"/>
              <a:ext cx="1535998" cy="307777"/>
            </a:xfrm>
            <a:prstGeom prst="rect">
              <a:avLst/>
            </a:prstGeom>
            <a:noFill/>
          </p:spPr>
          <p:txBody>
            <a:bodyPr wrap="none" rtlCol="0">
              <a:spAutoFit/>
            </a:bodyPr>
            <a:lstStyle/>
            <a:p>
              <a:r>
                <a:rPr lang="en-GB" sz="1400" u="sng" dirty="0">
                  <a:latin typeface="Comic Sans MS" pitchFamily="66" charset="0"/>
                </a:rPr>
                <a:t>Argument for z</a:t>
              </a:r>
              <a:r>
                <a:rPr lang="en-GB" sz="1400" baseline="-25000" dirty="0">
                  <a:latin typeface="Comic Sans MS" pitchFamily="66" charset="0"/>
                </a:rPr>
                <a:t>1</a:t>
              </a:r>
            </a:p>
          </p:txBody>
        </p:sp>
        <mc:AlternateContent xmlns:mc="http://schemas.openxmlformats.org/markup-compatibility/2006" xmlns:a14="http://schemas.microsoft.com/office/drawing/2010/main">
          <mc:Choice Requires="a14">
            <p:sp>
              <p:nvSpPr>
                <p:cNvPr id="128" name="TextBox 127"/>
                <p:cNvSpPr txBox="1"/>
                <p:nvPr/>
              </p:nvSpPr>
              <p:spPr>
                <a:xfrm>
                  <a:off x="6096000" y="5029201"/>
                  <a:ext cx="1056122" cy="5307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400" i="1">
                                <a:latin typeface="Cambria Math" panose="02040503050406030204" pitchFamily="18" charset="0"/>
                              </a:rPr>
                            </m:ctrlPr>
                          </m:radPr>
                          <m:deg/>
                          <m:e>
                            <m:sSup>
                              <m:sSupPr>
                                <m:ctrlPr>
                                  <a:rPr lang="en-GB" sz="1400" i="1">
                                    <a:latin typeface="Cambria Math" panose="02040503050406030204" pitchFamily="18" charset="0"/>
                                  </a:rPr>
                                </m:ctrlPr>
                              </m:sSupPr>
                              <m:e>
                                <m:r>
                                  <a:rPr lang="en-GB" sz="1400" i="1">
                                    <a:latin typeface="Cambria Math"/>
                                  </a:rPr>
                                  <m:t>1</m:t>
                                </m:r>
                              </m:e>
                              <m:sup>
                                <m:r>
                                  <a:rPr lang="en-GB" sz="1400" i="1">
                                    <a:latin typeface="Cambria Math"/>
                                  </a:rPr>
                                  <m:t>2</m:t>
                                </m:r>
                              </m:sup>
                            </m:sSup>
                            <m:r>
                              <a:rPr lang="en-GB" sz="1400" i="1">
                                <a:latin typeface="Cambria Math"/>
                              </a:rPr>
                              <m:t>+</m:t>
                            </m:r>
                            <m:sSup>
                              <m:sSupPr>
                                <m:ctrlPr>
                                  <a:rPr lang="en-GB" sz="1400" i="1">
                                    <a:latin typeface="Cambria Math" panose="02040503050406030204" pitchFamily="18" charset="0"/>
                                  </a:rPr>
                                </m:ctrlPr>
                              </m:sSupPr>
                              <m:e>
                                <m:rad>
                                  <m:radPr>
                                    <m:degHide m:val="on"/>
                                    <m:ctrlPr>
                                      <a:rPr lang="en-GB" sz="1400" i="1">
                                        <a:latin typeface="Cambria Math" panose="02040503050406030204" pitchFamily="18" charset="0"/>
                                      </a:rPr>
                                    </m:ctrlPr>
                                  </m:radPr>
                                  <m:deg/>
                                  <m:e>
                                    <m:r>
                                      <a:rPr lang="en-GB" sz="1400" i="1">
                                        <a:latin typeface="Cambria Math"/>
                                      </a:rPr>
                                      <m:t>3</m:t>
                                    </m:r>
                                  </m:e>
                                </m:rad>
                              </m:e>
                              <m:sup>
                                <m:r>
                                  <a:rPr lang="en-GB" sz="1400" i="1">
                                    <a:latin typeface="Cambria Math"/>
                                  </a:rPr>
                                  <m:t>2</m:t>
                                </m:r>
                              </m:sup>
                            </m:sSup>
                          </m:e>
                        </m:rad>
                      </m:oMath>
                    </m:oMathPara>
                  </a14:m>
                  <a:endParaRPr lang="en-GB" sz="1400" dirty="0"/>
                </a:p>
              </p:txBody>
            </p:sp>
          </mc:Choice>
          <mc:Fallback xmlns="">
            <p:sp>
              <p:nvSpPr>
                <p:cNvPr id="128" name="TextBox 127"/>
                <p:cNvSpPr txBox="1">
                  <a:spLocks noRot="1" noChangeAspect="1" noMove="1" noResize="1" noEditPoints="1" noAdjustHandles="1" noChangeArrowheads="1" noChangeShapeType="1" noTextEdit="1"/>
                </p:cNvSpPr>
                <p:nvPr/>
              </p:nvSpPr>
              <p:spPr>
                <a:xfrm>
                  <a:off x="4572000" y="5029200"/>
                  <a:ext cx="1056122" cy="530723"/>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6400800" y="5715001"/>
                  <a:ext cx="5086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=2</m:t>
                        </m:r>
                      </m:oMath>
                    </m:oMathPara>
                  </a14:m>
                  <a:endParaRPr lang="en-GB" sz="1400" dirty="0"/>
                </a:p>
              </p:txBody>
            </p:sp>
          </mc:Choice>
          <mc:Fallback xmlns="">
            <p:sp>
              <p:nvSpPr>
                <p:cNvPr id="129" name="TextBox 128"/>
                <p:cNvSpPr txBox="1">
                  <a:spLocks noRot="1" noChangeAspect="1" noMove="1" noResize="1" noEditPoints="1" noAdjustHandles="1" noChangeArrowheads="1" noChangeShapeType="1" noTextEdit="1"/>
                </p:cNvSpPr>
                <p:nvPr/>
              </p:nvSpPr>
              <p:spPr>
                <a:xfrm>
                  <a:off x="4876800" y="5715000"/>
                  <a:ext cx="508664" cy="30777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8153400" y="5029200"/>
                  <a:ext cx="1172116"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𝑇𝑎</m:t>
                        </m:r>
                        <m:sSup>
                          <m:sSupPr>
                            <m:ctrlPr>
                              <a:rPr lang="en-GB" sz="1400" i="1">
                                <a:latin typeface="Cambria Math" panose="02040503050406030204" pitchFamily="18" charset="0"/>
                              </a:rPr>
                            </m:ctrlPr>
                          </m:sSupPr>
                          <m:e>
                            <m:r>
                              <a:rPr lang="en-GB" sz="1400" i="1">
                                <a:latin typeface="Cambria Math"/>
                              </a:rPr>
                              <m:t>𝑛</m:t>
                            </m:r>
                          </m:e>
                          <m:sup>
                            <m:r>
                              <a:rPr lang="en-GB" sz="1400" i="1">
                                <a:latin typeface="Cambria Math"/>
                              </a:rPr>
                              <m:t>−1</m:t>
                            </m:r>
                          </m:sup>
                        </m:sSup>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ad>
                                  <m:radPr>
                                    <m:degHide m:val="on"/>
                                    <m:ctrlPr>
                                      <a:rPr lang="en-GB" sz="1400" i="1">
                                        <a:latin typeface="Cambria Math" panose="02040503050406030204" pitchFamily="18" charset="0"/>
                                      </a:rPr>
                                    </m:ctrlPr>
                                  </m:radPr>
                                  <m:deg/>
                                  <m:e>
                                    <m:r>
                                      <a:rPr lang="en-GB" sz="1400" i="1">
                                        <a:latin typeface="Cambria Math"/>
                                      </a:rPr>
                                      <m:t>3</m:t>
                                    </m:r>
                                  </m:e>
                                </m:rad>
                              </m:num>
                              <m:den>
                                <m:r>
                                  <a:rPr lang="en-GB" sz="1400" i="1">
                                    <a:latin typeface="Cambria Math"/>
                                  </a:rPr>
                                  <m:t>1</m:t>
                                </m:r>
                              </m:den>
                            </m:f>
                          </m:e>
                        </m:d>
                      </m:oMath>
                    </m:oMathPara>
                  </a14:m>
                  <a:endParaRPr lang="en-GB" sz="1400" dirty="0"/>
                </a:p>
              </p:txBody>
            </p:sp>
          </mc:Choice>
          <mc:Fallback xmlns="">
            <p:sp>
              <p:nvSpPr>
                <p:cNvPr id="130" name="TextBox 129"/>
                <p:cNvSpPr txBox="1">
                  <a:spLocks noRot="1" noChangeAspect="1" noMove="1" noResize="1" noEditPoints="1" noAdjustHandles="1" noChangeArrowheads="1" noChangeShapeType="1" noTextEdit="1"/>
                </p:cNvSpPr>
                <p:nvPr/>
              </p:nvSpPr>
              <p:spPr>
                <a:xfrm>
                  <a:off x="6629400" y="5029200"/>
                  <a:ext cx="1172116" cy="601640"/>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8458200" y="5638800"/>
                  <a:ext cx="518924" cy="4598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m:t>
                        </m:r>
                        <m:f>
                          <m:fPr>
                            <m:ctrlPr>
                              <a:rPr lang="en-GB" sz="1400" i="1">
                                <a:latin typeface="Cambria Math" panose="02040503050406030204" pitchFamily="18" charset="0"/>
                              </a:rPr>
                            </m:ctrlPr>
                          </m:fPr>
                          <m:num>
                            <m:r>
                              <a:rPr lang="en-GB" sz="1400" i="1">
                                <a:latin typeface="Cambria Math"/>
                                <a:ea typeface="Cambria Math"/>
                              </a:rPr>
                              <m:t>𝜋</m:t>
                            </m:r>
                          </m:num>
                          <m:den>
                            <m:r>
                              <a:rPr lang="en-GB" sz="1400" i="1">
                                <a:latin typeface="Cambria Math"/>
                              </a:rPr>
                              <m:t>3</m:t>
                            </m:r>
                          </m:den>
                        </m:f>
                      </m:oMath>
                    </m:oMathPara>
                  </a14:m>
                  <a:endParaRPr lang="en-GB" sz="1400" dirty="0"/>
                </a:p>
              </p:txBody>
            </p:sp>
          </mc:Choice>
          <mc:Fallback xmlns="">
            <p:sp>
              <p:nvSpPr>
                <p:cNvPr id="131" name="TextBox 130"/>
                <p:cNvSpPr txBox="1">
                  <a:spLocks noRot="1" noChangeAspect="1" noMove="1" noResize="1" noEditPoints="1" noAdjustHandles="1" noChangeArrowheads="1" noChangeShapeType="1" noTextEdit="1"/>
                </p:cNvSpPr>
                <p:nvPr/>
              </p:nvSpPr>
              <p:spPr>
                <a:xfrm>
                  <a:off x="6934200" y="5638800"/>
                  <a:ext cx="518924" cy="459806"/>
                </a:xfrm>
                <a:prstGeom prst="rect">
                  <a:avLst/>
                </a:prstGeom>
                <a:blipFill rotWithShape="1">
                  <a:blip r:embed="rId10"/>
                  <a:stretch>
                    <a:fillRect b="-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6858000" y="6096001"/>
                  <a:ext cx="18977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en-GB" sz="1400" i="1">
                                <a:latin typeface="Cambria Math"/>
                              </a:rPr>
                              <m:t>𝑧</m:t>
                            </m:r>
                          </m:e>
                          <m:sub>
                            <m:r>
                              <a:rPr lang="en-GB" sz="1400" i="1">
                                <a:latin typeface="Cambria Math"/>
                              </a:rPr>
                              <m:t>1</m:t>
                            </m:r>
                          </m:sub>
                        </m:sSub>
                        <m:r>
                          <a:rPr lang="en-GB" sz="1400" i="1">
                            <a:latin typeface="Cambria Math"/>
                          </a:rPr>
                          <m:t>=</m:t>
                        </m:r>
                        <m:r>
                          <a:rPr lang="en-GB" sz="1400" i="1">
                            <a:latin typeface="Cambria Math"/>
                          </a:rPr>
                          <m:t>𝑟</m:t>
                        </m:r>
                        <m:r>
                          <a:rPr lang="en-GB" sz="1400" i="1">
                            <a:latin typeface="Cambria Math"/>
                          </a:rPr>
                          <m:t>(</m:t>
                        </m:r>
                        <m:r>
                          <a:rPr lang="en-GB" sz="1400" i="1">
                            <a:latin typeface="Cambria Math"/>
                          </a:rPr>
                          <m:t>𝑐𝑜𝑠</m:t>
                        </m:r>
                        <m:r>
                          <a:rPr lang="en-GB" sz="1400" i="1">
                            <a:latin typeface="Cambria Math"/>
                            <a:ea typeface="Cambria Math"/>
                          </a:rPr>
                          <m:t>𝜃</m:t>
                        </m:r>
                        <m:r>
                          <a:rPr lang="en-GB" sz="1400" i="1">
                            <a:latin typeface="Cambria Math"/>
                            <a:ea typeface="Cambria Math"/>
                          </a:rPr>
                          <m:t>+</m:t>
                        </m:r>
                        <m:r>
                          <a:rPr lang="en-GB" sz="1400" i="1">
                            <a:latin typeface="Cambria Math"/>
                            <a:ea typeface="Cambria Math"/>
                          </a:rPr>
                          <m:t>𝑖𝑠𝑖𝑛</m:t>
                        </m:r>
                        <m:r>
                          <a:rPr lang="en-GB" sz="1400" i="1">
                            <a:latin typeface="Cambria Math"/>
                            <a:ea typeface="Cambria Math"/>
                          </a:rPr>
                          <m:t>𝜃</m:t>
                        </m:r>
                        <m:r>
                          <a:rPr lang="en-GB" sz="1400" i="1">
                            <a:latin typeface="Cambria Math"/>
                            <a:ea typeface="Cambria Math"/>
                          </a:rPr>
                          <m:t>)</m:t>
                        </m:r>
                      </m:oMath>
                    </m:oMathPara>
                  </a14:m>
                  <a:endParaRPr lang="en-GB" sz="1400" dirty="0"/>
                </a:p>
              </p:txBody>
            </p:sp>
          </mc:Choice>
          <mc:Fallback xmlns="">
            <p:sp>
              <p:nvSpPr>
                <p:cNvPr id="132" name="TextBox 131"/>
                <p:cNvSpPr txBox="1">
                  <a:spLocks noRot="1" noChangeAspect="1" noMove="1" noResize="1" noEditPoints="1" noAdjustHandles="1" noChangeArrowheads="1" noChangeShapeType="1" noTextEdit="1"/>
                </p:cNvSpPr>
                <p:nvPr/>
              </p:nvSpPr>
              <p:spPr>
                <a:xfrm>
                  <a:off x="5334000" y="6096000"/>
                  <a:ext cx="1897764" cy="307777"/>
                </a:xfrm>
                <a:prstGeom prst="rect">
                  <a:avLst/>
                </a:prstGeom>
                <a:blipFill rotWithShape="1">
                  <a:blip r:embed="rId11"/>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4" name="TextBox 133"/>
                <p:cNvSpPr txBox="1"/>
                <p:nvPr/>
              </p:nvSpPr>
              <p:spPr>
                <a:xfrm>
                  <a:off x="6858000" y="6327579"/>
                  <a:ext cx="2057400" cy="4733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en-GB" sz="1400" i="1">
                                <a:latin typeface="Cambria Math"/>
                              </a:rPr>
                              <m:t>𝑧</m:t>
                            </m:r>
                          </m:e>
                          <m:sub>
                            <m:r>
                              <a:rPr lang="en-GB" sz="1400" i="1">
                                <a:latin typeface="Cambria Math"/>
                              </a:rPr>
                              <m:t>1</m:t>
                            </m:r>
                          </m:sub>
                        </m:sSub>
                        <m:r>
                          <a:rPr lang="en-GB" sz="1400" i="1">
                            <a:latin typeface="Cambria Math"/>
                          </a:rPr>
                          <m:t>=2</m:t>
                        </m:r>
                        <m:d>
                          <m:dPr>
                            <m:ctrlPr>
                              <a:rPr lang="en-GB" sz="1400" i="1">
                                <a:latin typeface="Cambria Math" panose="02040503050406030204" pitchFamily="18" charset="0"/>
                              </a:rPr>
                            </m:ctrlPr>
                          </m:dPr>
                          <m:e>
                            <m:r>
                              <a:rPr lang="en-GB" sz="1400" i="1">
                                <a:latin typeface="Cambria Math"/>
                              </a:rPr>
                              <m:t>𝑐𝑜𝑠</m:t>
                            </m:r>
                            <m:f>
                              <m:fPr>
                                <m:ctrlPr>
                                  <a:rPr lang="en-GB" sz="1400" i="1">
                                    <a:latin typeface="Cambria Math" panose="02040503050406030204" pitchFamily="18" charset="0"/>
                                  </a:rPr>
                                </m:ctrlPr>
                              </m:fPr>
                              <m:num>
                                <m:r>
                                  <a:rPr lang="en-GB" sz="1400" i="1">
                                    <a:latin typeface="Cambria Math"/>
                                    <a:ea typeface="Cambria Math"/>
                                  </a:rPr>
                                  <m:t>𝜋</m:t>
                                </m:r>
                              </m:num>
                              <m:den>
                                <m:r>
                                  <a:rPr lang="en-GB" sz="1400" i="1">
                                    <a:latin typeface="Cambria Math"/>
                                  </a:rPr>
                                  <m:t>3</m:t>
                                </m:r>
                              </m:den>
                            </m:f>
                            <m:r>
                              <a:rPr lang="en-GB" sz="1400" i="1">
                                <a:latin typeface="Cambria Math"/>
                                <a:ea typeface="Cambria Math"/>
                              </a:rPr>
                              <m:t>+</m:t>
                            </m:r>
                            <m:r>
                              <a:rPr lang="en-GB" sz="1400" i="1">
                                <a:latin typeface="Cambria Math"/>
                                <a:ea typeface="Cambria Math"/>
                              </a:rPr>
                              <m:t>𝑖𝑠𝑖𝑛</m:t>
                            </m:r>
                            <m:f>
                              <m:fPr>
                                <m:ctrlPr>
                                  <a:rPr lang="en-GB" sz="1400" i="1">
                                    <a:latin typeface="Cambria Math" panose="02040503050406030204" pitchFamily="18" charset="0"/>
                                    <a:ea typeface="Cambria Math"/>
                                  </a:rPr>
                                </m:ctrlPr>
                              </m:fPr>
                              <m:num>
                                <m:r>
                                  <a:rPr lang="en-GB" sz="1400" i="1">
                                    <a:latin typeface="Cambria Math"/>
                                    <a:ea typeface="Cambria Math"/>
                                  </a:rPr>
                                  <m:t>𝜋</m:t>
                                </m:r>
                              </m:num>
                              <m:den>
                                <m:r>
                                  <a:rPr lang="en-GB" sz="1400" i="1">
                                    <a:latin typeface="Cambria Math"/>
                                    <a:ea typeface="Cambria Math"/>
                                  </a:rPr>
                                  <m:t>3</m:t>
                                </m:r>
                              </m:den>
                            </m:f>
                          </m:e>
                        </m:d>
                      </m:oMath>
                    </m:oMathPara>
                  </a14:m>
                  <a:endParaRPr lang="en-GB" sz="1400" dirty="0"/>
                </a:p>
              </p:txBody>
            </p:sp>
          </mc:Choice>
          <mc:Fallback xmlns="">
            <p:sp>
              <p:nvSpPr>
                <p:cNvPr id="134" name="TextBox 133"/>
                <p:cNvSpPr txBox="1">
                  <a:spLocks noRot="1" noChangeAspect="1" noMove="1" noResize="1" noEditPoints="1" noAdjustHandles="1" noChangeArrowheads="1" noChangeShapeType="1" noTextEdit="1"/>
                </p:cNvSpPr>
                <p:nvPr/>
              </p:nvSpPr>
              <p:spPr>
                <a:xfrm>
                  <a:off x="6858000" y="6327579"/>
                  <a:ext cx="2057400" cy="473335"/>
                </a:xfrm>
                <a:prstGeom prst="rect">
                  <a:avLst/>
                </a:prstGeom>
                <a:blipFill rotWithShape="0">
                  <a:blip r:embed="rId12"/>
                  <a:stretch>
                    <a:fillRect/>
                  </a:stretch>
                </a:blipFill>
              </p:spPr>
              <p:txBody>
                <a:bodyPr/>
                <a:lstStyle/>
                <a:p>
                  <a:r>
                    <a:rPr lang="en-US">
                      <a:noFill/>
                    </a:rPr>
                    <a:t> </a:t>
                  </a:r>
                </a:p>
              </p:txBody>
            </p:sp>
          </mc:Fallback>
        </mc:AlternateContent>
      </p:grpSp>
      <p:pic>
        <p:nvPicPr>
          <p:cNvPr id="62" name="Picture 61">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59739" y="6034496"/>
            <a:ext cx="653602" cy="694409"/>
          </a:xfrm>
          <a:prstGeom prst="rect">
            <a:avLst/>
          </a:prstGeom>
        </p:spPr>
      </p:pic>
    </p:spTree>
    <p:custDataLst>
      <p:tags r:id="rId1"/>
    </p:custDataLst>
    <p:extLst>
      <p:ext uri="{BB962C8B-B14F-4D97-AF65-F5344CB8AC3E}">
        <p14:creationId xmlns:p14="http://schemas.microsoft.com/office/powerpoint/2010/main" val="39051477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hlinkClick r:id="rId2" action="ppaction://hlinksldjump"/>
          </p:cNvPr>
          <p:cNvSpPr/>
          <p:nvPr/>
        </p:nvSpPr>
        <p:spPr>
          <a:xfrm>
            <a:off x="186071" y="5085349"/>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Radicals </a:t>
            </a:r>
            <a:endParaRPr lang="en-US" dirty="0">
              <a:solidFill>
                <a:schemeClr val="tx1"/>
              </a:solidFill>
            </a:endParaRPr>
          </a:p>
        </p:txBody>
      </p:sp>
      <p:sp>
        <p:nvSpPr>
          <p:cNvPr id="2" name="Rounded Rectangle 1">
            <a:hlinkClick r:id="rId3" action="ppaction://hlinksldjump"/>
          </p:cNvPr>
          <p:cNvSpPr/>
          <p:nvPr/>
        </p:nvSpPr>
        <p:spPr>
          <a:xfrm>
            <a:off x="163625" y="178067"/>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Rounding </a:t>
            </a:r>
            <a:endParaRPr lang="en-US" dirty="0">
              <a:solidFill>
                <a:schemeClr val="tx1"/>
              </a:solidFill>
            </a:endParaRPr>
          </a:p>
        </p:txBody>
      </p:sp>
      <p:sp>
        <p:nvSpPr>
          <p:cNvPr id="3" name="Rounded Rectangle 2">
            <a:hlinkClick r:id="rId4" action="ppaction://hlinksldjump"/>
          </p:cNvPr>
          <p:cNvSpPr/>
          <p:nvPr/>
        </p:nvSpPr>
        <p:spPr>
          <a:xfrm>
            <a:off x="163627" y="116465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Scientific Notation </a:t>
            </a:r>
            <a:endParaRPr lang="en-US" dirty="0">
              <a:solidFill>
                <a:schemeClr val="tx1"/>
              </a:solidFill>
            </a:endParaRPr>
          </a:p>
        </p:txBody>
      </p:sp>
      <p:sp>
        <p:nvSpPr>
          <p:cNvPr id="4" name="Rounded Rectangle 3">
            <a:hlinkClick r:id="rId5" action="ppaction://hlinksldjump"/>
          </p:cNvPr>
          <p:cNvSpPr/>
          <p:nvPr/>
        </p:nvSpPr>
        <p:spPr>
          <a:xfrm>
            <a:off x="163626" y="213680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Prime Factorization </a:t>
            </a:r>
            <a:endParaRPr lang="en-US" dirty="0">
              <a:solidFill>
                <a:schemeClr val="tx1"/>
              </a:solidFill>
            </a:endParaRPr>
          </a:p>
        </p:txBody>
      </p:sp>
      <p:sp>
        <p:nvSpPr>
          <p:cNvPr id="5" name="Rounded Rectangle 4">
            <a:hlinkClick r:id="rId6" action="ppaction://hlinksldjump"/>
          </p:cNvPr>
          <p:cNvSpPr/>
          <p:nvPr/>
        </p:nvSpPr>
        <p:spPr>
          <a:xfrm>
            <a:off x="163626" y="310895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Fractions </a:t>
            </a:r>
            <a:endParaRPr lang="en-US" dirty="0">
              <a:solidFill>
                <a:schemeClr val="tx1"/>
              </a:solidFill>
            </a:endParaRPr>
          </a:p>
        </p:txBody>
      </p:sp>
      <p:sp>
        <p:nvSpPr>
          <p:cNvPr id="6" name="Rounded Rectangle 5">
            <a:hlinkClick r:id="rId7" action="ppaction://hlinksldjump"/>
          </p:cNvPr>
          <p:cNvSpPr/>
          <p:nvPr/>
        </p:nvSpPr>
        <p:spPr>
          <a:xfrm>
            <a:off x="163626" y="408110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Order of operation </a:t>
            </a:r>
            <a:endParaRPr lang="en-US" dirty="0">
              <a:solidFill>
                <a:schemeClr val="tx1"/>
              </a:solidFill>
            </a:endParaRPr>
          </a:p>
        </p:txBody>
      </p:sp>
      <p:sp>
        <p:nvSpPr>
          <p:cNvPr id="8" name="Rounded Rectangle 7">
            <a:hlinkClick r:id="rId8" action="ppaction://hlinksldjump"/>
          </p:cNvPr>
          <p:cNvSpPr/>
          <p:nvPr/>
        </p:nvSpPr>
        <p:spPr>
          <a:xfrm>
            <a:off x="2715919" y="116465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Unit Conversion </a:t>
            </a:r>
            <a:endParaRPr lang="en-US" dirty="0">
              <a:solidFill>
                <a:schemeClr val="tx1"/>
              </a:solidFill>
            </a:endParaRPr>
          </a:p>
        </p:txBody>
      </p:sp>
      <p:sp>
        <p:nvSpPr>
          <p:cNvPr id="9" name="Rounded Rectangle 8">
            <a:hlinkClick r:id="rId9" action="ppaction://hlinksldjump"/>
          </p:cNvPr>
          <p:cNvSpPr/>
          <p:nvPr/>
        </p:nvSpPr>
        <p:spPr>
          <a:xfrm>
            <a:off x="2683840" y="213680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Solving Equations of degree one ,Logarithmic and Exponential</a:t>
            </a:r>
          </a:p>
        </p:txBody>
      </p:sp>
      <p:sp>
        <p:nvSpPr>
          <p:cNvPr id="10" name="Rounded Rectangle 9">
            <a:hlinkClick r:id="rId10" action="ppaction://hlinksldjump"/>
          </p:cNvPr>
          <p:cNvSpPr/>
          <p:nvPr/>
        </p:nvSpPr>
        <p:spPr>
          <a:xfrm>
            <a:off x="2683840" y="3125002"/>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Complex number</a:t>
            </a:r>
            <a:endParaRPr lang="en-US" dirty="0">
              <a:solidFill>
                <a:schemeClr val="tx1"/>
              </a:solidFill>
            </a:endParaRPr>
          </a:p>
        </p:txBody>
      </p:sp>
      <p:sp>
        <p:nvSpPr>
          <p:cNvPr id="11" name="Rounded Rectangle 10">
            <a:hlinkClick r:id="rId11" action="ppaction://hlinksldjump"/>
          </p:cNvPr>
          <p:cNvSpPr/>
          <p:nvPr/>
        </p:nvSpPr>
        <p:spPr>
          <a:xfrm>
            <a:off x="2683840" y="19250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Statistics </a:t>
            </a:r>
            <a:endParaRPr lang="en-US" dirty="0">
              <a:solidFill>
                <a:schemeClr val="tx1"/>
              </a:solidFill>
            </a:endParaRPr>
          </a:p>
        </p:txBody>
      </p:sp>
      <p:sp>
        <p:nvSpPr>
          <p:cNvPr id="12" name="Rounded Rectangle 11">
            <a:hlinkClick r:id="rId12" action="ppaction://hlinksldjump"/>
          </p:cNvPr>
          <p:cNvSpPr/>
          <p:nvPr/>
        </p:nvSpPr>
        <p:spPr>
          <a:xfrm>
            <a:off x="2683839" y="4084322"/>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Equations Degree two to Degree 4</a:t>
            </a:r>
            <a:endParaRPr lang="en-US" dirty="0">
              <a:solidFill>
                <a:schemeClr val="tx1"/>
              </a:solidFill>
            </a:endParaRPr>
          </a:p>
        </p:txBody>
      </p:sp>
      <p:sp>
        <p:nvSpPr>
          <p:cNvPr id="13" name="Rounded Rectangle 12">
            <a:hlinkClick r:id="rId13" action="ppaction://hlinksldjump"/>
          </p:cNvPr>
          <p:cNvSpPr/>
          <p:nvPr/>
        </p:nvSpPr>
        <p:spPr>
          <a:xfrm>
            <a:off x="2683838" y="5072519"/>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System of 2,3,and 4 unknowns</a:t>
            </a:r>
            <a:endParaRPr lang="en-US" dirty="0">
              <a:solidFill>
                <a:schemeClr val="tx1"/>
              </a:solidFill>
            </a:endParaRPr>
          </a:p>
        </p:txBody>
      </p:sp>
      <p:sp>
        <p:nvSpPr>
          <p:cNvPr id="14" name="Rounded Rectangle 13">
            <a:hlinkClick r:id="rId14" action="ppaction://hlinksldjump"/>
          </p:cNvPr>
          <p:cNvSpPr/>
          <p:nvPr/>
        </p:nvSpPr>
        <p:spPr>
          <a:xfrm>
            <a:off x="5204052" y="192504"/>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Inequalities 2nd ,3rd , 4th Degree</a:t>
            </a:r>
            <a:endParaRPr lang="en-US" dirty="0">
              <a:solidFill>
                <a:schemeClr val="tx1"/>
              </a:solidFill>
            </a:endParaRPr>
          </a:p>
        </p:txBody>
      </p:sp>
      <p:sp>
        <p:nvSpPr>
          <p:cNvPr id="15" name="Rounded Rectangle 14">
            <a:hlinkClick r:id="rId15" action="ppaction://hlinksldjump"/>
          </p:cNvPr>
          <p:cNvSpPr/>
          <p:nvPr/>
        </p:nvSpPr>
        <p:spPr>
          <a:xfrm>
            <a:off x="5204051" y="1169469"/>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Angle Conversion</a:t>
            </a:r>
            <a:endParaRPr lang="en-US" dirty="0">
              <a:solidFill>
                <a:schemeClr val="tx1"/>
              </a:solidFill>
            </a:endParaRPr>
          </a:p>
        </p:txBody>
      </p:sp>
      <p:sp>
        <p:nvSpPr>
          <p:cNvPr id="16" name="Rounded Rectangle 15">
            <a:hlinkClick r:id="rId16" action="ppaction://hlinksldjump"/>
          </p:cNvPr>
          <p:cNvSpPr/>
          <p:nvPr/>
        </p:nvSpPr>
        <p:spPr>
          <a:xfrm>
            <a:off x="5204051" y="2136804"/>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Table </a:t>
            </a:r>
            <a:endParaRPr lang="en-US" dirty="0">
              <a:solidFill>
                <a:schemeClr val="tx1"/>
              </a:solidFill>
            </a:endParaRPr>
          </a:p>
        </p:txBody>
      </p:sp>
      <p:sp>
        <p:nvSpPr>
          <p:cNvPr id="18" name="Rounded Rectangle 17">
            <a:hlinkClick r:id="rId17" action="ppaction://hlinksldjump"/>
          </p:cNvPr>
          <p:cNvSpPr/>
          <p:nvPr/>
        </p:nvSpPr>
        <p:spPr>
          <a:xfrm>
            <a:off x="5204051" y="310895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Vectors</a:t>
            </a:r>
            <a:endParaRPr lang="en-US" dirty="0">
              <a:solidFill>
                <a:schemeClr val="tx1"/>
              </a:solidFill>
            </a:endParaRPr>
          </a:p>
        </p:txBody>
      </p:sp>
      <p:sp>
        <p:nvSpPr>
          <p:cNvPr id="19" name="Rounded Rectangle 18">
            <a:hlinkClick r:id="rId18" action="ppaction://hlinksldjump"/>
          </p:cNvPr>
          <p:cNvSpPr/>
          <p:nvPr/>
        </p:nvSpPr>
        <p:spPr>
          <a:xfrm>
            <a:off x="5204050" y="408110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Derivative </a:t>
            </a:r>
            <a:endParaRPr lang="en-US" dirty="0">
              <a:solidFill>
                <a:schemeClr val="tx1"/>
              </a:solidFill>
            </a:endParaRPr>
          </a:p>
        </p:txBody>
      </p:sp>
      <p:sp>
        <p:nvSpPr>
          <p:cNvPr id="20" name="Rounded Rectangle 19">
            <a:hlinkClick r:id="rId19" action="ppaction://hlinksldjump"/>
          </p:cNvPr>
          <p:cNvSpPr/>
          <p:nvPr/>
        </p:nvSpPr>
        <p:spPr>
          <a:xfrm>
            <a:off x="5204049" y="5058070"/>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Integral </a:t>
            </a:r>
            <a:endParaRPr lang="en-US" dirty="0">
              <a:solidFill>
                <a:schemeClr val="tx1"/>
              </a:solidFill>
            </a:endParaRPr>
          </a:p>
        </p:txBody>
      </p:sp>
      <p:sp>
        <p:nvSpPr>
          <p:cNvPr id="21" name="Rounded Rectangle 20">
            <a:hlinkClick r:id="rId20" action="ppaction://hlinksldjump"/>
          </p:cNvPr>
          <p:cNvSpPr/>
          <p:nvPr/>
        </p:nvSpPr>
        <p:spPr>
          <a:xfrm>
            <a:off x="7724264" y="187693"/>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Spreadsheet </a:t>
            </a:r>
            <a:endParaRPr lang="en-US" dirty="0">
              <a:solidFill>
                <a:schemeClr val="tx1"/>
              </a:solidFill>
            </a:endParaRPr>
          </a:p>
        </p:txBody>
      </p:sp>
      <p:pic>
        <p:nvPicPr>
          <p:cNvPr id="23" name="Picture 22">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934301" y="5501353"/>
            <a:ext cx="1202390" cy="1202390"/>
          </a:xfrm>
          <a:prstGeom prst="rect">
            <a:avLst/>
          </a:prstGeom>
        </p:spPr>
      </p:pic>
      <p:grpSp>
        <p:nvGrpSpPr>
          <p:cNvPr id="27" name="Group 26"/>
          <p:cNvGrpSpPr/>
          <p:nvPr/>
        </p:nvGrpSpPr>
        <p:grpSpPr>
          <a:xfrm>
            <a:off x="7962993" y="2136804"/>
            <a:ext cx="1880727" cy="3998287"/>
            <a:chOff x="7918041" y="1781837"/>
            <a:chExt cx="1880727" cy="3998287"/>
          </a:xfrm>
        </p:grpSpPr>
        <p:pic>
          <p:nvPicPr>
            <p:cNvPr id="24" name="Picture 2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25" name="Rounded Rectangle 24"/>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a:hlinkClick r:id="rId24" action="ppaction://hlinksldjump"/>
          </p:cNvPr>
          <p:cNvSpPr/>
          <p:nvPr/>
        </p:nvSpPr>
        <p:spPr>
          <a:xfrm>
            <a:off x="7724263" y="1180699"/>
            <a:ext cx="2358189" cy="847023"/>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Introduction on </a:t>
            </a:r>
          </a:p>
          <a:p>
            <a:pPr algn="ctr"/>
            <a:r>
              <a:rPr lang="en-US" dirty="0" smtClean="0">
                <a:solidFill>
                  <a:schemeClr val="tx1"/>
                </a:solidFill>
              </a:rPr>
              <a:t>fx-991EX</a:t>
            </a:r>
            <a:endParaRPr lang="en-US" dirty="0">
              <a:solidFill>
                <a:schemeClr val="tx1"/>
              </a:solidFill>
            </a:endParaRPr>
          </a:p>
        </p:txBody>
      </p:sp>
    </p:spTree>
    <p:extLst>
      <p:ext uri="{BB962C8B-B14F-4D97-AF65-F5344CB8AC3E}">
        <p14:creationId xmlns:p14="http://schemas.microsoft.com/office/powerpoint/2010/main" val="164230923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77189" y="4196615"/>
            <a:ext cx="2038350" cy="2000250"/>
          </a:xfrm>
          <a:prstGeom prst="rect">
            <a:avLst/>
          </a:prstGeom>
        </p:spPr>
      </p:pic>
      <p:sp>
        <p:nvSpPr>
          <p:cNvPr id="2" name="Rounded Rectangle 1"/>
          <p:cNvSpPr/>
          <p:nvPr/>
        </p:nvSpPr>
        <p:spPr>
          <a:xfrm>
            <a:off x="7090460" y="4312514"/>
            <a:ext cx="1626669" cy="587141"/>
          </a:xfrm>
          <a:prstGeom prst="roundRect">
            <a:avLst/>
          </a:prstGeom>
          <a:ln w="38100">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552 Functions </a:t>
            </a:r>
            <a:endParaRPr lang="en-US" b="1" dirty="0"/>
          </a:p>
        </p:txBody>
      </p:sp>
      <p:grpSp>
        <p:nvGrpSpPr>
          <p:cNvPr id="3" name="Group 2"/>
          <p:cNvGrpSpPr/>
          <p:nvPr/>
        </p:nvGrpSpPr>
        <p:grpSpPr>
          <a:xfrm>
            <a:off x="6963430" y="225115"/>
            <a:ext cx="1880727" cy="3998287"/>
            <a:chOff x="7918041" y="1781837"/>
            <a:chExt cx="1880727" cy="399828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5" name="Rounded Rectangle 4"/>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4"/>
          <a:stretch>
            <a:fillRect/>
          </a:stretch>
        </p:blipFill>
        <p:spPr>
          <a:xfrm>
            <a:off x="0" y="107914"/>
            <a:ext cx="2295525" cy="6096000"/>
          </a:xfrm>
          <a:prstGeom prst="rect">
            <a:avLst/>
          </a:prstGeom>
        </p:spPr>
      </p:pic>
      <p:pic>
        <p:nvPicPr>
          <p:cNvPr id="7" name="Picture 6"/>
          <p:cNvPicPr>
            <a:picLocks noChangeAspect="1"/>
          </p:cNvPicPr>
          <p:nvPr/>
        </p:nvPicPr>
        <p:blipFill rotWithShape="1">
          <a:blip r:embed="rId5"/>
          <a:srcRect b="3320"/>
          <a:stretch/>
        </p:blipFill>
        <p:spPr>
          <a:xfrm>
            <a:off x="2377189" y="107914"/>
            <a:ext cx="2085975" cy="4088701"/>
          </a:xfrm>
          <a:prstGeom prst="rect">
            <a:avLst/>
          </a:prstGeom>
        </p:spPr>
      </p:pic>
      <p:pic>
        <p:nvPicPr>
          <p:cNvPr id="9" name="Picture 8"/>
          <p:cNvPicPr>
            <a:picLocks noChangeAspect="1"/>
          </p:cNvPicPr>
          <p:nvPr/>
        </p:nvPicPr>
        <p:blipFill>
          <a:blip r:embed="rId6"/>
          <a:stretch>
            <a:fillRect/>
          </a:stretch>
        </p:blipFill>
        <p:spPr>
          <a:xfrm>
            <a:off x="4544828" y="225115"/>
            <a:ext cx="2154355" cy="3177917"/>
          </a:xfrm>
          <a:prstGeom prst="rect">
            <a:avLst/>
          </a:prstGeom>
        </p:spPr>
      </p:pic>
      <p:pic>
        <p:nvPicPr>
          <p:cNvPr id="10" name="Picture 9">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spTree>
    <p:extLst>
      <p:ext uri="{BB962C8B-B14F-4D97-AF65-F5344CB8AC3E}">
        <p14:creationId xmlns:p14="http://schemas.microsoft.com/office/powerpoint/2010/main" val="31727625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425" y="0"/>
            <a:ext cx="11376323" cy="6858000"/>
          </a:xfrm>
          <a:prstGeom prst="rect">
            <a:avLst/>
          </a:prstGeom>
        </p:spPr>
      </p:pic>
      <p:sp>
        <p:nvSpPr>
          <p:cNvPr id="3" name="Rectangle 2"/>
          <p:cNvSpPr/>
          <p:nvPr/>
        </p:nvSpPr>
        <p:spPr>
          <a:xfrm>
            <a:off x="914400" y="182880"/>
            <a:ext cx="365760" cy="29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8" name="Group 7"/>
          <p:cNvGrpSpPr/>
          <p:nvPr/>
        </p:nvGrpSpPr>
        <p:grpSpPr>
          <a:xfrm>
            <a:off x="10311273" y="1282216"/>
            <a:ext cx="1880727" cy="3998287"/>
            <a:chOff x="7918041" y="1781837"/>
            <a:chExt cx="1880727" cy="3998287"/>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10" name="Rounded Rectangle 9"/>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822744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596247" cy="6858000"/>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4" name="Group 3"/>
          <p:cNvGrpSpPr/>
          <p:nvPr/>
        </p:nvGrpSpPr>
        <p:grpSpPr>
          <a:xfrm>
            <a:off x="10311273" y="980559"/>
            <a:ext cx="1880727" cy="3998287"/>
            <a:chOff x="7918041" y="1781837"/>
            <a:chExt cx="1880727" cy="3998287"/>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6" name="Rounded Rectangle 5"/>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49397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3825"/>
            <a:ext cx="8553450" cy="6734175"/>
          </a:xfrm>
          <a:prstGeom prst="rect">
            <a:avLst/>
          </a:prstGeom>
        </p:spPr>
      </p:pic>
      <p:sp>
        <p:nvSpPr>
          <p:cNvPr id="3" name="Rectangle 2"/>
          <p:cNvSpPr/>
          <p:nvPr/>
        </p:nvSpPr>
        <p:spPr>
          <a:xfrm>
            <a:off x="577516" y="298383"/>
            <a:ext cx="365760" cy="29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spTree>
    <p:extLst>
      <p:ext uri="{BB962C8B-B14F-4D97-AF65-F5344CB8AC3E}">
        <p14:creationId xmlns:p14="http://schemas.microsoft.com/office/powerpoint/2010/main" val="34304651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9100"/>
            <a:ext cx="10753725" cy="6438900"/>
          </a:xfrm>
          <a:prstGeom prst="rect">
            <a:avLst/>
          </a:prstGeom>
        </p:spPr>
      </p:pic>
      <p:pic>
        <p:nvPicPr>
          <p:cNvPr id="3" name="Picture 2"/>
          <p:cNvPicPr>
            <a:picLocks noChangeAspect="1"/>
          </p:cNvPicPr>
          <p:nvPr/>
        </p:nvPicPr>
        <p:blipFill>
          <a:blip r:embed="rId3"/>
          <a:stretch>
            <a:fillRect/>
          </a:stretch>
        </p:blipFill>
        <p:spPr>
          <a:xfrm>
            <a:off x="180022" y="109537"/>
            <a:ext cx="1590675" cy="619125"/>
          </a:xfrm>
          <a:prstGeom prst="rect">
            <a:avLst/>
          </a:prstGeom>
        </p:spPr>
      </p:pic>
      <p:pic>
        <p:nvPicPr>
          <p:cNvPr id="4" name="Picture 3">
            <a:hlinkClick r:id="" action="ppaction://hlinkshowjump?jump=next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74918" y="6050110"/>
            <a:ext cx="717082" cy="717082"/>
          </a:xfrm>
          <a:prstGeom prst="rect">
            <a:avLst/>
          </a:prstGeom>
        </p:spPr>
      </p:pic>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08528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698" y="1410603"/>
            <a:ext cx="11753850" cy="4210050"/>
          </a:xfrm>
          <a:prstGeom prst="rect">
            <a:avLst/>
          </a:prstGeom>
        </p:spPr>
      </p:pic>
      <p:sp>
        <p:nvSpPr>
          <p:cNvPr id="3" name="Rectangle 2"/>
          <p:cNvSpPr/>
          <p:nvPr/>
        </p:nvSpPr>
        <p:spPr>
          <a:xfrm>
            <a:off x="529389" y="1410603"/>
            <a:ext cx="452387" cy="562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8008" y="250257"/>
            <a:ext cx="1905803" cy="369332"/>
          </a:xfrm>
          <a:prstGeom prst="rect">
            <a:avLst/>
          </a:prstGeom>
          <a:noFill/>
        </p:spPr>
        <p:txBody>
          <a:bodyPr wrap="square" rtlCol="0">
            <a:spAutoFit/>
          </a:bodyPr>
          <a:lstStyle/>
          <a:p>
            <a:r>
              <a:rPr lang="en-US" b="1" dirty="0" smtClean="0"/>
              <a:t>GCD, and LCM</a:t>
            </a:r>
            <a:endParaRPr lang="en-US" b="1" dirty="0"/>
          </a:p>
        </p:txBody>
      </p:sp>
      <p:pic>
        <p:nvPicPr>
          <p:cNvPr id="6" name="Picture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7" name="Group 6"/>
          <p:cNvGrpSpPr/>
          <p:nvPr/>
        </p:nvGrpSpPr>
        <p:grpSpPr>
          <a:xfrm>
            <a:off x="10769677" y="0"/>
            <a:ext cx="1278077" cy="2876668"/>
            <a:chOff x="7918041" y="1781837"/>
            <a:chExt cx="1880727" cy="3998287"/>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9" name="Rounded Rectangle 8"/>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00676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9483"/>
            <a:ext cx="10584332" cy="6662264"/>
          </a:xfrm>
          <a:prstGeom prst="rect">
            <a:avLst/>
          </a:prstGeom>
        </p:spPr>
      </p:pic>
      <p:sp>
        <p:nvSpPr>
          <p:cNvPr id="3" name="Rectangle 2"/>
          <p:cNvSpPr/>
          <p:nvPr/>
        </p:nvSpPr>
        <p:spPr>
          <a:xfrm>
            <a:off x="933650" y="0"/>
            <a:ext cx="452387" cy="562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1784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22110" y="121651"/>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14150" y="2039034"/>
              <a:ext cx="1953928" cy="646331"/>
            </a:xfrm>
            <a:prstGeom prst="rect">
              <a:avLst/>
            </a:prstGeom>
            <a:noFill/>
          </p:spPr>
          <p:txBody>
            <a:bodyPr wrap="square" rtlCol="0">
              <a:spAutoFit/>
            </a:bodyPr>
            <a:lstStyle/>
            <a:p>
              <a:pPr algn="ctr"/>
              <a:r>
                <a:rPr lang="en-US" dirty="0" smtClean="0"/>
                <a:t>The Real Number Line </a:t>
              </a:r>
              <a:endParaRPr lang="en-US" dirty="0"/>
            </a:p>
          </p:txBody>
        </p:sp>
      </p:gr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9991"/>
          <a:stretch/>
        </p:blipFill>
        <p:spPr>
          <a:xfrm>
            <a:off x="110081" y="1048034"/>
            <a:ext cx="6397491" cy="2723222"/>
          </a:xfrm>
          <a:prstGeom prst="rect">
            <a:avLst/>
          </a:prstGeom>
        </p:spPr>
      </p:pic>
      <p:sp>
        <p:nvSpPr>
          <p:cNvPr id="6" name="Rounded Rectangle 5"/>
          <p:cNvSpPr/>
          <p:nvPr/>
        </p:nvSpPr>
        <p:spPr>
          <a:xfrm>
            <a:off x="600820" y="3954890"/>
            <a:ext cx="1876022" cy="7570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Examples </a:t>
            </a:r>
            <a:endParaRPr lang="en-US" dirty="0"/>
          </a:p>
        </p:txBody>
      </p:sp>
      <p:sp>
        <p:nvSpPr>
          <p:cNvPr id="7" name="TextBox 6"/>
          <p:cNvSpPr txBox="1"/>
          <p:nvPr/>
        </p:nvSpPr>
        <p:spPr>
          <a:xfrm>
            <a:off x="110081" y="4895608"/>
            <a:ext cx="2857500" cy="923330"/>
          </a:xfrm>
          <a:prstGeom prst="rect">
            <a:avLst/>
          </a:prstGeom>
          <a:noFill/>
          <a:ln w="19050">
            <a:solidFill>
              <a:srgbClr val="FF0000"/>
            </a:solidFill>
            <a:prstDash val="sysDot"/>
          </a:ln>
        </p:spPr>
        <p:txBody>
          <a:bodyPr wrap="square" rtlCol="0">
            <a:spAutoFit/>
          </a:bodyPr>
          <a:lstStyle/>
          <a:p>
            <a:r>
              <a:rPr lang="en-US" dirty="0" smtClean="0"/>
              <a:t>Locate the given points on the number line. </a:t>
            </a:r>
          </a:p>
          <a:p>
            <a:r>
              <a:rPr lang="en-US" dirty="0" smtClean="0"/>
              <a:t>A=3 , B=-4 , C= 1.5, D=9/4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714" y="4690523"/>
            <a:ext cx="6715125" cy="1333500"/>
          </a:xfrm>
          <a:prstGeom prst="rect">
            <a:avLst/>
          </a:prstGeom>
        </p:spPr>
      </p:pic>
      <p:pic>
        <p:nvPicPr>
          <p:cNvPr id="10" name="Picture 9">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Tree>
    <p:extLst>
      <p:ext uri="{BB962C8B-B14F-4D97-AF65-F5344CB8AC3E}">
        <p14:creationId xmlns:p14="http://schemas.microsoft.com/office/powerpoint/2010/main" val="3635961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animBg="1"/>
      <p:bldP spid="7"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684"/>
            <a:ext cx="8686800" cy="6334125"/>
          </a:xfrm>
          <a:prstGeom prst="rect">
            <a:avLst/>
          </a:prstGeom>
        </p:spPr>
      </p:pic>
      <p:sp>
        <p:nvSpPr>
          <p:cNvPr id="3" name="Rectangle 2"/>
          <p:cNvSpPr/>
          <p:nvPr/>
        </p:nvSpPr>
        <p:spPr>
          <a:xfrm>
            <a:off x="664142" y="0"/>
            <a:ext cx="452387" cy="562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36758" y="6202758"/>
            <a:ext cx="655242" cy="655242"/>
          </a:xfrm>
          <a:prstGeom prst="rect">
            <a:avLst/>
          </a:prstGeom>
        </p:spPr>
      </p:pic>
      <p:grpSp>
        <p:nvGrpSpPr>
          <p:cNvPr id="6" name="Group 5"/>
          <p:cNvGrpSpPr/>
          <p:nvPr/>
        </p:nvGrpSpPr>
        <p:grpSpPr>
          <a:xfrm>
            <a:off x="10311273" y="1084253"/>
            <a:ext cx="1880727" cy="3998287"/>
            <a:chOff x="7918041" y="1781837"/>
            <a:chExt cx="1880727" cy="3998287"/>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8" name="Rounded Rectangle 7"/>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074905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1212"/>
            <a:ext cx="8715375" cy="3524250"/>
          </a:xfrm>
          <a:prstGeom prst="rect">
            <a:avLst/>
          </a:prstGeom>
        </p:spPr>
      </p:pic>
      <p:pic>
        <p:nvPicPr>
          <p:cNvPr id="3" name="Picture 2"/>
          <p:cNvPicPr>
            <a:picLocks noChangeAspect="1"/>
          </p:cNvPicPr>
          <p:nvPr/>
        </p:nvPicPr>
        <p:blipFill>
          <a:blip r:embed="rId3"/>
          <a:stretch>
            <a:fillRect/>
          </a:stretch>
        </p:blipFill>
        <p:spPr>
          <a:xfrm>
            <a:off x="0" y="3593432"/>
            <a:ext cx="5505450" cy="3505200"/>
          </a:xfrm>
          <a:prstGeom prst="rect">
            <a:avLst/>
          </a:prstGeom>
        </p:spPr>
      </p:pic>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49418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6212"/>
            <a:ext cx="8191500" cy="6505575"/>
          </a:xfrm>
          <a:prstGeom prst="rect">
            <a:avLst/>
          </a:prstGeom>
        </p:spPr>
      </p:pic>
      <p:sp>
        <p:nvSpPr>
          <p:cNvPr id="3" name="Rectangle 2"/>
          <p:cNvSpPr/>
          <p:nvPr/>
        </p:nvSpPr>
        <p:spPr>
          <a:xfrm>
            <a:off x="596765" y="176212"/>
            <a:ext cx="452387" cy="562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69163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536758" y="6202758"/>
            <a:ext cx="655242" cy="655242"/>
          </a:xfrm>
          <a:prstGeom prst="rect">
            <a:avLst/>
          </a:prstGeom>
        </p:spPr>
      </p:pic>
      <p:sp>
        <p:nvSpPr>
          <p:cNvPr id="4" name="Rectangle 3"/>
          <p:cNvSpPr/>
          <p:nvPr/>
        </p:nvSpPr>
        <p:spPr>
          <a:xfrm>
            <a:off x="635268" y="250257"/>
            <a:ext cx="365760" cy="29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0" y="157915"/>
            <a:ext cx="8096250" cy="1980829"/>
            <a:chOff x="0" y="157915"/>
            <a:chExt cx="8096250" cy="1980829"/>
          </a:xfrm>
        </p:grpSpPr>
        <p:pic>
          <p:nvPicPr>
            <p:cNvPr id="2" name="Picture 1"/>
            <p:cNvPicPr>
              <a:picLocks noChangeAspect="1"/>
            </p:cNvPicPr>
            <p:nvPr/>
          </p:nvPicPr>
          <p:blipFill rotWithShape="1">
            <a:blip r:embed="rId4"/>
            <a:srcRect b="74721"/>
            <a:stretch/>
          </p:blipFill>
          <p:spPr>
            <a:xfrm>
              <a:off x="0" y="157915"/>
              <a:ext cx="8096250" cy="1459129"/>
            </a:xfrm>
            <a:prstGeom prst="rect">
              <a:avLst/>
            </a:prstGeom>
          </p:spPr>
        </p:pic>
        <p:sp>
          <p:nvSpPr>
            <p:cNvPr id="8" name="Rectangle 7"/>
            <p:cNvSpPr/>
            <p:nvPr/>
          </p:nvSpPr>
          <p:spPr>
            <a:xfrm>
              <a:off x="2454442" y="1828800"/>
              <a:ext cx="1183907" cy="309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5"/>
          <a:stretch>
            <a:fillRect/>
          </a:stretch>
        </p:blipFill>
        <p:spPr>
          <a:xfrm>
            <a:off x="111042" y="1709386"/>
            <a:ext cx="8229060" cy="4684094"/>
          </a:xfrm>
          <a:prstGeom prst="rect">
            <a:avLst/>
          </a:prstGeom>
        </p:spPr>
      </p:pic>
    </p:spTree>
    <p:extLst>
      <p:ext uri="{BB962C8B-B14F-4D97-AF65-F5344CB8AC3E}">
        <p14:creationId xmlns:p14="http://schemas.microsoft.com/office/powerpoint/2010/main" val="19519483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238" y="0"/>
            <a:ext cx="9278093" cy="5986914"/>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4" name="Group 3"/>
          <p:cNvGrpSpPr/>
          <p:nvPr/>
        </p:nvGrpSpPr>
        <p:grpSpPr>
          <a:xfrm>
            <a:off x="10311273" y="1084253"/>
            <a:ext cx="1880727" cy="3998287"/>
            <a:chOff x="7918041" y="1781837"/>
            <a:chExt cx="1880727" cy="3998287"/>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6" name="Rounded Rectangle 5"/>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120526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536758" y="6202758"/>
            <a:ext cx="655242" cy="655242"/>
          </a:xfrm>
          <a:prstGeom prst="rect">
            <a:avLst/>
          </a:prstGeom>
        </p:spPr>
      </p:pic>
      <p:sp>
        <p:nvSpPr>
          <p:cNvPr id="4" name="Rectangle 3"/>
          <p:cNvSpPr/>
          <p:nvPr/>
        </p:nvSpPr>
        <p:spPr>
          <a:xfrm>
            <a:off x="837398" y="202131"/>
            <a:ext cx="365760" cy="29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98070" y="90588"/>
            <a:ext cx="8677275" cy="6696075"/>
            <a:chOff x="198070" y="90588"/>
            <a:chExt cx="8677275" cy="6696075"/>
          </a:xfrm>
        </p:grpSpPr>
        <p:pic>
          <p:nvPicPr>
            <p:cNvPr id="2" name="Picture 1"/>
            <p:cNvPicPr>
              <a:picLocks noChangeAspect="1"/>
            </p:cNvPicPr>
            <p:nvPr/>
          </p:nvPicPr>
          <p:blipFill>
            <a:blip r:embed="rId4"/>
            <a:stretch>
              <a:fillRect/>
            </a:stretch>
          </p:blipFill>
          <p:spPr>
            <a:xfrm>
              <a:off x="198070" y="90588"/>
              <a:ext cx="8677275" cy="6696075"/>
            </a:xfrm>
            <a:prstGeom prst="rect">
              <a:avLst/>
            </a:prstGeom>
          </p:spPr>
        </p:pic>
        <p:sp>
          <p:nvSpPr>
            <p:cNvPr id="8" name="Rectangle 7"/>
            <p:cNvSpPr/>
            <p:nvPr/>
          </p:nvSpPr>
          <p:spPr>
            <a:xfrm>
              <a:off x="2685448" y="500514"/>
              <a:ext cx="1183907" cy="309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478649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632" y="144529"/>
            <a:ext cx="9311657" cy="4850983"/>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4" name="Group 3"/>
          <p:cNvGrpSpPr/>
          <p:nvPr/>
        </p:nvGrpSpPr>
        <p:grpSpPr>
          <a:xfrm>
            <a:off x="10311273" y="1084253"/>
            <a:ext cx="1880727" cy="3998287"/>
            <a:chOff x="7918041" y="1781837"/>
            <a:chExt cx="1880727" cy="3998287"/>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6" name="Rounded Rectangle 5"/>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733702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216" y="303446"/>
            <a:ext cx="9125054" cy="5596840"/>
          </a:xfrm>
          <a:prstGeom prst="rect">
            <a:avLst/>
          </a:prstGeom>
        </p:spPr>
      </p:pic>
      <p:sp>
        <p:nvSpPr>
          <p:cNvPr id="3" name="Rectangle 2"/>
          <p:cNvSpPr/>
          <p:nvPr/>
        </p:nvSpPr>
        <p:spPr>
          <a:xfrm>
            <a:off x="962527" y="404261"/>
            <a:ext cx="365760" cy="29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583806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3645"/>
            <a:ext cx="10569016" cy="5710388"/>
          </a:xfrm>
          <a:prstGeom prst="rect">
            <a:avLst/>
          </a:prstGeom>
        </p:spPr>
      </p:pic>
      <p:pic>
        <p:nvPicPr>
          <p:cNvPr id="3" name="Picture 2">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36758" y="6202758"/>
            <a:ext cx="655242" cy="655242"/>
          </a:xfrm>
          <a:prstGeom prst="rect">
            <a:avLst/>
          </a:prstGeom>
        </p:spPr>
      </p:pic>
      <p:sp>
        <p:nvSpPr>
          <p:cNvPr id="4" name="Rectangle 3"/>
          <p:cNvSpPr/>
          <p:nvPr/>
        </p:nvSpPr>
        <p:spPr>
          <a:xfrm>
            <a:off x="972151" y="211756"/>
            <a:ext cx="365760" cy="29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533028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33375"/>
            <a:ext cx="8791575" cy="6524625"/>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4" name="Group 3"/>
          <p:cNvGrpSpPr/>
          <p:nvPr/>
        </p:nvGrpSpPr>
        <p:grpSpPr>
          <a:xfrm>
            <a:off x="10311273" y="1084253"/>
            <a:ext cx="1880727" cy="3998287"/>
            <a:chOff x="7918041" y="1781837"/>
            <a:chExt cx="1880727" cy="3998287"/>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6" name="Rounded Rectangle 5"/>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2566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83941" y="138510"/>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14150" y="2177532"/>
              <a:ext cx="1953928" cy="369332"/>
            </a:xfrm>
            <a:prstGeom prst="rect">
              <a:avLst/>
            </a:prstGeom>
            <a:noFill/>
          </p:spPr>
          <p:txBody>
            <a:bodyPr wrap="square" rtlCol="0">
              <a:spAutoFit/>
            </a:bodyPr>
            <a:lstStyle/>
            <a:p>
              <a:pPr algn="ctr"/>
              <a:r>
                <a:rPr lang="en-US" dirty="0" smtClean="0"/>
                <a:t>Intervals </a:t>
              </a:r>
              <a:endParaRPr lang="en-US" dirty="0"/>
            </a:p>
          </p:txBody>
        </p:sp>
      </p:grpSp>
      <p:grpSp>
        <p:nvGrpSpPr>
          <p:cNvPr id="8" name="Group 7"/>
          <p:cNvGrpSpPr/>
          <p:nvPr/>
        </p:nvGrpSpPr>
        <p:grpSpPr>
          <a:xfrm>
            <a:off x="2221412" y="2805073"/>
            <a:ext cx="1799441" cy="731175"/>
            <a:chOff x="354530" y="1990824"/>
            <a:chExt cx="2273167" cy="742749"/>
          </a:xfrm>
        </p:grpSpPr>
        <p:sp>
          <p:nvSpPr>
            <p:cNvPr id="9" name="Rounded Rectangle 8"/>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p:cNvSpPr txBox="1"/>
            <p:nvPr/>
          </p:nvSpPr>
          <p:spPr>
            <a:xfrm>
              <a:off x="514150" y="2177532"/>
              <a:ext cx="1953928" cy="369332"/>
            </a:xfrm>
            <a:prstGeom prst="rect">
              <a:avLst/>
            </a:prstGeom>
            <a:noFill/>
            <a:ln>
              <a:noFill/>
            </a:ln>
          </p:spPr>
          <p:txBody>
            <a:bodyPr wrap="square" rtlCol="0">
              <a:spAutoFit/>
            </a:bodyPr>
            <a:lstStyle/>
            <a:p>
              <a:r>
                <a:rPr lang="en-US" dirty="0" smtClean="0"/>
                <a:t>Open Interval </a:t>
              </a:r>
              <a:endParaRPr lang="en-US" dirty="0"/>
            </a:p>
          </p:txBody>
        </p:sp>
      </p:grpSp>
      <p:grpSp>
        <p:nvGrpSpPr>
          <p:cNvPr id="11" name="Group 10"/>
          <p:cNvGrpSpPr/>
          <p:nvPr/>
        </p:nvGrpSpPr>
        <p:grpSpPr>
          <a:xfrm>
            <a:off x="7296541" y="2805073"/>
            <a:ext cx="2148083" cy="816667"/>
            <a:chOff x="354530" y="1990824"/>
            <a:chExt cx="2273167" cy="829594"/>
          </a:xfrm>
        </p:grpSpPr>
        <p:sp>
          <p:nvSpPr>
            <p:cNvPr id="12" name="Rounded Rectangle 11"/>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673769" y="2163856"/>
              <a:ext cx="1953928" cy="656562"/>
            </a:xfrm>
            <a:prstGeom prst="rect">
              <a:avLst/>
            </a:prstGeom>
            <a:noFill/>
            <a:ln>
              <a:noFill/>
            </a:ln>
          </p:spPr>
          <p:txBody>
            <a:bodyPr wrap="square" rtlCol="0">
              <a:spAutoFit/>
            </a:bodyPr>
            <a:lstStyle/>
            <a:p>
              <a:r>
                <a:rPr lang="en-US" dirty="0" smtClean="0"/>
                <a:t>Closed Interval </a:t>
              </a:r>
              <a:endParaRPr lang="en-US" dirty="0"/>
            </a:p>
          </p:txBody>
        </p:sp>
      </p:grpSp>
      <p:sp>
        <p:nvSpPr>
          <p:cNvPr id="14" name="Rectangle 13"/>
          <p:cNvSpPr/>
          <p:nvPr/>
        </p:nvSpPr>
        <p:spPr>
          <a:xfrm>
            <a:off x="2354892" y="1067967"/>
            <a:ext cx="6902321" cy="12744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Certain sets of real numbers, called </a:t>
            </a:r>
            <a:r>
              <a:rPr lang="en-US" b="1" dirty="0">
                <a:solidFill>
                  <a:schemeClr val="tx1"/>
                </a:solidFill>
              </a:rPr>
              <a:t>intervals</a:t>
            </a:r>
            <a:r>
              <a:rPr lang="en-US" dirty="0">
                <a:solidFill>
                  <a:schemeClr val="tx1"/>
                </a:solidFill>
              </a:rPr>
              <a:t>, occur frequently in calculus and </a:t>
            </a:r>
            <a:r>
              <a:rPr lang="en-US" dirty="0" smtClean="0">
                <a:solidFill>
                  <a:schemeClr val="tx1"/>
                </a:solidFill>
              </a:rPr>
              <a:t>correspond geometrically </a:t>
            </a:r>
            <a:r>
              <a:rPr lang="en-US" dirty="0">
                <a:solidFill>
                  <a:schemeClr val="tx1"/>
                </a:solidFill>
              </a:rPr>
              <a:t>to line segments.</a:t>
            </a:r>
            <a:r>
              <a:rPr lang="en-US" dirty="0" smtClean="0">
                <a:solidFill>
                  <a:schemeClr val="tx1"/>
                </a:solidFill>
              </a:rPr>
              <a:t> </a:t>
            </a:r>
          </a:p>
          <a:p>
            <a:r>
              <a:rPr lang="en-US" dirty="0" smtClean="0">
                <a:solidFill>
                  <a:schemeClr val="tx1"/>
                </a:solidFill>
              </a:rPr>
              <a:t>Intervals between two numbers </a:t>
            </a:r>
            <a:r>
              <a:rPr lang="en-US" dirty="0" err="1" smtClean="0">
                <a:solidFill>
                  <a:schemeClr val="tx1"/>
                </a:solidFill>
              </a:rPr>
              <a:t>a,b</a:t>
            </a:r>
            <a:r>
              <a:rPr lang="en-US" dirty="0" smtClean="0">
                <a:solidFill>
                  <a:schemeClr val="tx1"/>
                </a:solidFill>
              </a:rPr>
              <a:t> include all numbers between the two numbers a, and b </a:t>
            </a:r>
            <a:endParaRPr lang="en-US" dirty="0">
              <a:solidFill>
                <a:schemeClr val="tx1"/>
              </a:solidFill>
            </a:endParaRPr>
          </a:p>
        </p:txBody>
      </p:sp>
      <p:pic>
        <p:nvPicPr>
          <p:cNvPr id="25" name="Picture 2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
        <p:nvSpPr>
          <p:cNvPr id="26" name="Rounded Rectangle 25">
            <a:hlinkClick r:id="rId4" action="ppaction://hlinksldjump"/>
          </p:cNvPr>
          <p:cNvSpPr/>
          <p:nvPr/>
        </p:nvSpPr>
        <p:spPr>
          <a:xfrm>
            <a:off x="9444624" y="1326625"/>
            <a:ext cx="1876022" cy="7570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Examples </a:t>
            </a:r>
            <a:endParaRPr lang="en-US" dirty="0"/>
          </a:p>
        </p:txBody>
      </p:sp>
      <p:grpSp>
        <p:nvGrpSpPr>
          <p:cNvPr id="34" name="Group 33"/>
          <p:cNvGrpSpPr/>
          <p:nvPr/>
        </p:nvGrpSpPr>
        <p:grpSpPr>
          <a:xfrm>
            <a:off x="826718" y="3720047"/>
            <a:ext cx="4409162" cy="2929372"/>
            <a:chOff x="826718" y="3720047"/>
            <a:chExt cx="4409162" cy="2929372"/>
          </a:xfrm>
        </p:grpSpPr>
        <p:grpSp>
          <p:nvGrpSpPr>
            <p:cNvPr id="23" name="Group 22"/>
            <p:cNvGrpSpPr/>
            <p:nvPr/>
          </p:nvGrpSpPr>
          <p:grpSpPr>
            <a:xfrm>
              <a:off x="826718" y="3720047"/>
              <a:ext cx="4409162" cy="2929372"/>
              <a:chOff x="826718" y="3720047"/>
              <a:chExt cx="4409162" cy="2929372"/>
            </a:xfrm>
          </p:grpSpPr>
          <p:sp>
            <p:nvSpPr>
              <p:cNvPr id="15" name="Rounded Rectangle 14"/>
              <p:cNvSpPr/>
              <p:nvPr/>
            </p:nvSpPr>
            <p:spPr>
              <a:xfrm>
                <a:off x="826718" y="3720047"/>
                <a:ext cx="4409162" cy="2929372"/>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1177447" y="4008329"/>
                    <a:ext cx="3706494" cy="2308324"/>
                  </a:xfrm>
                  <a:prstGeom prst="rect">
                    <a:avLst/>
                  </a:prstGeom>
                  <a:noFill/>
                </p:spPr>
                <p:txBody>
                  <a:bodyPr wrap="square" rtlCol="0">
                    <a:spAutoFit/>
                  </a:bodyPr>
                  <a:lstStyle/>
                  <a:p>
                    <a:r>
                      <a:rPr lang="en-US" dirty="0" smtClean="0"/>
                      <a:t>If a&lt;b , and the interval is denoted by </a:t>
                    </a:r>
                  </a:p>
                  <a:p>
                    <a:r>
                      <a:rPr lang="en-US" dirty="0" smtClean="0"/>
                      <a:t>(</a:t>
                    </a:r>
                    <a:r>
                      <a:rPr lang="en-US" dirty="0" err="1" smtClean="0"/>
                      <a:t>a,b</a:t>
                    </a:r>
                    <a:r>
                      <a:rPr lang="en-US" dirty="0" smtClean="0"/>
                      <a:t>) , then open interval (</a:t>
                    </a:r>
                    <a:r>
                      <a:rPr lang="en-US" dirty="0" err="1" smtClean="0"/>
                      <a:t>a,b</a:t>
                    </a:r>
                    <a:r>
                      <a:rPr lang="en-US" dirty="0" smtClean="0"/>
                      <a:t>) include all numbers between a and b </a:t>
                    </a:r>
                    <a:endParaRPr lang="en-US" dirty="0"/>
                  </a:p>
                  <a:p>
                    <a:r>
                      <a:rPr lang="en-US" b="1" dirty="0" smtClean="0">
                        <a:solidFill>
                          <a:srgbClr val="0070C0"/>
                        </a:solidFill>
                      </a:rPr>
                      <a:t>Note: a and b are not included </a:t>
                    </a:r>
                    <a:endParaRPr lang="en-US" dirty="0">
                      <a:solidFill>
                        <a:srgbClr val="FF0000"/>
                      </a:solidFill>
                    </a:endParaRPr>
                  </a:p>
                  <a:p>
                    <a:r>
                      <a:rPr lang="en-US" dirty="0" smtClean="0">
                        <a:solidFill>
                          <a:srgbClr val="FF0000"/>
                        </a:solidFill>
                      </a:rPr>
                      <a:t>Set builder notation : </a:t>
                    </a:r>
                  </a:p>
                  <a:p>
                    <a:pPr/>
                    <a14:m>
                      <m:oMathPara xmlns:m="http://schemas.openxmlformats.org/officeDocument/2006/math">
                        <m:oMathParaPr>
                          <m:jc m:val="centerGroup"/>
                        </m:oMathParaPr>
                        <m:oMath xmlns:m="http://schemas.openxmlformats.org/officeDocument/2006/math">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𝑏</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&lt;</m:t>
                          </m:r>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&lt;</m:t>
                          </m:r>
                          <m:r>
                            <a:rPr lang="en-US" b="0" i="1" smtClean="0">
                              <a:solidFill>
                                <a:srgbClr val="FF0000"/>
                              </a:solidFill>
                              <a:latin typeface="Cambria Math" panose="02040503050406030204" pitchFamily="18" charset="0"/>
                            </a:rPr>
                            <m:t>𝑏</m:t>
                          </m:r>
                          <m:r>
                            <a:rPr lang="en-US" b="0" i="1" smtClean="0">
                              <a:solidFill>
                                <a:srgbClr val="FF0000"/>
                              </a:solidFill>
                              <a:latin typeface="Cambria Math" panose="02040503050406030204" pitchFamily="18" charset="0"/>
                            </a:rPr>
                            <m:t>}</m:t>
                          </m:r>
                        </m:oMath>
                      </m:oMathPara>
                    </a14:m>
                    <a:endParaRPr lang="en-US" dirty="0">
                      <a:solidFill>
                        <a:srgbClr val="FF0000"/>
                      </a:solidFill>
                    </a:endParaRPr>
                  </a:p>
                  <a:p>
                    <a:r>
                      <a:rPr lang="en-US" dirty="0" smtClean="0">
                        <a:solidFill>
                          <a:srgbClr val="FF0000"/>
                        </a:solidFill>
                      </a:rPr>
                      <a:t>Ex: (3,6)</a:t>
                    </a:r>
                  </a:p>
                  <a:p>
                    <a:endParaRPr lang="en-US" dirty="0" smtClean="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177447" y="4008329"/>
                    <a:ext cx="3706494" cy="2308324"/>
                  </a:xfrm>
                  <a:prstGeom prst="rect">
                    <a:avLst/>
                  </a:prstGeom>
                  <a:blipFill rotWithShape="0">
                    <a:blip r:embed="rId5"/>
                    <a:stretch>
                      <a:fillRect l="-1316" t="-1587" r="-2632"/>
                    </a:stretch>
                  </a:blipFill>
                </p:spPr>
                <p:txBody>
                  <a:bodyPr/>
                  <a:lstStyle/>
                  <a:p>
                    <a:r>
                      <a:rPr lang="en-US">
                        <a:noFill/>
                      </a:rPr>
                      <a:t> </a:t>
                    </a:r>
                  </a:p>
                </p:txBody>
              </p:sp>
            </mc:Fallback>
          </mc:AlternateContent>
          <p:cxnSp>
            <p:nvCxnSpPr>
              <p:cNvPr id="22" name="Straight Connector 21"/>
              <p:cNvCxnSpPr/>
              <p:nvPr/>
            </p:nvCxnSpPr>
            <p:spPr>
              <a:xfrm flipH="1">
                <a:off x="3005642" y="5432857"/>
                <a:ext cx="12526" cy="31315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6145" y="5881312"/>
              <a:ext cx="3787796" cy="619140"/>
            </a:xfrm>
            <a:prstGeom prst="rect">
              <a:avLst/>
            </a:prstGeom>
          </p:spPr>
        </p:pic>
        <p:grpSp>
          <p:nvGrpSpPr>
            <p:cNvPr id="32" name="Group 31"/>
            <p:cNvGrpSpPr/>
            <p:nvPr/>
          </p:nvGrpSpPr>
          <p:grpSpPr>
            <a:xfrm>
              <a:off x="3544866" y="6115438"/>
              <a:ext cx="844982" cy="183799"/>
              <a:chOff x="3544866" y="6115438"/>
              <a:chExt cx="844982" cy="183799"/>
            </a:xfrm>
          </p:grpSpPr>
          <p:sp>
            <p:nvSpPr>
              <p:cNvPr id="28" name="Oval 27"/>
              <p:cNvSpPr/>
              <p:nvPr/>
            </p:nvSpPr>
            <p:spPr>
              <a:xfrm>
                <a:off x="3544866" y="6115438"/>
                <a:ext cx="187890" cy="183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201958" y="6115438"/>
                <a:ext cx="187890" cy="183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8" idx="6"/>
                <a:endCxn id="29" idx="2"/>
              </p:cNvCxnSpPr>
              <p:nvPr/>
            </p:nvCxnSpPr>
            <p:spPr>
              <a:xfrm>
                <a:off x="3732756" y="6207338"/>
                <a:ext cx="46920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grpSp>
        <p:nvGrpSpPr>
          <p:cNvPr id="39" name="Group 38"/>
          <p:cNvGrpSpPr/>
          <p:nvPr/>
        </p:nvGrpSpPr>
        <p:grpSpPr>
          <a:xfrm>
            <a:off x="6316837" y="3720047"/>
            <a:ext cx="4409162" cy="2929372"/>
            <a:chOff x="6316837" y="3720047"/>
            <a:chExt cx="4409162" cy="2929372"/>
          </a:xfrm>
        </p:grpSpPr>
        <p:grpSp>
          <p:nvGrpSpPr>
            <p:cNvPr id="24" name="Group 23"/>
            <p:cNvGrpSpPr/>
            <p:nvPr/>
          </p:nvGrpSpPr>
          <p:grpSpPr>
            <a:xfrm>
              <a:off x="6316837" y="3720047"/>
              <a:ext cx="4409162" cy="2929372"/>
              <a:chOff x="6316837" y="3720047"/>
              <a:chExt cx="4409162" cy="2929372"/>
            </a:xfrm>
          </p:grpSpPr>
          <p:sp>
            <p:nvSpPr>
              <p:cNvPr id="16" name="Rounded Rectangle 15"/>
              <p:cNvSpPr/>
              <p:nvPr/>
            </p:nvSpPr>
            <p:spPr>
              <a:xfrm>
                <a:off x="6316837" y="3720047"/>
                <a:ext cx="4409162" cy="2929372"/>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6668171" y="3998954"/>
                    <a:ext cx="3706494" cy="2308324"/>
                  </a:xfrm>
                  <a:prstGeom prst="rect">
                    <a:avLst/>
                  </a:prstGeom>
                  <a:noFill/>
                </p:spPr>
                <p:txBody>
                  <a:bodyPr wrap="square" rtlCol="0">
                    <a:spAutoFit/>
                  </a:bodyPr>
                  <a:lstStyle/>
                  <a:p>
                    <a:r>
                      <a:rPr lang="en-US" dirty="0" smtClean="0"/>
                      <a:t>If a&lt;b , and the interval is denoted by </a:t>
                    </a:r>
                  </a:p>
                  <a:p>
                    <a:r>
                      <a:rPr lang="en-US" dirty="0"/>
                      <a:t>[</a:t>
                    </a:r>
                    <a:r>
                      <a:rPr lang="en-US" dirty="0" err="1" smtClean="0"/>
                      <a:t>a,b</a:t>
                    </a:r>
                    <a:r>
                      <a:rPr lang="en-US" dirty="0"/>
                      <a:t>]</a:t>
                    </a:r>
                    <a:r>
                      <a:rPr lang="en-US" dirty="0" smtClean="0"/>
                      <a:t> , then closed interval [</a:t>
                    </a:r>
                    <a:r>
                      <a:rPr lang="en-US" dirty="0" err="1" smtClean="0"/>
                      <a:t>a,b</a:t>
                    </a:r>
                    <a:r>
                      <a:rPr lang="en-US" dirty="0" smtClean="0"/>
                      <a:t>] includes all numbers between a and b</a:t>
                    </a:r>
                  </a:p>
                  <a:p>
                    <a:r>
                      <a:rPr lang="en-US" dirty="0" smtClean="0"/>
                      <a:t> and the end points </a:t>
                    </a:r>
                    <a:endParaRPr lang="en-US" dirty="0"/>
                  </a:p>
                  <a:p>
                    <a:r>
                      <a:rPr lang="en-US" b="1" dirty="0" smtClean="0">
                        <a:solidFill>
                          <a:srgbClr val="0070C0"/>
                        </a:solidFill>
                      </a:rPr>
                      <a:t>Note: a and b are  included </a:t>
                    </a:r>
                    <a:endParaRPr lang="en-US" dirty="0">
                      <a:solidFill>
                        <a:srgbClr val="FF0000"/>
                      </a:solidFill>
                    </a:endParaRPr>
                  </a:p>
                  <a:p>
                    <a:r>
                      <a:rPr lang="en-US" dirty="0" smtClean="0">
                        <a:solidFill>
                          <a:srgbClr val="FF0000"/>
                        </a:solidFill>
                      </a:rPr>
                      <a:t>Set builder notation : </a:t>
                    </a:r>
                  </a:p>
                  <a:p>
                    <a:pPr/>
                    <a14:m>
                      <m:oMathPara xmlns:m="http://schemas.openxmlformats.org/officeDocument/2006/math">
                        <m:oMathParaPr>
                          <m:jc m:val="centerGroup"/>
                        </m:oMathParaPr>
                        <m:oMath xmlns:m="http://schemas.openxmlformats.org/officeDocument/2006/math">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𝑏</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𝑥</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𝑏</m:t>
                          </m:r>
                          <m:r>
                            <a:rPr lang="en-US" b="0" i="1" smtClean="0">
                              <a:solidFill>
                                <a:srgbClr val="FF0000"/>
                              </a:solidFill>
                              <a:latin typeface="Cambria Math" panose="02040503050406030204" pitchFamily="18" charset="0"/>
                              <a:ea typeface="Cambria Math" panose="02040503050406030204" pitchFamily="18" charset="0"/>
                            </a:rPr>
                            <m:t>} </m:t>
                          </m:r>
                        </m:oMath>
                      </m:oMathPara>
                    </a14:m>
                    <a:endParaRPr lang="en-US" dirty="0" smtClean="0">
                      <a:solidFill>
                        <a:srgbClr val="FF0000"/>
                      </a:solidFill>
                    </a:endParaRPr>
                  </a:p>
                  <a:p>
                    <a:r>
                      <a:rPr lang="en-US" dirty="0" smtClean="0">
                        <a:solidFill>
                          <a:srgbClr val="FF0000"/>
                        </a:solidFill>
                      </a:rPr>
                      <a:t>Ex: [3,6]</a:t>
                    </a:r>
                    <a:endParaRPr lang="en-US"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668171" y="3998954"/>
                    <a:ext cx="3706494" cy="2308324"/>
                  </a:xfrm>
                  <a:prstGeom prst="rect">
                    <a:avLst/>
                  </a:prstGeom>
                  <a:blipFill rotWithShape="0">
                    <a:blip r:embed="rId7"/>
                    <a:stretch>
                      <a:fillRect l="-1480" t="-1583" r="-1316" b="-3166"/>
                    </a:stretch>
                  </a:blipFill>
                </p:spPr>
                <p:txBody>
                  <a:bodyPr/>
                  <a:lstStyle/>
                  <a:p>
                    <a:r>
                      <a:rPr lang="en-US">
                        <a:noFill/>
                      </a:rPr>
                      <a:t> </a:t>
                    </a:r>
                  </a:p>
                </p:txBody>
              </p:sp>
            </mc:Fallback>
          </mc:AlternateContent>
          <p:cxnSp>
            <p:nvCxnSpPr>
              <p:cNvPr id="20" name="Straight Connector 19"/>
              <p:cNvCxnSpPr/>
              <p:nvPr/>
            </p:nvCxnSpPr>
            <p:spPr>
              <a:xfrm flipH="1">
                <a:off x="8458788" y="5690776"/>
                <a:ext cx="12526" cy="31315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7520" y="6008309"/>
              <a:ext cx="3787796" cy="619140"/>
            </a:xfrm>
            <a:prstGeom prst="rect">
              <a:avLst/>
            </a:prstGeom>
          </p:spPr>
        </p:pic>
        <p:sp>
          <p:nvSpPr>
            <p:cNvPr id="36" name="Oval 35"/>
            <p:cNvSpPr/>
            <p:nvPr/>
          </p:nvSpPr>
          <p:spPr>
            <a:xfrm>
              <a:off x="9109422" y="6224753"/>
              <a:ext cx="187890" cy="1837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766514" y="6224753"/>
              <a:ext cx="187890" cy="1837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36" idx="6"/>
              <a:endCxn id="37" idx="2"/>
            </p:cNvCxnSpPr>
            <p:nvPr/>
          </p:nvCxnSpPr>
          <p:spPr>
            <a:xfrm>
              <a:off x="9297312" y="6316653"/>
              <a:ext cx="46920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212501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90" y="199372"/>
            <a:ext cx="9418358" cy="6028173"/>
          </a:xfrm>
          <a:prstGeom prst="rect">
            <a:avLst/>
          </a:prstGeom>
        </p:spPr>
      </p:pic>
      <p:sp>
        <p:nvSpPr>
          <p:cNvPr id="3" name="Rectangle 2"/>
          <p:cNvSpPr/>
          <p:nvPr/>
        </p:nvSpPr>
        <p:spPr>
          <a:xfrm>
            <a:off x="1010653" y="199372"/>
            <a:ext cx="394636" cy="387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36758" y="6202758"/>
            <a:ext cx="655242" cy="655242"/>
          </a:xfrm>
          <a:prstGeom prst="rect">
            <a:avLst/>
          </a:prstGeom>
        </p:spPr>
      </p:pic>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191712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1273"/>
            <a:ext cx="8324850" cy="5495925"/>
          </a:xfrm>
          <a:prstGeom prst="rect">
            <a:avLst/>
          </a:prstGeom>
        </p:spPr>
      </p:pic>
      <p:pic>
        <p:nvPicPr>
          <p:cNvPr id="3" name="Picture 2">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36758" y="6202758"/>
            <a:ext cx="655242" cy="655242"/>
          </a:xfrm>
          <a:prstGeom prst="rect">
            <a:avLst/>
          </a:prstGeom>
        </p:spPr>
      </p:pic>
      <p:grpSp>
        <p:nvGrpSpPr>
          <p:cNvPr id="4" name="Group 3"/>
          <p:cNvGrpSpPr/>
          <p:nvPr/>
        </p:nvGrpSpPr>
        <p:grpSpPr>
          <a:xfrm>
            <a:off x="10311273" y="1084253"/>
            <a:ext cx="1880727" cy="3998287"/>
            <a:chOff x="7918041" y="1781837"/>
            <a:chExt cx="1880727" cy="3998287"/>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6" name="Rounded Rectangle 5"/>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627755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4" name="Group 3"/>
          <p:cNvGrpSpPr/>
          <p:nvPr/>
        </p:nvGrpSpPr>
        <p:grpSpPr>
          <a:xfrm>
            <a:off x="10311273" y="1084253"/>
            <a:ext cx="1880727" cy="3998287"/>
            <a:chOff x="7918041" y="1781837"/>
            <a:chExt cx="1880727" cy="3998287"/>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6" name="Rounded Rectangle 5"/>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83193" y="165985"/>
            <a:ext cx="8391525" cy="6391275"/>
            <a:chOff x="283193" y="165985"/>
            <a:chExt cx="8391525" cy="6391275"/>
          </a:xfrm>
        </p:grpSpPr>
        <p:pic>
          <p:nvPicPr>
            <p:cNvPr id="2" name="Picture 1"/>
            <p:cNvPicPr>
              <a:picLocks noChangeAspect="1"/>
            </p:cNvPicPr>
            <p:nvPr/>
          </p:nvPicPr>
          <p:blipFill>
            <a:blip r:embed="rId5"/>
            <a:stretch>
              <a:fillRect/>
            </a:stretch>
          </p:blipFill>
          <p:spPr>
            <a:xfrm>
              <a:off x="283193" y="165985"/>
              <a:ext cx="8391525" cy="6391275"/>
            </a:xfrm>
            <a:prstGeom prst="rect">
              <a:avLst/>
            </a:prstGeom>
          </p:spPr>
        </p:pic>
        <p:sp>
          <p:nvSpPr>
            <p:cNvPr id="7" name="Rectangle 6"/>
            <p:cNvSpPr/>
            <p:nvPr/>
          </p:nvSpPr>
          <p:spPr>
            <a:xfrm>
              <a:off x="933650" y="3206650"/>
              <a:ext cx="1925053" cy="277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532179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212" y="331470"/>
            <a:ext cx="8277225" cy="5829300"/>
          </a:xfrm>
          <a:prstGeom prst="rect">
            <a:avLst/>
          </a:prstGeom>
        </p:spPr>
      </p:pic>
      <p:sp>
        <p:nvSpPr>
          <p:cNvPr id="3" name="Rectangle 2"/>
          <p:cNvSpPr/>
          <p:nvPr/>
        </p:nvSpPr>
        <p:spPr>
          <a:xfrm>
            <a:off x="981777" y="413887"/>
            <a:ext cx="365760" cy="29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36758" y="6202758"/>
            <a:ext cx="655242" cy="655242"/>
          </a:xfrm>
          <a:prstGeom prst="rect">
            <a:avLst/>
          </a:prstGeom>
        </p:spPr>
      </p:pic>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919538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188" y="179420"/>
            <a:ext cx="9067170" cy="5913372"/>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4" name="Group 3"/>
          <p:cNvGrpSpPr/>
          <p:nvPr/>
        </p:nvGrpSpPr>
        <p:grpSpPr>
          <a:xfrm>
            <a:off x="10311273" y="1084253"/>
            <a:ext cx="1880727" cy="3998287"/>
            <a:chOff x="7918041" y="1781837"/>
            <a:chExt cx="1880727" cy="3998287"/>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6" name="Rounded Rectangle 5"/>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170137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03384"/>
            <a:ext cx="6657288" cy="3558340"/>
          </a:xfrm>
          <a:prstGeom prst="rect">
            <a:avLst/>
          </a:prstGeom>
        </p:spPr>
      </p:pic>
      <p:pic>
        <p:nvPicPr>
          <p:cNvPr id="3" name="Picture 2"/>
          <p:cNvPicPr>
            <a:picLocks noChangeAspect="1"/>
          </p:cNvPicPr>
          <p:nvPr/>
        </p:nvPicPr>
        <p:blipFill>
          <a:blip r:embed="rId3"/>
          <a:stretch>
            <a:fillRect/>
          </a:stretch>
        </p:blipFill>
        <p:spPr>
          <a:xfrm>
            <a:off x="272848" y="3761724"/>
            <a:ext cx="6111593" cy="2999138"/>
          </a:xfrm>
          <a:prstGeom prst="rect">
            <a:avLst/>
          </a:prstGeom>
        </p:spPr>
      </p:pic>
      <p:sp>
        <p:nvSpPr>
          <p:cNvPr id="4" name="Rectangle 3"/>
          <p:cNvSpPr/>
          <p:nvPr/>
        </p:nvSpPr>
        <p:spPr>
          <a:xfrm>
            <a:off x="596766" y="279133"/>
            <a:ext cx="365760" cy="29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6" name="Group 5"/>
          <p:cNvGrpSpPr/>
          <p:nvPr/>
        </p:nvGrpSpPr>
        <p:grpSpPr>
          <a:xfrm>
            <a:off x="10311273" y="1084253"/>
            <a:ext cx="1880727" cy="3998287"/>
            <a:chOff x="7918041" y="1781837"/>
            <a:chExt cx="1880727" cy="3998287"/>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8" name="Rounded Rectangle 7"/>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507915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254" t="324" r="74277" b="94656"/>
          <a:stretch/>
        </p:blipFill>
        <p:spPr>
          <a:xfrm>
            <a:off x="207093" y="238225"/>
            <a:ext cx="885524" cy="298383"/>
          </a:xfrm>
          <a:prstGeom prst="rect">
            <a:avLst/>
          </a:prstGeom>
        </p:spPr>
      </p:pic>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6"/>
          <a:stretch>
            <a:fillRect/>
          </a:stretch>
        </p:blipFill>
        <p:spPr>
          <a:xfrm>
            <a:off x="207093" y="1084252"/>
            <a:ext cx="9100536" cy="5547379"/>
          </a:xfrm>
          <a:prstGeom prst="rect">
            <a:avLst/>
          </a:prstGeom>
        </p:spPr>
      </p:pic>
      <p:sp>
        <p:nvSpPr>
          <p:cNvPr id="10" name="TextBox 9"/>
          <p:cNvSpPr txBox="1"/>
          <p:nvPr/>
        </p:nvSpPr>
        <p:spPr>
          <a:xfrm>
            <a:off x="207093" y="577760"/>
            <a:ext cx="4446872" cy="369332"/>
          </a:xfrm>
          <a:prstGeom prst="rect">
            <a:avLst/>
          </a:prstGeom>
          <a:noFill/>
        </p:spPr>
        <p:txBody>
          <a:bodyPr wrap="square" rtlCol="0">
            <a:spAutoFit/>
          </a:bodyPr>
          <a:lstStyle/>
          <a:p>
            <a:r>
              <a:rPr lang="en-US" dirty="0" smtClean="0"/>
              <a:t>In order to use table using fx-991EX :</a:t>
            </a:r>
            <a:endParaRPr lang="en-US" dirty="0"/>
          </a:p>
        </p:txBody>
      </p:sp>
    </p:spTree>
    <p:extLst>
      <p:ext uri="{BB962C8B-B14F-4D97-AF65-F5344CB8AC3E}">
        <p14:creationId xmlns:p14="http://schemas.microsoft.com/office/powerpoint/2010/main" val="89606432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9600"/>
            <a:ext cx="8105775" cy="5534025"/>
          </a:xfrm>
          <a:prstGeom prst="rect">
            <a:avLst/>
          </a:prstGeom>
        </p:spPr>
      </p:pic>
      <p:sp>
        <p:nvSpPr>
          <p:cNvPr id="3" name="Rectangle 2"/>
          <p:cNvSpPr/>
          <p:nvPr/>
        </p:nvSpPr>
        <p:spPr>
          <a:xfrm>
            <a:off x="981776" y="298383"/>
            <a:ext cx="365760" cy="29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36758" y="6202758"/>
            <a:ext cx="655242" cy="655242"/>
          </a:xfrm>
          <a:prstGeom prst="rect">
            <a:avLst/>
          </a:prstGeom>
        </p:spPr>
      </p:pic>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004081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51697"/>
            <a:ext cx="8599249" cy="5556083"/>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4" name="Group 3"/>
          <p:cNvGrpSpPr/>
          <p:nvPr/>
        </p:nvGrpSpPr>
        <p:grpSpPr>
          <a:xfrm>
            <a:off x="10311273" y="1084253"/>
            <a:ext cx="1880727" cy="3998287"/>
            <a:chOff x="7918041" y="1781837"/>
            <a:chExt cx="1880727" cy="3998287"/>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6" name="Rounded Rectangle 5"/>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39772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356" y="253265"/>
            <a:ext cx="6915150" cy="3771900"/>
          </a:xfrm>
          <a:prstGeom prst="rect">
            <a:avLst/>
          </a:prstGeom>
        </p:spPr>
      </p:pic>
      <p:sp>
        <p:nvSpPr>
          <p:cNvPr id="3" name="Rectangle 2"/>
          <p:cNvSpPr/>
          <p:nvPr/>
        </p:nvSpPr>
        <p:spPr>
          <a:xfrm>
            <a:off x="914400" y="375385"/>
            <a:ext cx="365760" cy="29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9597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 y="152400"/>
            <a:ext cx="2832100" cy="368300"/>
          </a:xfrm>
          <a:prstGeom prst="rect">
            <a:avLst/>
          </a:prstGeom>
          <a:noFill/>
          <a:ln>
            <a:solidFill>
              <a:srgbClr val="FF0000"/>
            </a:solidFill>
            <a:prstDash val="sysDash"/>
          </a:ln>
        </p:spPr>
        <p:txBody>
          <a:bodyPr wrap="square" rtlCol="0">
            <a:spAutoFit/>
          </a:bodyPr>
          <a:lstStyle/>
          <a:p>
            <a:r>
              <a:rPr lang="en-US" b="1" dirty="0" smtClean="0"/>
              <a:t>Choose the correct answer: </a:t>
            </a:r>
            <a:endParaRPr lang="en-US" b="1" dirty="0"/>
          </a:p>
        </p:txBody>
      </p:sp>
      <mc:AlternateContent xmlns:mc="http://schemas.openxmlformats.org/markup-compatibility/2006" xmlns:a14="http://schemas.microsoft.com/office/drawing/2010/main">
        <mc:Choice Requires="a14">
          <p:sp>
            <p:nvSpPr>
              <p:cNvPr id="4" name="TextBox 3"/>
              <p:cNvSpPr txBox="1"/>
              <p:nvPr/>
            </p:nvSpPr>
            <p:spPr>
              <a:xfrm>
                <a:off x="120403" y="660400"/>
                <a:ext cx="33909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𝑇h𝑒</m:t>
                      </m:r>
                      <m:r>
                        <a:rPr lang="en-US" b="0" i="1" smtClean="0">
                          <a:latin typeface="Cambria Math" panose="02040503050406030204" pitchFamily="18" charset="0"/>
                        </a:rPr>
                        <m:t> </m:t>
                      </m:r>
                      <m:r>
                        <a:rPr lang="en-US" b="0" i="1" smtClean="0">
                          <a:latin typeface="Cambria Math" panose="02040503050406030204" pitchFamily="18" charset="0"/>
                        </a:rPr>
                        <m:t>𝐺𝑟𝑎𝑝h</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𝑖𝑛𝑡𝑒𝑟𝑣𝑎𝑙</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−2,5</m:t>
                          </m:r>
                        </m:e>
                      </m:d>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20403" y="660400"/>
                <a:ext cx="3390900" cy="369332"/>
              </a:xfrm>
              <a:prstGeom prst="rect">
                <a:avLst/>
              </a:prstGeom>
              <a:blipFill rotWithShape="0">
                <a:blip r:embed="rId2"/>
                <a:stretch>
                  <a:fillRect r="-180" b="-13115"/>
                </a:stretch>
              </a:blipFill>
            </p:spPr>
            <p:txBody>
              <a:bodyPr/>
              <a:lstStyle/>
              <a:p>
                <a:r>
                  <a:rPr lang="en-US">
                    <a:noFill/>
                  </a:rPr>
                  <a:t> </a:t>
                </a:r>
              </a:p>
            </p:txBody>
          </p:sp>
        </mc:Fallback>
      </mc:AlternateContent>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0539" y="2229761"/>
            <a:ext cx="806683" cy="4599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0921" y="1235315"/>
            <a:ext cx="638251" cy="638251"/>
          </a:xfrm>
          <a:prstGeom prst="rect">
            <a:avLst/>
          </a:prstGeom>
        </p:spPr>
      </p:pic>
      <p:grpSp>
        <p:nvGrpSpPr>
          <p:cNvPr id="46" name="Group 45"/>
          <p:cNvGrpSpPr/>
          <p:nvPr/>
        </p:nvGrpSpPr>
        <p:grpSpPr>
          <a:xfrm>
            <a:off x="130726" y="1216440"/>
            <a:ext cx="5318096" cy="742749"/>
            <a:chOff x="130726" y="1216440"/>
            <a:chExt cx="5318096" cy="742749"/>
          </a:xfrm>
        </p:grpSpPr>
        <p:grpSp>
          <p:nvGrpSpPr>
            <p:cNvPr id="5" name="Group 4"/>
            <p:cNvGrpSpPr/>
            <p:nvPr/>
          </p:nvGrpSpPr>
          <p:grpSpPr>
            <a:xfrm>
              <a:off x="130726" y="1216440"/>
              <a:ext cx="5318096" cy="742749"/>
              <a:chOff x="354530" y="1990824"/>
              <a:chExt cx="2273167" cy="742749"/>
            </a:xfrm>
          </p:grpSpPr>
          <p:sp>
            <p:nvSpPr>
              <p:cNvPr id="6" name="Rounded Rectangle 5"/>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514150" y="2177532"/>
                <a:ext cx="1953928" cy="369332"/>
              </a:xfrm>
              <a:prstGeom prst="rect">
                <a:avLst/>
              </a:prstGeom>
              <a:noFill/>
              <a:ln>
                <a:noFill/>
              </a:ln>
            </p:spPr>
            <p:txBody>
              <a:bodyPr wrap="square" rtlCol="0">
                <a:spAutoFit/>
              </a:bodyPr>
              <a:lstStyle/>
              <a:p>
                <a:endParaRPr lang="en-US" dirty="0"/>
              </a:p>
            </p:txBody>
          </p:sp>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81" y="1235759"/>
              <a:ext cx="3787796" cy="619140"/>
            </a:xfrm>
            <a:prstGeom prst="rect">
              <a:avLst/>
            </a:prstGeom>
          </p:spPr>
        </p:pic>
        <p:grpSp>
          <p:nvGrpSpPr>
            <p:cNvPr id="18" name="Group 17"/>
            <p:cNvGrpSpPr/>
            <p:nvPr/>
          </p:nvGrpSpPr>
          <p:grpSpPr>
            <a:xfrm>
              <a:off x="1748467" y="1394027"/>
              <a:ext cx="1762838" cy="311712"/>
              <a:chOff x="2877202" y="1464347"/>
              <a:chExt cx="1163578" cy="189337"/>
            </a:xfrm>
          </p:grpSpPr>
          <p:sp>
            <p:nvSpPr>
              <p:cNvPr id="14" name="Oval 13"/>
              <p:cNvSpPr/>
              <p:nvPr/>
            </p:nvSpPr>
            <p:spPr>
              <a:xfrm>
                <a:off x="2877202" y="1469885"/>
                <a:ext cx="187890" cy="183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52890" y="1464347"/>
                <a:ext cx="187890" cy="183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4" idx="6"/>
                <a:endCxn id="15" idx="2"/>
              </p:cNvCxnSpPr>
              <p:nvPr/>
            </p:nvCxnSpPr>
            <p:spPr>
              <a:xfrm flipV="1">
                <a:off x="3065092" y="1556247"/>
                <a:ext cx="787798" cy="553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grpSp>
        <p:nvGrpSpPr>
          <p:cNvPr id="47" name="Group 46"/>
          <p:cNvGrpSpPr/>
          <p:nvPr/>
        </p:nvGrpSpPr>
        <p:grpSpPr>
          <a:xfrm>
            <a:off x="114300" y="2133709"/>
            <a:ext cx="5318096" cy="742749"/>
            <a:chOff x="114300" y="2133709"/>
            <a:chExt cx="5318096" cy="742749"/>
          </a:xfrm>
        </p:grpSpPr>
        <p:grpSp>
          <p:nvGrpSpPr>
            <p:cNvPr id="20" name="Group 19"/>
            <p:cNvGrpSpPr/>
            <p:nvPr/>
          </p:nvGrpSpPr>
          <p:grpSpPr>
            <a:xfrm>
              <a:off x="114300" y="2133709"/>
              <a:ext cx="5318096" cy="742749"/>
              <a:chOff x="354530" y="1990824"/>
              <a:chExt cx="2273167" cy="742749"/>
            </a:xfrm>
          </p:grpSpPr>
          <p:sp>
            <p:nvSpPr>
              <p:cNvPr id="21" name="Rounded Rectangle 20"/>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TextBox 21"/>
              <p:cNvSpPr txBox="1"/>
              <p:nvPr/>
            </p:nvSpPr>
            <p:spPr>
              <a:xfrm>
                <a:off x="514150" y="2177532"/>
                <a:ext cx="1953928" cy="369332"/>
              </a:xfrm>
              <a:prstGeom prst="rect">
                <a:avLst/>
              </a:prstGeom>
              <a:noFill/>
              <a:ln>
                <a:noFill/>
              </a:ln>
            </p:spPr>
            <p:txBody>
              <a:bodyPr wrap="square" rtlCol="0">
                <a:spAutoFit/>
              </a:bodyPr>
              <a:lstStyle/>
              <a:p>
                <a:endParaRPr lang="en-US" dirty="0"/>
              </a:p>
            </p:txBody>
          </p:sp>
        </p:gr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055" y="2153028"/>
              <a:ext cx="3787796" cy="619140"/>
            </a:xfrm>
            <a:prstGeom prst="rect">
              <a:avLst/>
            </a:prstGeom>
          </p:spPr>
        </p:pic>
        <p:grpSp>
          <p:nvGrpSpPr>
            <p:cNvPr id="24" name="Group 23"/>
            <p:cNvGrpSpPr/>
            <p:nvPr/>
          </p:nvGrpSpPr>
          <p:grpSpPr>
            <a:xfrm>
              <a:off x="1732041" y="2320415"/>
              <a:ext cx="1762838" cy="309381"/>
              <a:chOff x="2877202" y="1469885"/>
              <a:chExt cx="1163578" cy="187921"/>
            </a:xfrm>
          </p:grpSpPr>
          <p:sp>
            <p:nvSpPr>
              <p:cNvPr id="25" name="Oval 24"/>
              <p:cNvSpPr/>
              <p:nvPr/>
            </p:nvSpPr>
            <p:spPr>
              <a:xfrm>
                <a:off x="2877202" y="1469885"/>
                <a:ext cx="187890" cy="1837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52890" y="1474007"/>
                <a:ext cx="187890" cy="183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5" idx="6"/>
                <a:endCxn id="26" idx="2"/>
              </p:cNvCxnSpPr>
              <p:nvPr/>
            </p:nvCxnSpPr>
            <p:spPr>
              <a:xfrm>
                <a:off x="3065092" y="1561785"/>
                <a:ext cx="787798" cy="412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grpSp>
        <p:nvGrpSpPr>
          <p:cNvPr id="48" name="Group 47"/>
          <p:cNvGrpSpPr/>
          <p:nvPr/>
        </p:nvGrpSpPr>
        <p:grpSpPr>
          <a:xfrm>
            <a:off x="130726" y="3038440"/>
            <a:ext cx="5318096" cy="742749"/>
            <a:chOff x="130726" y="3038440"/>
            <a:chExt cx="5318096" cy="742749"/>
          </a:xfrm>
        </p:grpSpPr>
        <p:grpSp>
          <p:nvGrpSpPr>
            <p:cNvPr id="28" name="Group 27"/>
            <p:cNvGrpSpPr/>
            <p:nvPr/>
          </p:nvGrpSpPr>
          <p:grpSpPr>
            <a:xfrm>
              <a:off x="130726" y="3038440"/>
              <a:ext cx="5318096" cy="742749"/>
              <a:chOff x="354530" y="1990824"/>
              <a:chExt cx="2273167" cy="742749"/>
            </a:xfrm>
          </p:grpSpPr>
          <p:sp>
            <p:nvSpPr>
              <p:cNvPr id="29" name="Rounded Rectangle 28"/>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Box 29"/>
              <p:cNvSpPr txBox="1"/>
              <p:nvPr/>
            </p:nvSpPr>
            <p:spPr>
              <a:xfrm>
                <a:off x="514150" y="2177532"/>
                <a:ext cx="1953928" cy="369332"/>
              </a:xfrm>
              <a:prstGeom prst="rect">
                <a:avLst/>
              </a:prstGeom>
              <a:noFill/>
              <a:ln>
                <a:noFill/>
              </a:ln>
            </p:spPr>
            <p:txBody>
              <a:bodyPr wrap="square" rtlCol="0">
                <a:spAutoFit/>
              </a:bodyPr>
              <a:lstStyle/>
              <a:p>
                <a:endParaRPr lang="en-US" dirty="0"/>
              </a:p>
            </p:txBody>
          </p:sp>
        </p:gr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81" y="3057759"/>
              <a:ext cx="3787796" cy="619140"/>
            </a:xfrm>
            <a:prstGeom prst="rect">
              <a:avLst/>
            </a:prstGeom>
          </p:spPr>
        </p:pic>
        <p:grpSp>
          <p:nvGrpSpPr>
            <p:cNvPr id="32" name="Group 31"/>
            <p:cNvGrpSpPr/>
            <p:nvPr/>
          </p:nvGrpSpPr>
          <p:grpSpPr>
            <a:xfrm>
              <a:off x="1748467" y="3223977"/>
              <a:ext cx="1762838" cy="303760"/>
              <a:chOff x="2877202" y="1469177"/>
              <a:chExt cx="1163578" cy="184507"/>
            </a:xfrm>
          </p:grpSpPr>
          <p:sp>
            <p:nvSpPr>
              <p:cNvPr id="33" name="Oval 32"/>
              <p:cNvSpPr/>
              <p:nvPr/>
            </p:nvSpPr>
            <p:spPr>
              <a:xfrm>
                <a:off x="2877202" y="1469885"/>
                <a:ext cx="187890" cy="1837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852890" y="1469177"/>
                <a:ext cx="187890" cy="1837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3" idx="6"/>
                <a:endCxn id="34" idx="2"/>
              </p:cNvCxnSpPr>
              <p:nvPr/>
            </p:nvCxnSpPr>
            <p:spPr>
              <a:xfrm flipV="1">
                <a:off x="3065092" y="1561076"/>
                <a:ext cx="787798" cy="70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24500" y="3179820"/>
            <a:ext cx="806683" cy="459988"/>
          </a:xfrm>
          <a:prstGeom prst="rect">
            <a:avLst/>
          </a:prstGeom>
        </p:spPr>
      </p:pic>
      <mc:AlternateContent xmlns:mc="http://schemas.openxmlformats.org/markup-compatibility/2006" xmlns:a14="http://schemas.microsoft.com/office/drawing/2010/main">
        <mc:Choice Requires="a14">
          <p:sp>
            <p:nvSpPr>
              <p:cNvPr id="49" name="TextBox 48"/>
              <p:cNvSpPr txBox="1"/>
              <p:nvPr/>
            </p:nvSpPr>
            <p:spPr>
              <a:xfrm>
                <a:off x="103976" y="4304801"/>
                <a:ext cx="4328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𝑇h𝑒</m:t>
                      </m:r>
                      <m:r>
                        <a:rPr lang="en-US" b="0" i="1" smtClean="0">
                          <a:latin typeface="Cambria Math" panose="02040503050406030204" pitchFamily="18" charset="0"/>
                        </a:rPr>
                        <m:t> </m:t>
                      </m:r>
                      <m:r>
                        <a:rPr lang="en-US" b="0" i="1" smtClean="0">
                          <a:latin typeface="Cambria Math" panose="02040503050406030204" pitchFamily="18" charset="0"/>
                        </a:rPr>
                        <m:t>𝑠𝑒𝑡</m:t>
                      </m:r>
                      <m:r>
                        <a:rPr lang="en-US" b="0" i="1" smtClean="0">
                          <a:latin typeface="Cambria Math" panose="02040503050406030204" pitchFamily="18" charset="0"/>
                        </a:rPr>
                        <m:t> </m:t>
                      </m:r>
                      <m:r>
                        <a:rPr lang="en-US" b="0" i="1" smtClean="0">
                          <a:latin typeface="Cambria Math" panose="02040503050406030204" pitchFamily="18" charset="0"/>
                        </a:rPr>
                        <m:t>𝑏𝑢𝑖𝑙𝑑𝑒𝑟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𝑖𝑛𝑡𝑒𝑟𝑣𝑎𝑙</m:t>
                      </m:r>
                      <m:r>
                        <a:rPr lang="en-US" b="0" i="1" smtClean="0">
                          <a:latin typeface="Cambria Math" panose="02040503050406030204" pitchFamily="18" charset="0"/>
                        </a:rPr>
                        <m:t> </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7,9</m:t>
                          </m:r>
                        </m:e>
                      </m:d>
                      <m:r>
                        <a:rPr lang="en-US" b="0" i="1" smtClean="0">
                          <a:latin typeface="Cambria Math" panose="02040503050406030204" pitchFamily="18" charset="0"/>
                        </a:rPr>
                        <m:t>𝑖𝑠</m:t>
                      </m:r>
                      <m:r>
                        <a:rPr lang="en-US" b="0" i="1" smtClean="0">
                          <a:latin typeface="Cambria Math" panose="02040503050406030204" pitchFamily="18" charset="0"/>
                        </a:rPr>
                        <m:t> </m:t>
                      </m:r>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103976" y="4304801"/>
                <a:ext cx="4328323" cy="369332"/>
              </a:xfrm>
              <a:prstGeom prst="rect">
                <a:avLst/>
              </a:prstGeom>
              <a:blipFill rotWithShape="0">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ounded Rectangle 56"/>
              <p:cNvSpPr/>
              <p:nvPr/>
            </p:nvSpPr>
            <p:spPr>
              <a:xfrm>
                <a:off x="114300" y="4860841"/>
                <a:ext cx="5318096"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7≤</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≤9}</m:t>
                      </m:r>
                    </m:oMath>
                  </m:oMathPara>
                </a14:m>
                <a:endParaRPr lang="en-US" dirty="0"/>
              </a:p>
            </p:txBody>
          </p:sp>
        </mc:Choice>
        <mc:Fallback xmlns="">
          <p:sp>
            <p:nvSpPr>
              <p:cNvPr id="57" name="Rounded Rectangle 56"/>
              <p:cNvSpPr>
                <a:spLocks noRot="1" noChangeAspect="1" noMove="1" noResize="1" noEditPoints="1" noAdjustHandles="1" noChangeArrowheads="1" noChangeShapeType="1" noTextEdit="1"/>
              </p:cNvSpPr>
              <p:nvPr/>
            </p:nvSpPr>
            <p:spPr>
              <a:xfrm>
                <a:off x="114300" y="4860841"/>
                <a:ext cx="5318096" cy="742749"/>
              </a:xfrm>
              <a:prstGeom prst="roundRect">
                <a:avLst/>
              </a:prstGeom>
              <a:blipFill rotWithShape="0">
                <a:blip r:embed="rId7"/>
                <a:stretch>
                  <a:fillRect/>
                </a:stretch>
              </a:blipFill>
              <a:ln w="57150">
                <a:solidFill>
                  <a:schemeClr val="tx2">
                    <a:lumMod val="75000"/>
                  </a:schemeClr>
                </a:solidFill>
              </a:ln>
            </p:spPr>
            <p:txBody>
              <a:bodyPr/>
              <a:lstStyle/>
              <a:p>
                <a:r>
                  <a:rPr lang="en-US">
                    <a:noFill/>
                  </a:rPr>
                  <a:t> </a:t>
                </a:r>
              </a:p>
            </p:txBody>
          </p:sp>
        </mc:Fallback>
      </mc:AlternateContent>
      <p:grpSp>
        <p:nvGrpSpPr>
          <p:cNvPr id="92" name="Group 91"/>
          <p:cNvGrpSpPr/>
          <p:nvPr/>
        </p:nvGrpSpPr>
        <p:grpSpPr>
          <a:xfrm>
            <a:off x="114300" y="5822780"/>
            <a:ext cx="5318096" cy="742749"/>
            <a:chOff x="114300" y="5822780"/>
            <a:chExt cx="5318096" cy="742749"/>
          </a:xfrm>
        </p:grpSpPr>
        <p:grpSp>
          <p:nvGrpSpPr>
            <p:cNvPr id="60" name="Group 59"/>
            <p:cNvGrpSpPr/>
            <p:nvPr/>
          </p:nvGrpSpPr>
          <p:grpSpPr>
            <a:xfrm>
              <a:off x="114300" y="5822780"/>
              <a:ext cx="5318096" cy="742749"/>
              <a:chOff x="354530" y="1990824"/>
              <a:chExt cx="2273167" cy="742749"/>
            </a:xfrm>
          </p:grpSpPr>
          <p:sp>
            <p:nvSpPr>
              <p:cNvPr id="66" name="Rounded Rectangle 65"/>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TextBox 66"/>
              <p:cNvSpPr txBox="1"/>
              <p:nvPr/>
            </p:nvSpPr>
            <p:spPr>
              <a:xfrm>
                <a:off x="514150" y="2177532"/>
                <a:ext cx="1953928" cy="369332"/>
              </a:xfrm>
              <a:prstGeom prst="rect">
                <a:avLst/>
              </a:prstGeom>
              <a:noFill/>
              <a:ln>
                <a:noFill/>
              </a:ln>
            </p:spPr>
            <p:txBody>
              <a:bodyPr wrap="square" rtlCol="0">
                <a:spAutoFit/>
              </a:bodyPr>
              <a:lstStyle/>
              <a:p>
                <a:endParaRPr lang="en-US" dirty="0"/>
              </a:p>
            </p:txBody>
          </p:sp>
        </p:grpSp>
        <mc:AlternateContent xmlns:mc="http://schemas.openxmlformats.org/markup-compatibility/2006" xmlns:a14="http://schemas.microsoft.com/office/drawing/2010/main">
          <mc:Choice Requires="a14">
            <p:sp>
              <p:nvSpPr>
                <p:cNvPr id="87" name="Rectangle 86"/>
                <p:cNvSpPr/>
                <p:nvPr/>
              </p:nvSpPr>
              <p:spPr>
                <a:xfrm>
                  <a:off x="1953476" y="6009488"/>
                  <a:ext cx="1639744"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7&lt;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≤9}</m:t>
                        </m:r>
                      </m:oMath>
                    </m:oMathPara>
                  </a14:m>
                  <a:endParaRPr lang="en-US" dirty="0"/>
                </a:p>
              </p:txBody>
            </p:sp>
          </mc:Choice>
          <mc:Fallback xmlns="">
            <p:sp>
              <p:nvSpPr>
                <p:cNvPr id="87" name="Rectangle 86"/>
                <p:cNvSpPr>
                  <a:spLocks noRot="1" noChangeAspect="1" noMove="1" noResize="1" noEditPoints="1" noAdjustHandles="1" noChangeArrowheads="1" noChangeShapeType="1" noTextEdit="1"/>
                </p:cNvSpPr>
                <p:nvPr/>
              </p:nvSpPr>
              <p:spPr>
                <a:xfrm>
                  <a:off x="1953476" y="6009488"/>
                  <a:ext cx="1639744" cy="369332"/>
                </a:xfrm>
                <a:prstGeom prst="rect">
                  <a:avLst/>
                </a:prstGeom>
                <a:blipFill rotWithShape="0">
                  <a:blip r:embed="rId8"/>
                  <a:stretch>
                    <a:fillRect l="-372" b="-16667"/>
                  </a:stretch>
                </a:blipFill>
              </p:spPr>
              <p:txBody>
                <a:bodyPr/>
                <a:lstStyle/>
                <a:p>
                  <a:r>
                    <a:rPr lang="en-US">
                      <a:noFill/>
                    </a:rPr>
                    <a:t> </a:t>
                  </a:r>
                </a:p>
              </p:txBody>
            </p:sp>
          </mc:Fallback>
        </mc:AlternateContent>
      </p:grpSp>
      <p:cxnSp>
        <p:nvCxnSpPr>
          <p:cNvPr id="88" name="Straight Connector 87"/>
          <p:cNvCxnSpPr/>
          <p:nvPr/>
        </p:nvCxnSpPr>
        <p:spPr>
          <a:xfrm flipH="1">
            <a:off x="2296979" y="6040270"/>
            <a:ext cx="12526" cy="313150"/>
          </a:xfrm>
          <a:prstGeom prst="line">
            <a:avLst/>
          </a:prstGeom>
          <a:ln/>
        </p:spPr>
        <p:style>
          <a:lnRef idx="2">
            <a:schemeClr val="dk1"/>
          </a:lnRef>
          <a:fillRef idx="0">
            <a:schemeClr val="dk1"/>
          </a:fillRef>
          <a:effectRef idx="1">
            <a:schemeClr val="dk1"/>
          </a:effectRef>
          <a:fontRef idx="minor">
            <a:schemeClr val="tx1"/>
          </a:fontRef>
        </p:style>
      </p:cxnSp>
      <p:cxnSp>
        <p:nvCxnSpPr>
          <p:cNvPr id="89" name="Straight Connector 88"/>
          <p:cNvCxnSpPr/>
          <p:nvPr/>
        </p:nvCxnSpPr>
        <p:spPr>
          <a:xfrm flipH="1">
            <a:off x="2296979" y="5073623"/>
            <a:ext cx="12526" cy="313150"/>
          </a:xfrm>
          <a:prstGeom prst="line">
            <a:avLst/>
          </a:prstGeom>
          <a:ln/>
        </p:spPr>
        <p:style>
          <a:lnRef idx="2">
            <a:schemeClr val="dk1"/>
          </a:lnRef>
          <a:fillRef idx="0">
            <a:schemeClr val="dk1"/>
          </a:fillRef>
          <a:effectRef idx="1">
            <a:schemeClr val="dk1"/>
          </a:effectRef>
          <a:fontRef idx="minor">
            <a:schemeClr val="tx1"/>
          </a:fontRef>
        </p:style>
      </p:cxnSp>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92156" y="5000204"/>
            <a:ext cx="806683" cy="459988"/>
          </a:xfrm>
          <a:prstGeom prst="rect">
            <a:avLst/>
          </a:prstGeom>
        </p:spPr>
      </p:pic>
      <p:pic>
        <p:nvPicPr>
          <p:cNvPr id="91" name="Picture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8715" y="5875028"/>
            <a:ext cx="638251" cy="638251"/>
          </a:xfrm>
          <a:prstGeom prst="rect">
            <a:avLst/>
          </a:prstGeom>
        </p:spPr>
      </p:pic>
      <mc:AlternateContent xmlns:mc="http://schemas.openxmlformats.org/markup-compatibility/2006" xmlns:a14="http://schemas.microsoft.com/office/drawing/2010/main">
        <mc:Choice Requires="a14">
          <p:sp>
            <p:nvSpPr>
              <p:cNvPr id="93" name="TextBox 92"/>
              <p:cNvSpPr txBox="1"/>
              <p:nvPr/>
            </p:nvSpPr>
            <p:spPr>
              <a:xfrm>
                <a:off x="6752382" y="660400"/>
                <a:ext cx="5109418" cy="646331"/>
              </a:xfrm>
              <a:prstGeom prst="rect">
                <a:avLst/>
              </a:prstGeom>
              <a:noFill/>
            </p:spPr>
            <p:txBody>
              <a:bodyPr wrap="square" rtlCol="0">
                <a:spAutoFit/>
              </a:bodyPr>
              <a:lstStyle/>
              <a:p>
                <a14:m>
                  <m:oMath xmlns:m="http://schemas.openxmlformats.org/officeDocument/2006/math">
                    <m:r>
                      <a:rPr lang="en-US" i="1" smtClean="0">
                        <a:latin typeface="Cambria Math" panose="02040503050406030204" pitchFamily="18" charset="0"/>
                      </a:rPr>
                      <m:t>𝑇h𝑒</m:t>
                    </m:r>
                    <m:r>
                      <a:rPr lang="en-US" i="1" smtClean="0">
                        <a:latin typeface="Cambria Math" panose="02040503050406030204" pitchFamily="18" charset="0"/>
                      </a:rPr>
                      <m:t> </m:t>
                    </m:r>
                    <m:r>
                      <a:rPr lang="en-US" i="1" smtClean="0">
                        <a:latin typeface="Cambria Math" panose="02040503050406030204" pitchFamily="18" charset="0"/>
                      </a:rPr>
                      <m:t>𝑠𝑒𝑡</m:t>
                    </m:r>
                    <m:r>
                      <a:rPr lang="en-US" i="1" smtClean="0">
                        <a:latin typeface="Cambria Math" panose="02040503050406030204" pitchFamily="18" charset="0"/>
                      </a:rPr>
                      <m:t> </m:t>
                    </m:r>
                    <m:r>
                      <a:rPr lang="en-US" i="1" smtClean="0">
                        <a:latin typeface="Cambria Math" panose="02040503050406030204" pitchFamily="18" charset="0"/>
                      </a:rPr>
                      <m:t>𝑏𝑢𝑖𝑙𝑑𝑒𝑟</m:t>
                    </m:r>
                    <m:r>
                      <a:rPr lang="en-US" b="0" i="1" smtClean="0">
                        <a:latin typeface="Cambria Math" panose="02040503050406030204" pitchFamily="18" charset="0"/>
                      </a:rPr>
                      <m:t> </m:t>
                    </m:r>
                    <m:r>
                      <a:rPr lang="en-US" i="1" smtClean="0">
                        <a:latin typeface="Cambria Math" panose="02040503050406030204" pitchFamily="18" charset="0"/>
                      </a:rPr>
                      <m:t>{</m:t>
                    </m:r>
                    <m:r>
                      <a:rPr lang="en-US" i="1" smtClean="0">
                        <a:latin typeface="Cambria Math" panose="02040503050406030204" pitchFamily="18" charset="0"/>
                      </a:rPr>
                      <m:t>𝑥</m:t>
                    </m:r>
                    <m:r>
                      <a:rPr lang="en-US" i="1" smtClean="0">
                        <a:latin typeface="Cambria Math" panose="02040503050406030204" pitchFamily="18" charset="0"/>
                      </a:rPr>
                      <m:t>  −3≤</m:t>
                    </m:r>
                    <m:r>
                      <a:rPr lang="en-US" i="1">
                        <a:latin typeface="Cambria Math" panose="02040503050406030204" pitchFamily="18" charset="0"/>
                        <a:ea typeface="Cambria Math" panose="02040503050406030204" pitchFamily="18" charset="0"/>
                      </a:rPr>
                      <m:t>𝑥</m:t>
                    </m:r>
                    <m:r>
                      <a:rPr lang="en-US" i="1" smtClean="0">
                        <a:latin typeface="Cambria Math" panose="02040503050406030204" pitchFamily="18" charset="0"/>
                        <a:ea typeface="Cambria Math" panose="02040503050406030204" pitchFamily="18" charset="0"/>
                      </a:rPr>
                      <m:t>&lt;</m:t>
                    </m:r>
                    <m:r>
                      <a:rPr lang="en-US" i="1">
                        <a:latin typeface="Cambria Math" panose="02040503050406030204" pitchFamily="18" charset="0"/>
                        <a:ea typeface="Cambria Math" panose="02040503050406030204" pitchFamily="18" charset="0"/>
                      </a:rPr>
                      <m:t>9}</m:t>
                    </m:r>
                  </m:oMath>
                </a14:m>
                <a:r>
                  <a:rPr lang="en-US" dirty="0" smtClean="0"/>
                  <a:t> corresponds to:</a:t>
                </a:r>
                <a:endParaRPr lang="en-US" dirty="0"/>
              </a:p>
              <a:p>
                <a:endParaRPr lang="en-US" dirty="0"/>
              </a:p>
            </p:txBody>
          </p:sp>
        </mc:Choice>
        <mc:Fallback xmlns="">
          <p:sp>
            <p:nvSpPr>
              <p:cNvPr id="93" name="TextBox 92"/>
              <p:cNvSpPr txBox="1">
                <a:spLocks noRot="1" noChangeAspect="1" noMove="1" noResize="1" noEditPoints="1" noAdjustHandles="1" noChangeArrowheads="1" noChangeShapeType="1" noTextEdit="1"/>
              </p:cNvSpPr>
              <p:nvPr/>
            </p:nvSpPr>
            <p:spPr>
              <a:xfrm>
                <a:off x="6752382" y="660400"/>
                <a:ext cx="5109418" cy="646331"/>
              </a:xfrm>
              <a:prstGeom prst="rect">
                <a:avLst/>
              </a:prstGeom>
              <a:blipFill rotWithShape="0">
                <a:blip r:embed="rId9"/>
                <a:stretch>
                  <a:fillRect t="-4717"/>
                </a:stretch>
              </a:blipFill>
            </p:spPr>
            <p:txBody>
              <a:bodyPr/>
              <a:lstStyle/>
              <a:p>
                <a:r>
                  <a:rPr lang="en-US">
                    <a:noFill/>
                  </a:rPr>
                  <a:t> </a:t>
                </a:r>
              </a:p>
            </p:txBody>
          </p:sp>
        </mc:Fallback>
      </mc:AlternateContent>
      <p:grpSp>
        <p:nvGrpSpPr>
          <p:cNvPr id="96" name="Group 95"/>
          <p:cNvGrpSpPr/>
          <p:nvPr/>
        </p:nvGrpSpPr>
        <p:grpSpPr>
          <a:xfrm>
            <a:off x="6762706" y="2178379"/>
            <a:ext cx="5318096" cy="742749"/>
            <a:chOff x="354530" y="1990824"/>
            <a:chExt cx="2273167" cy="742749"/>
          </a:xfrm>
        </p:grpSpPr>
        <p:sp>
          <p:nvSpPr>
            <p:cNvPr id="98" name="Rounded Rectangle 97"/>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9" name="TextBox 98"/>
            <p:cNvSpPr txBox="1"/>
            <p:nvPr/>
          </p:nvSpPr>
          <p:spPr>
            <a:xfrm>
              <a:off x="1339280" y="2177532"/>
              <a:ext cx="435453" cy="369332"/>
            </a:xfrm>
            <a:prstGeom prst="rect">
              <a:avLst/>
            </a:prstGeom>
            <a:noFill/>
            <a:ln>
              <a:noFill/>
            </a:ln>
          </p:spPr>
          <p:txBody>
            <a:bodyPr wrap="square" rtlCol="0">
              <a:spAutoFit/>
            </a:bodyPr>
            <a:lstStyle/>
            <a:p>
              <a:r>
                <a:rPr lang="en-US" dirty="0" smtClean="0"/>
                <a:t>[-3,9)</a:t>
              </a:r>
              <a:endParaRPr lang="en-US" dirty="0"/>
            </a:p>
          </p:txBody>
        </p:sp>
      </p:grpSp>
      <p:grpSp>
        <p:nvGrpSpPr>
          <p:cNvPr id="102" name="Group 101"/>
          <p:cNvGrpSpPr/>
          <p:nvPr/>
        </p:nvGrpSpPr>
        <p:grpSpPr>
          <a:xfrm>
            <a:off x="6762706" y="682580"/>
            <a:ext cx="5318096" cy="1276609"/>
            <a:chOff x="6762706" y="682580"/>
            <a:chExt cx="5318096" cy="1276609"/>
          </a:xfrm>
        </p:grpSpPr>
        <p:sp>
          <p:nvSpPr>
            <p:cNvPr id="94" name="Rounded Rectangle 93"/>
            <p:cNvSpPr/>
            <p:nvPr/>
          </p:nvSpPr>
          <p:spPr>
            <a:xfrm>
              <a:off x="6762706" y="1216440"/>
              <a:ext cx="5318096"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[-3,9]</a:t>
              </a:r>
              <a:endParaRPr lang="en-US" dirty="0"/>
            </a:p>
          </p:txBody>
        </p:sp>
        <p:cxnSp>
          <p:nvCxnSpPr>
            <p:cNvPr id="101" name="Straight Connector 100"/>
            <p:cNvCxnSpPr/>
            <p:nvPr/>
          </p:nvCxnSpPr>
          <p:spPr>
            <a:xfrm flipH="1">
              <a:off x="8672379" y="682580"/>
              <a:ext cx="12526" cy="313150"/>
            </a:xfrm>
            <a:prstGeom prst="line">
              <a:avLst/>
            </a:prstGeom>
            <a:ln/>
          </p:spPr>
          <p:style>
            <a:lnRef idx="2">
              <a:schemeClr val="dk1"/>
            </a:lnRef>
            <a:fillRef idx="0">
              <a:schemeClr val="dk1"/>
            </a:fillRef>
            <a:effectRef idx="1">
              <a:schemeClr val="dk1"/>
            </a:effectRef>
            <a:fontRef idx="minor">
              <a:schemeClr val="tx1"/>
            </a:fontRef>
          </p:style>
        </p:cxnSp>
      </p:grpSp>
      <p:pic>
        <p:nvPicPr>
          <p:cNvPr id="103"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10724" y="1357820"/>
            <a:ext cx="806683" cy="459988"/>
          </a:xfrm>
          <a:prstGeom prst="rect">
            <a:avLst/>
          </a:prstGeom>
        </p:spPr>
      </p:pic>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343" y="2238587"/>
            <a:ext cx="638251" cy="638251"/>
          </a:xfrm>
          <a:prstGeom prst="rect">
            <a:avLst/>
          </a:prstGeom>
        </p:spPr>
      </p:pic>
      <p:pic>
        <p:nvPicPr>
          <p:cNvPr id="105" name="Picture 104">
            <a:hlinkClick r:id="" action="ppaction://hlinkshowjump?jump=previousslid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83790" y="6049790"/>
            <a:ext cx="808210" cy="808210"/>
          </a:xfrm>
          <a:prstGeom prst="rect">
            <a:avLst/>
          </a:prstGeom>
        </p:spPr>
      </p:pic>
    </p:spTree>
    <p:extLst>
      <p:ext uri="{BB962C8B-B14F-4D97-AF65-F5344CB8AC3E}">
        <p14:creationId xmlns:p14="http://schemas.microsoft.com/office/powerpoint/2010/main" val="3428673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7" restart="whenNotActive" fill="hold" evtFilter="cancelBubble" nodeType="interactiveSeq">
                <p:stCondLst>
                  <p:cond evt="onClick" delay="0">
                    <p:tgtEl>
                      <p:spTgt spid="4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12" restart="whenNotActive" fill="hold" evtFilter="cancelBubble" nodeType="interactiveSeq">
                <p:stCondLst>
                  <p:cond evt="onClick" delay="0">
                    <p:tgtEl>
                      <p:spTgt spid="4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seq concurrent="1" nextAc="seek">
              <p:cTn id="17" restart="whenNotActive" fill="hold" evtFilter="cancelBubble" nodeType="interactiveSeq">
                <p:stCondLst>
                  <p:cond evt="onClick" delay="0">
                    <p:tgtEl>
                      <p:spTgt spid="5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0"/>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seq concurrent="1" nextAc="seek">
              <p:cTn id="22" restart="whenNotActive" fill="hold" evtFilter="cancelBubble" nodeType="interactiveSeq">
                <p:stCondLst>
                  <p:cond evt="onClick" delay="0">
                    <p:tgtEl>
                      <p:spTgt spid="92"/>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92"/>
                  </p:tgtEl>
                </p:cond>
              </p:nextCondLst>
            </p:seq>
            <p:seq concurrent="1" nextAc="seek">
              <p:cTn id="27" restart="whenNotActive" fill="hold" evtFilter="cancelBubble" nodeType="interactiveSeq">
                <p:stCondLst>
                  <p:cond evt="onClick" delay="0">
                    <p:tgtEl>
                      <p:spTgt spid="102"/>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3"/>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seq concurrent="1" nextAc="seek">
              <p:cTn id="32" restart="whenNotActive" fill="hold" evtFilter="cancelBubble" nodeType="interactiveSeq">
                <p:stCondLst>
                  <p:cond evt="onClick" delay="0">
                    <p:tgtEl>
                      <p:spTgt spid="9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96"/>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187" y="237825"/>
            <a:ext cx="5505450" cy="2667000"/>
          </a:xfrm>
          <a:prstGeom prst="rect">
            <a:avLst/>
          </a:prstGeom>
        </p:spPr>
      </p:pic>
      <p:sp>
        <p:nvSpPr>
          <p:cNvPr id="3" name="Rectangle 2"/>
          <p:cNvSpPr/>
          <p:nvPr/>
        </p:nvSpPr>
        <p:spPr>
          <a:xfrm>
            <a:off x="866273" y="452387"/>
            <a:ext cx="365760" cy="29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5" name="Group 4"/>
          <p:cNvGrpSpPr/>
          <p:nvPr/>
        </p:nvGrpSpPr>
        <p:grpSpPr>
          <a:xfrm>
            <a:off x="10311273" y="1084253"/>
            <a:ext cx="1880727" cy="3998287"/>
            <a:chOff x="7918041" y="1781837"/>
            <a:chExt cx="1880727" cy="3998287"/>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7" name="Rounded Rectangle 6"/>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707733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33977"/>
            <a:ext cx="10086679" cy="5027295"/>
          </a:xfrm>
          <a:prstGeom prst="rect">
            <a:avLst/>
          </a:prstGeom>
        </p:spPr>
      </p:pic>
      <p:sp>
        <p:nvSpPr>
          <p:cNvPr id="4" name="Rectangle 3"/>
          <p:cNvSpPr/>
          <p:nvPr/>
        </p:nvSpPr>
        <p:spPr>
          <a:xfrm>
            <a:off x="1078029" y="500514"/>
            <a:ext cx="365760" cy="298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grpSp>
        <p:nvGrpSpPr>
          <p:cNvPr id="6" name="Group 5"/>
          <p:cNvGrpSpPr/>
          <p:nvPr/>
        </p:nvGrpSpPr>
        <p:grpSpPr>
          <a:xfrm>
            <a:off x="10311273" y="1084253"/>
            <a:ext cx="1880727" cy="3998287"/>
            <a:chOff x="7918041" y="1781837"/>
            <a:chExt cx="1880727" cy="3998287"/>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041" y="1781837"/>
              <a:ext cx="1880727" cy="3998287"/>
            </a:xfrm>
            <a:prstGeom prst="rect">
              <a:avLst/>
            </a:prstGeom>
          </p:spPr>
        </p:pic>
        <p:sp>
          <p:nvSpPr>
            <p:cNvPr id="8" name="Rounded Rectangle 7"/>
            <p:cNvSpPr/>
            <p:nvPr/>
          </p:nvSpPr>
          <p:spPr>
            <a:xfrm>
              <a:off x="8115613" y="2409697"/>
              <a:ext cx="1440152" cy="574130"/>
            </a:xfrm>
            <a:prstGeom prst="roundRect">
              <a:avLst/>
            </a:prstGeom>
            <a:solidFill>
              <a:srgbClr val="C7DCD2"/>
            </a:solidFill>
            <a:ln>
              <a:solidFill>
                <a:srgbClr val="D0E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157690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54002" y="413886"/>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Numerical Expressions</a:t>
            </a:r>
            <a:endParaRPr lang="en-US" dirty="0">
              <a:solidFill>
                <a:schemeClr val="tx1"/>
              </a:solidFill>
            </a:endParaRPr>
          </a:p>
        </p:txBody>
      </p:sp>
      <p:sp>
        <p:nvSpPr>
          <p:cNvPr id="3" name="Rounded Rectangle 2">
            <a:hlinkClick r:id="rId3" action="ppaction://hlinksldjump"/>
          </p:cNvPr>
          <p:cNvSpPr/>
          <p:nvPr/>
        </p:nvSpPr>
        <p:spPr>
          <a:xfrm>
            <a:off x="154002" y="1451810"/>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Rounding </a:t>
            </a:r>
            <a:endParaRPr lang="en-US" dirty="0">
              <a:solidFill>
                <a:schemeClr val="tx1"/>
              </a:solidFill>
            </a:endParaRPr>
          </a:p>
        </p:txBody>
      </p:sp>
      <p:sp>
        <p:nvSpPr>
          <p:cNvPr id="4" name="Rounded Rectangle 3">
            <a:hlinkClick r:id="rId4" action="ppaction://hlinksldjump"/>
          </p:cNvPr>
          <p:cNvSpPr/>
          <p:nvPr/>
        </p:nvSpPr>
        <p:spPr>
          <a:xfrm>
            <a:off x="154001" y="2489734"/>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Statistics </a:t>
            </a:r>
            <a:endParaRPr lang="en-US" dirty="0">
              <a:solidFill>
                <a:schemeClr val="tx1"/>
              </a:solidFill>
            </a:endParaRPr>
          </a:p>
        </p:txBody>
      </p:sp>
      <p:sp>
        <p:nvSpPr>
          <p:cNvPr id="5" name="Rounded Rectangle 4">
            <a:hlinkClick r:id="rId5" action="ppaction://hlinksldjump"/>
          </p:cNvPr>
          <p:cNvSpPr/>
          <p:nvPr/>
        </p:nvSpPr>
        <p:spPr>
          <a:xfrm>
            <a:off x="154000" y="3543699"/>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Table </a:t>
            </a:r>
            <a:endParaRPr lang="en-US" dirty="0">
              <a:solidFill>
                <a:schemeClr val="tx1"/>
              </a:solidFill>
            </a:endParaRPr>
          </a:p>
        </p:txBody>
      </p:sp>
      <p:sp>
        <p:nvSpPr>
          <p:cNvPr id="6" name="Rounded Rectangle 5">
            <a:hlinkClick r:id="rId6" action="ppaction://hlinksldjump"/>
          </p:cNvPr>
          <p:cNvSpPr/>
          <p:nvPr/>
        </p:nvSpPr>
        <p:spPr>
          <a:xfrm>
            <a:off x="9115121" y="413886"/>
            <a:ext cx="2358189" cy="847023"/>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Introduction on </a:t>
            </a:r>
          </a:p>
          <a:p>
            <a:pPr algn="ctr"/>
            <a:r>
              <a:rPr lang="en-US" dirty="0" smtClean="0">
                <a:solidFill>
                  <a:schemeClr val="tx1"/>
                </a:solidFill>
              </a:rPr>
              <a:t>fx-82EX</a:t>
            </a:r>
            <a:endParaRPr lang="en-US" dirty="0">
              <a:solidFill>
                <a:schemeClr val="tx1"/>
              </a:solidFill>
            </a:endParaRPr>
          </a:p>
        </p:txBody>
      </p:sp>
      <p:grpSp>
        <p:nvGrpSpPr>
          <p:cNvPr id="7" name="Group 6"/>
          <p:cNvGrpSpPr/>
          <p:nvPr/>
        </p:nvGrpSpPr>
        <p:grpSpPr>
          <a:xfrm>
            <a:off x="9379815" y="1301012"/>
            <a:ext cx="1828800" cy="3707885"/>
            <a:chOff x="9717752" y="2090659"/>
            <a:chExt cx="1828800" cy="3707885"/>
          </a:xfrm>
        </p:grpSpPr>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26942" r="25466" b="3507"/>
            <a:stretch/>
          </p:blipFill>
          <p:spPr>
            <a:xfrm>
              <a:off x="9717752" y="2090659"/>
              <a:ext cx="1828800" cy="3707885"/>
            </a:xfrm>
            <a:prstGeom prst="rect">
              <a:avLst/>
            </a:prstGeom>
          </p:spPr>
        </p:pic>
        <p:sp>
          <p:nvSpPr>
            <p:cNvPr id="9" name="Rounded Rectangle 8"/>
            <p:cNvSpPr/>
            <p:nvPr/>
          </p:nvSpPr>
          <p:spPr bwMode="auto">
            <a:xfrm>
              <a:off x="10043730" y="2768525"/>
              <a:ext cx="1266469" cy="497888"/>
            </a:xfrm>
            <a:prstGeom prst="roundRect">
              <a:avLst/>
            </a:prstGeom>
            <a:solidFill>
              <a:srgbClr val="DFEDE3"/>
            </a:solidFill>
            <a:ln w="9525" cap="flat" cmpd="sng" algn="ctr">
              <a:solidFill>
                <a:srgbClr val="DDEAE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48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grpSp>
      <p:pic>
        <p:nvPicPr>
          <p:cNvPr id="10" name="Picture 9">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sp>
        <p:nvSpPr>
          <p:cNvPr id="11" name="Rounded Rectangle 10">
            <a:hlinkClick r:id="rId10" action="ppaction://hlinksldjump"/>
          </p:cNvPr>
          <p:cNvSpPr/>
          <p:nvPr/>
        </p:nvSpPr>
        <p:spPr>
          <a:xfrm>
            <a:off x="153999" y="4565582"/>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Scientific Notation </a:t>
            </a:r>
            <a:endParaRPr lang="en-US" dirty="0">
              <a:solidFill>
                <a:schemeClr val="tx1"/>
              </a:solidFill>
            </a:endParaRPr>
          </a:p>
        </p:txBody>
      </p:sp>
      <p:sp>
        <p:nvSpPr>
          <p:cNvPr id="12" name="Rounded Rectangle 11">
            <a:hlinkClick r:id="rId11" action="ppaction://hlinksldjump"/>
          </p:cNvPr>
          <p:cNvSpPr/>
          <p:nvPr/>
        </p:nvSpPr>
        <p:spPr>
          <a:xfrm>
            <a:off x="153998" y="558746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Prime Factorization</a:t>
            </a:r>
            <a:endParaRPr lang="en-US" dirty="0">
              <a:solidFill>
                <a:schemeClr val="tx1"/>
              </a:solidFill>
            </a:endParaRPr>
          </a:p>
        </p:txBody>
      </p:sp>
      <p:sp>
        <p:nvSpPr>
          <p:cNvPr id="13" name="Rounded Rectangle 12">
            <a:hlinkClick r:id="rId12" action="ppaction://hlinksldjump"/>
          </p:cNvPr>
          <p:cNvSpPr/>
          <p:nvPr/>
        </p:nvSpPr>
        <p:spPr>
          <a:xfrm>
            <a:off x="2754035" y="41388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Fractions</a:t>
            </a:r>
            <a:endParaRPr lang="en-US" dirty="0">
              <a:solidFill>
                <a:schemeClr val="tx1"/>
              </a:solidFill>
            </a:endParaRPr>
          </a:p>
        </p:txBody>
      </p:sp>
      <p:sp>
        <p:nvSpPr>
          <p:cNvPr id="14" name="Rounded Rectangle 13">
            <a:hlinkClick r:id="rId13" action="ppaction://hlinksldjump"/>
          </p:cNvPr>
          <p:cNvSpPr/>
          <p:nvPr/>
        </p:nvSpPr>
        <p:spPr>
          <a:xfrm>
            <a:off x="2754034" y="1451810"/>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Radicals</a:t>
            </a:r>
            <a:endParaRPr lang="en-US" dirty="0">
              <a:solidFill>
                <a:schemeClr val="tx1"/>
              </a:solidFill>
            </a:endParaRPr>
          </a:p>
        </p:txBody>
      </p:sp>
      <p:sp>
        <p:nvSpPr>
          <p:cNvPr id="15" name="Rounded Rectangle 14">
            <a:hlinkClick r:id="rId14" action="ppaction://hlinksldjump"/>
          </p:cNvPr>
          <p:cNvSpPr/>
          <p:nvPr/>
        </p:nvSpPr>
        <p:spPr>
          <a:xfrm>
            <a:off x="2754033" y="2472682"/>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Angle Conversion</a:t>
            </a:r>
            <a:endParaRPr lang="en-US" dirty="0">
              <a:solidFill>
                <a:schemeClr val="tx1"/>
              </a:solidFill>
            </a:endParaRPr>
          </a:p>
        </p:txBody>
      </p:sp>
    </p:spTree>
    <p:extLst>
      <p:ext uri="{BB962C8B-B14F-4D97-AF65-F5344CB8AC3E}">
        <p14:creationId xmlns:p14="http://schemas.microsoft.com/office/powerpoint/2010/main" val="119592784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904" y="971550"/>
            <a:ext cx="9477375" cy="5886450"/>
          </a:xfrm>
          <a:prstGeom prst="rect">
            <a:avLst/>
          </a:prstGeom>
        </p:spPr>
      </p:pic>
      <p:sp>
        <p:nvSpPr>
          <p:cNvPr id="3" name="Rounded Rectangle 2"/>
          <p:cNvSpPr/>
          <p:nvPr/>
        </p:nvSpPr>
        <p:spPr>
          <a:xfrm>
            <a:off x="7985610" y="5592278"/>
            <a:ext cx="1626669" cy="587141"/>
          </a:xfrm>
          <a:prstGeom prst="roundRect">
            <a:avLst/>
          </a:prstGeom>
          <a:ln w="38100">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274 Functions </a:t>
            </a:r>
            <a:endParaRPr lang="en-US" b="1" dirty="0"/>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sp>
        <p:nvSpPr>
          <p:cNvPr id="5" name="TextBox 4"/>
          <p:cNvSpPr txBox="1"/>
          <p:nvPr/>
        </p:nvSpPr>
        <p:spPr>
          <a:xfrm>
            <a:off x="134904" y="250256"/>
            <a:ext cx="1944303" cy="369332"/>
          </a:xfrm>
          <a:prstGeom prst="rect">
            <a:avLst/>
          </a:prstGeom>
          <a:noFill/>
        </p:spPr>
        <p:txBody>
          <a:bodyPr wrap="square" rtlCol="0">
            <a:spAutoFit/>
          </a:bodyPr>
          <a:lstStyle/>
          <a:p>
            <a:r>
              <a:rPr lang="en-US" b="1" u="sng" dirty="0" smtClean="0"/>
              <a:t>Introduction </a:t>
            </a:r>
            <a:endParaRPr lang="en-US" b="1" u="sng" dirty="0"/>
          </a:p>
        </p:txBody>
      </p:sp>
    </p:spTree>
    <p:extLst>
      <p:ext uri="{BB962C8B-B14F-4D97-AF65-F5344CB8AC3E}">
        <p14:creationId xmlns:p14="http://schemas.microsoft.com/office/powerpoint/2010/main" val="115072950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079" y="706856"/>
            <a:ext cx="11877675" cy="5829300"/>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sp>
        <p:nvSpPr>
          <p:cNvPr id="4" name="TextBox 3"/>
          <p:cNvSpPr txBox="1"/>
          <p:nvPr/>
        </p:nvSpPr>
        <p:spPr>
          <a:xfrm>
            <a:off x="134904" y="250256"/>
            <a:ext cx="2569795" cy="369332"/>
          </a:xfrm>
          <a:prstGeom prst="rect">
            <a:avLst/>
          </a:prstGeom>
          <a:noFill/>
        </p:spPr>
        <p:txBody>
          <a:bodyPr wrap="square" rtlCol="0">
            <a:spAutoFit/>
          </a:bodyPr>
          <a:lstStyle/>
          <a:p>
            <a:r>
              <a:rPr lang="en-US" b="1" u="sng" dirty="0" smtClean="0"/>
              <a:t>Numerical expression</a:t>
            </a:r>
            <a:endParaRPr lang="en-US" b="1" u="sng" dirty="0"/>
          </a:p>
        </p:txBody>
      </p:sp>
    </p:spTree>
    <p:extLst>
      <p:ext uri="{BB962C8B-B14F-4D97-AF65-F5344CB8AC3E}">
        <p14:creationId xmlns:p14="http://schemas.microsoft.com/office/powerpoint/2010/main" val="225006563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 y="712219"/>
            <a:ext cx="11925300" cy="5934075"/>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sp>
        <p:nvSpPr>
          <p:cNvPr id="4" name="TextBox 3"/>
          <p:cNvSpPr txBox="1"/>
          <p:nvPr/>
        </p:nvSpPr>
        <p:spPr>
          <a:xfrm>
            <a:off x="134904" y="250256"/>
            <a:ext cx="1944303" cy="369332"/>
          </a:xfrm>
          <a:prstGeom prst="rect">
            <a:avLst/>
          </a:prstGeom>
          <a:noFill/>
        </p:spPr>
        <p:txBody>
          <a:bodyPr wrap="square" rtlCol="0">
            <a:spAutoFit/>
          </a:bodyPr>
          <a:lstStyle/>
          <a:p>
            <a:r>
              <a:rPr lang="en-US" b="1" u="sng" dirty="0" smtClean="0"/>
              <a:t>Rounding </a:t>
            </a:r>
            <a:endParaRPr lang="en-US" b="1" u="sng" dirty="0"/>
          </a:p>
        </p:txBody>
      </p:sp>
    </p:spTree>
    <p:extLst>
      <p:ext uri="{BB962C8B-B14F-4D97-AF65-F5344CB8AC3E}">
        <p14:creationId xmlns:p14="http://schemas.microsoft.com/office/powerpoint/2010/main" val="401257868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332"/>
          <a:stretch/>
        </p:blipFill>
        <p:spPr>
          <a:xfrm>
            <a:off x="0" y="664894"/>
            <a:ext cx="12030075" cy="6005414"/>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66640"/>
            <a:ext cx="744856" cy="791360"/>
          </a:xfrm>
          <a:prstGeom prst="rect">
            <a:avLst/>
          </a:prstGeom>
        </p:spPr>
      </p:pic>
      <p:sp>
        <p:nvSpPr>
          <p:cNvPr id="4" name="TextBox 3"/>
          <p:cNvSpPr txBox="1"/>
          <p:nvPr/>
        </p:nvSpPr>
        <p:spPr>
          <a:xfrm>
            <a:off x="134904" y="250256"/>
            <a:ext cx="1944303" cy="369332"/>
          </a:xfrm>
          <a:prstGeom prst="rect">
            <a:avLst/>
          </a:prstGeom>
          <a:noFill/>
        </p:spPr>
        <p:txBody>
          <a:bodyPr wrap="square" rtlCol="0">
            <a:spAutoFit/>
          </a:bodyPr>
          <a:lstStyle/>
          <a:p>
            <a:r>
              <a:rPr lang="en-US" b="1" u="sng" dirty="0" smtClean="0"/>
              <a:t>Statistics </a:t>
            </a:r>
            <a:endParaRPr lang="en-US" b="1" u="sng" dirty="0"/>
          </a:p>
        </p:txBody>
      </p:sp>
    </p:spTree>
    <p:extLst>
      <p:ext uri="{BB962C8B-B14F-4D97-AF65-F5344CB8AC3E}">
        <p14:creationId xmlns:p14="http://schemas.microsoft.com/office/powerpoint/2010/main" val="13056052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0"/>
            <a:ext cx="12020550" cy="6096000"/>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sp>
        <p:nvSpPr>
          <p:cNvPr id="4" name="TextBox 3"/>
          <p:cNvSpPr txBox="1"/>
          <p:nvPr/>
        </p:nvSpPr>
        <p:spPr>
          <a:xfrm>
            <a:off x="134904" y="250256"/>
            <a:ext cx="1944303" cy="369332"/>
          </a:xfrm>
          <a:prstGeom prst="rect">
            <a:avLst/>
          </a:prstGeom>
          <a:noFill/>
        </p:spPr>
        <p:txBody>
          <a:bodyPr wrap="square" rtlCol="0">
            <a:spAutoFit/>
          </a:bodyPr>
          <a:lstStyle/>
          <a:p>
            <a:r>
              <a:rPr lang="en-US" b="1" u="sng" dirty="0" smtClean="0"/>
              <a:t>Table </a:t>
            </a:r>
            <a:endParaRPr lang="en-US" b="1" u="sng" dirty="0"/>
          </a:p>
        </p:txBody>
      </p:sp>
    </p:spTree>
    <p:extLst>
      <p:ext uri="{BB962C8B-B14F-4D97-AF65-F5344CB8AC3E}">
        <p14:creationId xmlns:p14="http://schemas.microsoft.com/office/powerpoint/2010/main" val="369703155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003" y="245545"/>
            <a:ext cx="9115425" cy="5962650"/>
          </a:xfrm>
          <a:prstGeom prst="rect">
            <a:avLst/>
          </a:prstGeom>
        </p:spPr>
      </p:pic>
      <p:grpSp>
        <p:nvGrpSpPr>
          <p:cNvPr id="6" name="Group 5"/>
          <p:cNvGrpSpPr/>
          <p:nvPr/>
        </p:nvGrpSpPr>
        <p:grpSpPr>
          <a:xfrm>
            <a:off x="10214543" y="1817132"/>
            <a:ext cx="1819176" cy="3647975"/>
            <a:chOff x="9808143" y="2454441"/>
            <a:chExt cx="1819176" cy="3647975"/>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540" t="1585" r="24673" b="2589"/>
            <a:stretch/>
          </p:blipFill>
          <p:spPr>
            <a:xfrm>
              <a:off x="9808143" y="2454441"/>
              <a:ext cx="1819176" cy="3647975"/>
            </a:xfrm>
            <a:prstGeom prst="rect">
              <a:avLst/>
            </a:prstGeom>
          </p:spPr>
        </p:pic>
        <p:sp>
          <p:nvSpPr>
            <p:cNvPr id="5" name="Rounded Rectangle 4"/>
            <p:cNvSpPr/>
            <p:nvPr/>
          </p:nvSpPr>
          <p:spPr>
            <a:xfrm>
              <a:off x="10094068" y="3064213"/>
              <a:ext cx="1277566" cy="489625"/>
            </a:xfrm>
            <a:prstGeom prst="roundRect">
              <a:avLst/>
            </a:prstGeom>
            <a:solidFill>
              <a:srgbClr val="C7DCD2"/>
            </a:solidFill>
            <a:ln>
              <a:solidFill>
                <a:srgbClr val="C7D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34904" y="250255"/>
            <a:ext cx="2876151" cy="369332"/>
          </a:xfrm>
          <a:prstGeom prst="rect">
            <a:avLst/>
          </a:prstGeom>
          <a:solidFill>
            <a:schemeClr val="bg1"/>
          </a:solidFill>
        </p:spPr>
        <p:txBody>
          <a:bodyPr wrap="square" rtlCol="0">
            <a:spAutoFit/>
          </a:bodyPr>
          <a:lstStyle/>
          <a:p>
            <a:r>
              <a:rPr lang="en-US" b="1" u="sng" dirty="0" smtClean="0"/>
              <a:t>Scientific Notation </a:t>
            </a:r>
            <a:endParaRPr lang="en-US" b="1" u="sng" dirty="0"/>
          </a:p>
        </p:txBody>
      </p:sp>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spTree>
    <p:extLst>
      <p:ext uri="{BB962C8B-B14F-4D97-AF65-F5344CB8AC3E}">
        <p14:creationId xmlns:p14="http://schemas.microsoft.com/office/powerpoint/2010/main" val="357297642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600" y="288637"/>
            <a:ext cx="8806350" cy="6433128"/>
          </a:xfrm>
          <a:prstGeom prst="rect">
            <a:avLst/>
          </a:prstGeom>
        </p:spPr>
      </p:pic>
      <p:grpSp>
        <p:nvGrpSpPr>
          <p:cNvPr id="3" name="Group 2"/>
          <p:cNvGrpSpPr/>
          <p:nvPr/>
        </p:nvGrpSpPr>
        <p:grpSpPr>
          <a:xfrm>
            <a:off x="10214543" y="1817132"/>
            <a:ext cx="1819176" cy="3647975"/>
            <a:chOff x="9808143" y="2454441"/>
            <a:chExt cx="1819176" cy="3647975"/>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540" t="1585" r="24673" b="2589"/>
            <a:stretch/>
          </p:blipFill>
          <p:spPr>
            <a:xfrm>
              <a:off x="9808143" y="2454441"/>
              <a:ext cx="1819176" cy="3647975"/>
            </a:xfrm>
            <a:prstGeom prst="rect">
              <a:avLst/>
            </a:prstGeom>
          </p:spPr>
        </p:pic>
        <p:sp>
          <p:nvSpPr>
            <p:cNvPr id="5" name="Rounded Rectangle 4"/>
            <p:cNvSpPr/>
            <p:nvPr/>
          </p:nvSpPr>
          <p:spPr>
            <a:xfrm>
              <a:off x="10094068" y="3064213"/>
              <a:ext cx="1277566" cy="489625"/>
            </a:xfrm>
            <a:prstGeom prst="roundRect">
              <a:avLst/>
            </a:prstGeom>
            <a:solidFill>
              <a:srgbClr val="C7DCD2"/>
            </a:solidFill>
            <a:ln>
              <a:solidFill>
                <a:srgbClr val="C7D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701964" y="147782"/>
            <a:ext cx="424873"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3522" y="288637"/>
            <a:ext cx="2876151" cy="369332"/>
          </a:xfrm>
          <a:prstGeom prst="rect">
            <a:avLst/>
          </a:prstGeom>
          <a:solidFill>
            <a:schemeClr val="bg1"/>
          </a:solidFill>
        </p:spPr>
        <p:txBody>
          <a:bodyPr wrap="square" rtlCol="0">
            <a:spAutoFit/>
          </a:bodyPr>
          <a:lstStyle/>
          <a:p>
            <a:r>
              <a:rPr lang="en-US" b="1" u="sng" dirty="0" smtClean="0"/>
              <a:t>Prime Factorization </a:t>
            </a:r>
            <a:endParaRPr lang="en-US" b="1" u="sng" dirty="0"/>
          </a:p>
        </p:txBody>
      </p:sp>
      <p:pic>
        <p:nvPicPr>
          <p:cNvPr id="9" name="Picture 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spTree>
    <p:extLst>
      <p:ext uri="{BB962C8B-B14F-4D97-AF65-F5344CB8AC3E}">
        <p14:creationId xmlns:p14="http://schemas.microsoft.com/office/powerpoint/2010/main" val="4104739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95110" y="114835"/>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14150" y="2039034"/>
              <a:ext cx="1953928" cy="646331"/>
            </a:xfrm>
            <a:prstGeom prst="rect">
              <a:avLst/>
            </a:prstGeom>
            <a:noFill/>
          </p:spPr>
          <p:txBody>
            <a:bodyPr wrap="square" rtlCol="0">
              <a:spAutoFit/>
            </a:bodyPr>
            <a:lstStyle/>
            <a:p>
              <a:pPr algn="ctr"/>
              <a:r>
                <a:rPr lang="en-US" dirty="0" smtClean="0"/>
                <a:t>Absolute value and Distance </a:t>
              </a:r>
              <a:endParaRPr lang="en-US" dirty="0"/>
            </a:p>
          </p:txBody>
        </p:sp>
      </p:grpSp>
      <p:sp>
        <p:nvSpPr>
          <p:cNvPr id="5" name="Rectangle 4"/>
          <p:cNvSpPr/>
          <p:nvPr/>
        </p:nvSpPr>
        <p:spPr>
          <a:xfrm>
            <a:off x="3784600" y="952500"/>
            <a:ext cx="4533900" cy="9144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 is the distance away from 0 </a:t>
            </a:r>
          </a:p>
          <a:p>
            <a:pPr algn="ctr"/>
            <a:r>
              <a:rPr lang="en-US" dirty="0" smtClean="0">
                <a:solidFill>
                  <a:schemeClr val="tx1"/>
                </a:solidFill>
              </a:rPr>
              <a:t>Answer of absolute value is </a:t>
            </a:r>
            <a:r>
              <a:rPr lang="en-US" b="1" dirty="0" smtClean="0">
                <a:solidFill>
                  <a:schemeClr val="tx1"/>
                </a:solidFill>
              </a:rPr>
              <a:t>always Positive </a:t>
            </a:r>
            <a:endParaRPr lang="en-US" b="1" dirty="0">
              <a:solidFill>
                <a:schemeClr val="tx1"/>
              </a:solidFill>
            </a:endParaRPr>
          </a:p>
        </p:txBody>
      </p:sp>
      <p:grpSp>
        <p:nvGrpSpPr>
          <p:cNvPr id="6" name="Group 5"/>
          <p:cNvGrpSpPr/>
          <p:nvPr/>
        </p:nvGrpSpPr>
        <p:grpSpPr>
          <a:xfrm>
            <a:off x="297356" y="2675467"/>
            <a:ext cx="2572844" cy="690033"/>
            <a:chOff x="7269656" y="2675467"/>
            <a:chExt cx="2572844" cy="690033"/>
          </a:xfrm>
        </p:grpSpPr>
        <p:sp>
          <p:nvSpPr>
            <p:cNvPr id="7" name="Rounded Rectangle 6"/>
            <p:cNvSpPr/>
            <p:nvPr/>
          </p:nvSpPr>
          <p:spPr>
            <a:xfrm>
              <a:off x="7269656" y="2675467"/>
              <a:ext cx="2572844" cy="690033"/>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7387226" y="2835817"/>
                  <a:ext cx="233770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=3</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387226" y="2835817"/>
                  <a:ext cx="2337704" cy="369332"/>
                </a:xfrm>
                <a:prstGeom prst="rect">
                  <a:avLst/>
                </a:prstGeom>
                <a:blipFill rotWithShape="0">
                  <a:blip r:embed="rId2"/>
                  <a:stretch>
                    <a:fillRect/>
                  </a:stretch>
                </a:blipFill>
                <a:ln>
                  <a:noFill/>
                </a:ln>
              </p:spPr>
              <p:txBody>
                <a:bodyPr/>
                <a:lstStyle/>
                <a:p>
                  <a:r>
                    <a:rPr lang="en-US">
                      <a:noFill/>
                    </a:rPr>
                    <a:t> </a:t>
                  </a:r>
                </a:p>
              </p:txBody>
            </p:sp>
          </mc:Fallback>
        </mc:AlternateContent>
      </p:grpSp>
      <p:grpSp>
        <p:nvGrpSpPr>
          <p:cNvPr id="9" name="Group 8"/>
          <p:cNvGrpSpPr/>
          <p:nvPr/>
        </p:nvGrpSpPr>
        <p:grpSpPr>
          <a:xfrm>
            <a:off x="240016" y="4148667"/>
            <a:ext cx="2572844" cy="690033"/>
            <a:chOff x="7269656" y="2675467"/>
            <a:chExt cx="2572844" cy="690033"/>
          </a:xfrm>
        </p:grpSpPr>
        <p:sp>
          <p:nvSpPr>
            <p:cNvPr id="10" name="Rounded Rectangle 9"/>
            <p:cNvSpPr/>
            <p:nvPr/>
          </p:nvSpPr>
          <p:spPr>
            <a:xfrm>
              <a:off x="7269656" y="2675467"/>
              <a:ext cx="2572844" cy="690033"/>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7387226" y="2835817"/>
                  <a:ext cx="233770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=3</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387226" y="2835817"/>
                  <a:ext cx="2337704" cy="369332"/>
                </a:xfrm>
                <a:prstGeom prst="rect">
                  <a:avLst/>
                </a:prstGeom>
                <a:blipFill rotWithShape="0">
                  <a:blip r:embed="rId3"/>
                  <a:stretch>
                    <a:fillRect/>
                  </a:stretch>
                </a:blipFill>
                <a:ln>
                  <a:noFill/>
                </a:ln>
              </p:spPr>
              <p:txBody>
                <a:bodyPr/>
                <a:lstStyle/>
                <a:p>
                  <a:r>
                    <a:rPr lang="en-US">
                      <a:noFill/>
                    </a:rPr>
                    <a:t> </a:t>
                  </a:r>
                </a:p>
              </p:txBody>
            </p:sp>
          </mc:Fallback>
        </mc:AlternateContent>
      </p:grpSp>
      <p:grpSp>
        <p:nvGrpSpPr>
          <p:cNvPr id="12" name="Group 11"/>
          <p:cNvGrpSpPr/>
          <p:nvPr/>
        </p:nvGrpSpPr>
        <p:grpSpPr>
          <a:xfrm>
            <a:off x="240016" y="5621867"/>
            <a:ext cx="2572844" cy="690033"/>
            <a:chOff x="7269656" y="2675467"/>
            <a:chExt cx="2572844" cy="690033"/>
          </a:xfrm>
        </p:grpSpPr>
        <p:sp>
          <p:nvSpPr>
            <p:cNvPr id="13" name="Rounded Rectangle 12"/>
            <p:cNvSpPr/>
            <p:nvPr/>
          </p:nvSpPr>
          <p:spPr>
            <a:xfrm>
              <a:off x="7269656" y="2675467"/>
              <a:ext cx="2572844" cy="690033"/>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7387226" y="2835817"/>
                  <a:ext cx="233770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3−9</m:t>
                            </m:r>
                          </m:e>
                        </m:d>
                        <m:r>
                          <a:rPr lang="en-US" b="0" i="1" smtClean="0">
                            <a:latin typeface="Cambria Math" panose="02040503050406030204" pitchFamily="18" charset="0"/>
                          </a:rPr>
                          <m:t>=6</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7387226" y="2835817"/>
                  <a:ext cx="2337704" cy="369332"/>
                </a:xfrm>
                <a:prstGeom prst="rect">
                  <a:avLst/>
                </a:prstGeom>
                <a:blipFill rotWithShape="0">
                  <a:blip r:embed="rId4"/>
                  <a:stretch>
                    <a:fillRect/>
                  </a:stretch>
                </a:blipFill>
                <a:ln>
                  <a:noFill/>
                </a:ln>
              </p:spPr>
              <p:txBody>
                <a:bodyPr/>
                <a:lstStyle/>
                <a:p>
                  <a:r>
                    <a:rPr lang="en-US">
                      <a:noFill/>
                    </a:rPr>
                    <a:t> </a:t>
                  </a:r>
                </a:p>
              </p:txBody>
            </p:sp>
          </mc:Fallback>
        </mc:AlternateContent>
      </p:gr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8914" y="2257967"/>
            <a:ext cx="6715125" cy="13335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8913" y="3731167"/>
            <a:ext cx="6715125" cy="13335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8913" y="5300133"/>
            <a:ext cx="6715125" cy="1333500"/>
          </a:xfrm>
          <a:prstGeom prst="rect">
            <a:avLst/>
          </a:prstGeom>
        </p:spPr>
      </p:pic>
      <p:pic>
        <p:nvPicPr>
          <p:cNvPr id="18" name="Picture 17">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
        <p:nvSpPr>
          <p:cNvPr id="19" name="Rectangle 18"/>
          <p:cNvSpPr/>
          <p:nvPr/>
        </p:nvSpPr>
        <p:spPr>
          <a:xfrm>
            <a:off x="5702300" y="2675466"/>
            <a:ext cx="1155700" cy="220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58000" y="4097866"/>
            <a:ext cx="1155700" cy="2201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36474" y="5718715"/>
            <a:ext cx="2294825" cy="2194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40377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283" y="272328"/>
            <a:ext cx="8467725" cy="6257925"/>
          </a:xfrm>
          <a:prstGeom prst="rect">
            <a:avLst/>
          </a:prstGeom>
        </p:spPr>
      </p:pic>
      <p:grpSp>
        <p:nvGrpSpPr>
          <p:cNvPr id="3" name="Group 2"/>
          <p:cNvGrpSpPr/>
          <p:nvPr/>
        </p:nvGrpSpPr>
        <p:grpSpPr>
          <a:xfrm>
            <a:off x="10214543" y="1817132"/>
            <a:ext cx="1819176" cy="3647975"/>
            <a:chOff x="9808143" y="2454441"/>
            <a:chExt cx="1819176" cy="3647975"/>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540" t="1585" r="24673" b="2589"/>
            <a:stretch/>
          </p:blipFill>
          <p:spPr>
            <a:xfrm>
              <a:off x="9808143" y="2454441"/>
              <a:ext cx="1819176" cy="3647975"/>
            </a:xfrm>
            <a:prstGeom prst="rect">
              <a:avLst/>
            </a:prstGeom>
          </p:spPr>
        </p:pic>
        <p:sp>
          <p:nvSpPr>
            <p:cNvPr id="5" name="Rounded Rectangle 4"/>
            <p:cNvSpPr/>
            <p:nvPr/>
          </p:nvSpPr>
          <p:spPr>
            <a:xfrm>
              <a:off x="10094068" y="3064213"/>
              <a:ext cx="1277566" cy="489625"/>
            </a:xfrm>
            <a:prstGeom prst="roundRect">
              <a:avLst/>
            </a:prstGeom>
            <a:solidFill>
              <a:srgbClr val="C7DCD2"/>
            </a:solidFill>
            <a:ln>
              <a:solidFill>
                <a:srgbClr val="C7D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21231" y="434982"/>
            <a:ext cx="2876151" cy="369332"/>
          </a:xfrm>
          <a:prstGeom prst="rect">
            <a:avLst/>
          </a:prstGeom>
          <a:solidFill>
            <a:schemeClr val="bg1"/>
          </a:solidFill>
        </p:spPr>
        <p:txBody>
          <a:bodyPr wrap="square" rtlCol="0">
            <a:spAutoFit/>
          </a:bodyPr>
          <a:lstStyle/>
          <a:p>
            <a:r>
              <a:rPr lang="en-US" b="1" u="sng" dirty="0" smtClean="0"/>
              <a:t>Fractions</a:t>
            </a:r>
            <a:endParaRPr lang="en-US" b="1" u="sng" dirty="0"/>
          </a:p>
        </p:txBody>
      </p:sp>
      <p:pic>
        <p:nvPicPr>
          <p:cNvPr id="8" name="Picture 7">
            <a:hlinkClick r:id="" action="ppaction://hlinkshowjump?jump=next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344977" y="6140918"/>
            <a:ext cx="717082" cy="717082"/>
          </a:xfrm>
          <a:prstGeom prst="rect">
            <a:avLst/>
          </a:prstGeom>
        </p:spPr>
      </p:pic>
    </p:spTree>
    <p:extLst>
      <p:ext uri="{BB962C8B-B14F-4D97-AF65-F5344CB8AC3E}">
        <p14:creationId xmlns:p14="http://schemas.microsoft.com/office/powerpoint/2010/main" val="301450904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826" y="283441"/>
            <a:ext cx="10429875" cy="6438900"/>
          </a:xfrm>
          <a:prstGeom prst="rect">
            <a:avLst/>
          </a:prstGeom>
        </p:spPr>
      </p:pic>
      <p:grpSp>
        <p:nvGrpSpPr>
          <p:cNvPr id="3" name="Group 2"/>
          <p:cNvGrpSpPr/>
          <p:nvPr/>
        </p:nvGrpSpPr>
        <p:grpSpPr>
          <a:xfrm>
            <a:off x="10242252" y="662586"/>
            <a:ext cx="1819176" cy="3647975"/>
            <a:chOff x="9808143" y="2454441"/>
            <a:chExt cx="1819176" cy="3647975"/>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540" t="1585" r="24673" b="2589"/>
            <a:stretch/>
          </p:blipFill>
          <p:spPr>
            <a:xfrm>
              <a:off x="9808143" y="2454441"/>
              <a:ext cx="1819176" cy="3647975"/>
            </a:xfrm>
            <a:prstGeom prst="rect">
              <a:avLst/>
            </a:prstGeom>
          </p:spPr>
        </p:pic>
        <p:sp>
          <p:nvSpPr>
            <p:cNvPr id="5" name="Rounded Rectangle 4"/>
            <p:cNvSpPr/>
            <p:nvPr/>
          </p:nvSpPr>
          <p:spPr>
            <a:xfrm>
              <a:off x="10094068" y="3064213"/>
              <a:ext cx="1277566" cy="489625"/>
            </a:xfrm>
            <a:prstGeom prst="roundRect">
              <a:avLst/>
            </a:prstGeom>
            <a:solidFill>
              <a:srgbClr val="C7DCD2"/>
            </a:solidFill>
            <a:ln>
              <a:solidFill>
                <a:srgbClr val="C7D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spTree>
    <p:extLst>
      <p:ext uri="{BB962C8B-B14F-4D97-AF65-F5344CB8AC3E}">
        <p14:creationId xmlns:p14="http://schemas.microsoft.com/office/powerpoint/2010/main" val="151430462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524" y="491114"/>
            <a:ext cx="9420225" cy="5838825"/>
          </a:xfrm>
          <a:prstGeom prst="rect">
            <a:avLst/>
          </a:prstGeom>
        </p:spPr>
      </p:pic>
      <p:grpSp>
        <p:nvGrpSpPr>
          <p:cNvPr id="3" name="Group 2"/>
          <p:cNvGrpSpPr/>
          <p:nvPr/>
        </p:nvGrpSpPr>
        <p:grpSpPr>
          <a:xfrm>
            <a:off x="10242252" y="662586"/>
            <a:ext cx="1819176" cy="3647975"/>
            <a:chOff x="9808143" y="2454441"/>
            <a:chExt cx="1819176" cy="3647975"/>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540" t="1585" r="24673" b="2589"/>
            <a:stretch/>
          </p:blipFill>
          <p:spPr>
            <a:xfrm>
              <a:off x="9808143" y="2454441"/>
              <a:ext cx="1819176" cy="3647975"/>
            </a:xfrm>
            <a:prstGeom prst="rect">
              <a:avLst/>
            </a:prstGeom>
          </p:spPr>
        </p:pic>
        <p:sp>
          <p:nvSpPr>
            <p:cNvPr id="5" name="Rounded Rectangle 4"/>
            <p:cNvSpPr/>
            <p:nvPr/>
          </p:nvSpPr>
          <p:spPr>
            <a:xfrm>
              <a:off x="10094068" y="3064213"/>
              <a:ext cx="1277566" cy="489625"/>
            </a:xfrm>
            <a:prstGeom prst="roundRect">
              <a:avLst/>
            </a:prstGeom>
            <a:solidFill>
              <a:srgbClr val="C7DCD2"/>
            </a:solidFill>
            <a:ln>
              <a:solidFill>
                <a:srgbClr val="C7D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58177" y="491114"/>
            <a:ext cx="2876151" cy="369332"/>
          </a:xfrm>
          <a:prstGeom prst="rect">
            <a:avLst/>
          </a:prstGeom>
          <a:solidFill>
            <a:schemeClr val="bg1"/>
          </a:solidFill>
        </p:spPr>
        <p:txBody>
          <a:bodyPr wrap="square" rtlCol="0">
            <a:spAutoFit/>
          </a:bodyPr>
          <a:lstStyle/>
          <a:p>
            <a:r>
              <a:rPr lang="en-US" b="1" u="sng" dirty="0" smtClean="0"/>
              <a:t>Radicals</a:t>
            </a:r>
            <a:endParaRPr lang="en-US" b="1" u="sng" dirty="0"/>
          </a:p>
        </p:txBody>
      </p:sp>
      <p:pic>
        <p:nvPicPr>
          <p:cNvPr id="8" name="Picture 7">
            <a:hlinkClick r:id="" action="ppaction://hlinkshowjump?jump=next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344977" y="6140918"/>
            <a:ext cx="717082" cy="717082"/>
          </a:xfrm>
          <a:prstGeom prst="rect">
            <a:avLst/>
          </a:prstGeom>
        </p:spPr>
      </p:pic>
    </p:spTree>
    <p:extLst>
      <p:ext uri="{BB962C8B-B14F-4D97-AF65-F5344CB8AC3E}">
        <p14:creationId xmlns:p14="http://schemas.microsoft.com/office/powerpoint/2010/main" val="317294738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781530" cy="6858000"/>
          </a:xfrm>
          <a:prstGeom prst="rect">
            <a:avLst/>
          </a:prstGeom>
        </p:spPr>
      </p:pic>
      <p:grpSp>
        <p:nvGrpSpPr>
          <p:cNvPr id="3" name="Group 2"/>
          <p:cNvGrpSpPr/>
          <p:nvPr/>
        </p:nvGrpSpPr>
        <p:grpSpPr>
          <a:xfrm>
            <a:off x="10149889" y="662586"/>
            <a:ext cx="1819176" cy="3647975"/>
            <a:chOff x="9808143" y="2454441"/>
            <a:chExt cx="1819176" cy="3647975"/>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540" t="1585" r="24673" b="2589"/>
            <a:stretch/>
          </p:blipFill>
          <p:spPr>
            <a:xfrm>
              <a:off x="9808143" y="2454441"/>
              <a:ext cx="1819176" cy="3647975"/>
            </a:xfrm>
            <a:prstGeom prst="rect">
              <a:avLst/>
            </a:prstGeom>
          </p:spPr>
        </p:pic>
        <p:sp>
          <p:nvSpPr>
            <p:cNvPr id="5" name="Rounded Rectangle 4"/>
            <p:cNvSpPr/>
            <p:nvPr/>
          </p:nvSpPr>
          <p:spPr>
            <a:xfrm>
              <a:off x="10094068" y="3064213"/>
              <a:ext cx="1277566" cy="489625"/>
            </a:xfrm>
            <a:prstGeom prst="roundRect">
              <a:avLst/>
            </a:prstGeom>
            <a:solidFill>
              <a:srgbClr val="C7DCD2"/>
            </a:solidFill>
            <a:ln>
              <a:solidFill>
                <a:srgbClr val="C7D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spTree>
    <p:extLst>
      <p:ext uri="{BB962C8B-B14F-4D97-AF65-F5344CB8AC3E}">
        <p14:creationId xmlns:p14="http://schemas.microsoft.com/office/powerpoint/2010/main" val="415687850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728" y="169141"/>
            <a:ext cx="9153525" cy="4838700"/>
          </a:xfrm>
          <a:prstGeom prst="rect">
            <a:avLst/>
          </a:prstGeom>
        </p:spPr>
      </p:pic>
      <p:sp>
        <p:nvSpPr>
          <p:cNvPr id="3" name="TextBox 2"/>
          <p:cNvSpPr txBox="1"/>
          <p:nvPr/>
        </p:nvSpPr>
        <p:spPr>
          <a:xfrm>
            <a:off x="338103" y="241019"/>
            <a:ext cx="3282551" cy="369332"/>
          </a:xfrm>
          <a:prstGeom prst="rect">
            <a:avLst/>
          </a:prstGeom>
          <a:solidFill>
            <a:schemeClr val="bg1"/>
          </a:solidFill>
        </p:spPr>
        <p:txBody>
          <a:bodyPr wrap="square" rtlCol="0">
            <a:spAutoFit/>
          </a:bodyPr>
          <a:lstStyle/>
          <a:p>
            <a:r>
              <a:rPr lang="en-US" b="1" u="sng" dirty="0" smtClean="0"/>
              <a:t>Angle Conversion </a:t>
            </a:r>
            <a:endParaRPr lang="en-US" b="1" u="sng" dirty="0"/>
          </a:p>
        </p:txBody>
      </p:sp>
      <p:grpSp>
        <p:nvGrpSpPr>
          <p:cNvPr id="4" name="Group 3"/>
          <p:cNvGrpSpPr/>
          <p:nvPr/>
        </p:nvGrpSpPr>
        <p:grpSpPr>
          <a:xfrm>
            <a:off x="10149889" y="662586"/>
            <a:ext cx="1819176" cy="3647975"/>
            <a:chOff x="9808143" y="2454441"/>
            <a:chExt cx="1819176" cy="3647975"/>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540" t="1585" r="24673" b="2589"/>
            <a:stretch/>
          </p:blipFill>
          <p:spPr>
            <a:xfrm>
              <a:off x="9808143" y="2454441"/>
              <a:ext cx="1819176" cy="3647975"/>
            </a:xfrm>
            <a:prstGeom prst="rect">
              <a:avLst/>
            </a:prstGeom>
          </p:spPr>
        </p:pic>
        <p:sp>
          <p:nvSpPr>
            <p:cNvPr id="6" name="Rounded Rectangle 5"/>
            <p:cNvSpPr/>
            <p:nvPr/>
          </p:nvSpPr>
          <p:spPr>
            <a:xfrm>
              <a:off x="10094068" y="3064213"/>
              <a:ext cx="1277566" cy="489625"/>
            </a:xfrm>
            <a:prstGeom prst="roundRect">
              <a:avLst/>
            </a:prstGeom>
            <a:solidFill>
              <a:srgbClr val="C7DCD2"/>
            </a:solidFill>
            <a:ln>
              <a:solidFill>
                <a:srgbClr val="C7D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 action="ppaction://hlinkshowjump?jump=next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344977" y="6140918"/>
            <a:ext cx="717082" cy="717082"/>
          </a:xfrm>
          <a:prstGeom prst="rect">
            <a:avLst/>
          </a:prstGeom>
        </p:spPr>
      </p:pic>
    </p:spTree>
    <p:extLst>
      <p:ext uri="{BB962C8B-B14F-4D97-AF65-F5344CB8AC3E}">
        <p14:creationId xmlns:p14="http://schemas.microsoft.com/office/powerpoint/2010/main" val="71742801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062" y="113290"/>
            <a:ext cx="8896350" cy="4562475"/>
          </a:xfrm>
          <a:prstGeom prst="rect">
            <a:avLst/>
          </a:prstGeom>
        </p:spPr>
      </p:pic>
      <p:grpSp>
        <p:nvGrpSpPr>
          <p:cNvPr id="3" name="Group 2"/>
          <p:cNvGrpSpPr/>
          <p:nvPr/>
        </p:nvGrpSpPr>
        <p:grpSpPr>
          <a:xfrm>
            <a:off x="10149889" y="662586"/>
            <a:ext cx="1819176" cy="3647975"/>
            <a:chOff x="9808143" y="2454441"/>
            <a:chExt cx="1819176" cy="3647975"/>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540" t="1585" r="24673" b="2589"/>
            <a:stretch/>
          </p:blipFill>
          <p:spPr>
            <a:xfrm>
              <a:off x="9808143" y="2454441"/>
              <a:ext cx="1819176" cy="3647975"/>
            </a:xfrm>
            <a:prstGeom prst="rect">
              <a:avLst/>
            </a:prstGeom>
          </p:spPr>
        </p:pic>
        <p:sp>
          <p:nvSpPr>
            <p:cNvPr id="5" name="Rounded Rectangle 4"/>
            <p:cNvSpPr/>
            <p:nvPr/>
          </p:nvSpPr>
          <p:spPr>
            <a:xfrm>
              <a:off x="10094068" y="3064213"/>
              <a:ext cx="1277566" cy="489625"/>
            </a:xfrm>
            <a:prstGeom prst="roundRect">
              <a:avLst/>
            </a:prstGeom>
            <a:solidFill>
              <a:srgbClr val="C7DCD2"/>
            </a:solidFill>
            <a:ln>
              <a:solidFill>
                <a:srgbClr val="C7D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2898" y="5967664"/>
            <a:ext cx="744856" cy="791360"/>
          </a:xfrm>
          <a:prstGeom prst="rect">
            <a:avLst/>
          </a:prstGeom>
        </p:spPr>
      </p:pic>
    </p:spTree>
    <p:extLst>
      <p:ext uri="{BB962C8B-B14F-4D97-AF65-F5344CB8AC3E}">
        <p14:creationId xmlns:p14="http://schemas.microsoft.com/office/powerpoint/2010/main" val="217373491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9683010" y="158817"/>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التقريب </a:t>
            </a:r>
            <a:endParaRPr lang="en-US" dirty="0">
              <a:solidFill>
                <a:schemeClr val="tx1"/>
              </a:solidFill>
            </a:endParaRPr>
          </a:p>
        </p:txBody>
      </p:sp>
      <p:sp>
        <p:nvSpPr>
          <p:cNvPr id="3" name="Rounded Rectangle 2">
            <a:hlinkClick r:id="rId3" action="ppaction://hlinksldjump"/>
          </p:cNvPr>
          <p:cNvSpPr/>
          <p:nvPr/>
        </p:nvSpPr>
        <p:spPr>
          <a:xfrm>
            <a:off x="9683009" y="1158241"/>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تنبيه علمي </a:t>
            </a:r>
            <a:endParaRPr lang="en-US" dirty="0">
              <a:solidFill>
                <a:schemeClr val="tx1"/>
              </a:solidFill>
            </a:endParaRPr>
          </a:p>
        </p:txBody>
      </p:sp>
      <p:sp>
        <p:nvSpPr>
          <p:cNvPr id="4" name="Rounded Rectangle 3">
            <a:hlinkClick r:id="rId4" action="ppaction://hlinksldjump"/>
          </p:cNvPr>
          <p:cNvSpPr/>
          <p:nvPr/>
        </p:nvSpPr>
        <p:spPr>
          <a:xfrm>
            <a:off x="9683009" y="215766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التحليل الى عوامل أولية </a:t>
            </a:r>
            <a:endParaRPr lang="en-US" dirty="0">
              <a:solidFill>
                <a:schemeClr val="tx1"/>
              </a:solidFill>
            </a:endParaRPr>
          </a:p>
        </p:txBody>
      </p:sp>
      <p:sp>
        <p:nvSpPr>
          <p:cNvPr id="5" name="Rounded Rectangle 4">
            <a:hlinkClick r:id="rId5" action="ppaction://hlinksldjump"/>
          </p:cNvPr>
          <p:cNvSpPr/>
          <p:nvPr/>
        </p:nvSpPr>
        <p:spPr>
          <a:xfrm>
            <a:off x="9683008" y="3157089"/>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الكسور </a:t>
            </a:r>
            <a:endParaRPr lang="en-US" dirty="0">
              <a:solidFill>
                <a:schemeClr val="tx1"/>
              </a:solidFill>
            </a:endParaRPr>
          </a:p>
        </p:txBody>
      </p:sp>
      <p:sp>
        <p:nvSpPr>
          <p:cNvPr id="6" name="Rounded Rectangle 5">
            <a:hlinkClick r:id="rId6" action="ppaction://hlinksldjump"/>
          </p:cNvPr>
          <p:cNvSpPr/>
          <p:nvPr/>
        </p:nvSpPr>
        <p:spPr>
          <a:xfrm>
            <a:off x="9683007" y="4156513"/>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ترتيب العمليات </a:t>
            </a:r>
            <a:endParaRPr lang="en-US" dirty="0">
              <a:solidFill>
                <a:schemeClr val="tx1"/>
              </a:solidFill>
            </a:endParaRPr>
          </a:p>
        </p:txBody>
      </p:sp>
      <p:sp>
        <p:nvSpPr>
          <p:cNvPr id="7" name="Rounded Rectangle 6">
            <a:hlinkClick r:id="rId7" action="ppaction://hlinksldjump"/>
          </p:cNvPr>
          <p:cNvSpPr/>
          <p:nvPr/>
        </p:nvSpPr>
        <p:spPr>
          <a:xfrm>
            <a:off x="9683007" y="5155937"/>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الجذور</a:t>
            </a:r>
            <a:endParaRPr lang="en-US" dirty="0">
              <a:solidFill>
                <a:schemeClr val="tx1"/>
              </a:solidFill>
            </a:endParaRPr>
          </a:p>
        </p:txBody>
      </p:sp>
      <p:sp>
        <p:nvSpPr>
          <p:cNvPr id="8" name="Rounded Rectangle 7">
            <a:hlinkClick r:id="rId8" action="ppaction://hlinksldjump"/>
          </p:cNvPr>
          <p:cNvSpPr/>
          <p:nvPr/>
        </p:nvSpPr>
        <p:spPr>
          <a:xfrm>
            <a:off x="6986332" y="158817"/>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تحويل مترى </a:t>
            </a:r>
            <a:endParaRPr lang="en-US" dirty="0">
              <a:solidFill>
                <a:schemeClr val="tx1"/>
              </a:solidFill>
            </a:endParaRPr>
          </a:p>
        </p:txBody>
      </p:sp>
      <p:sp>
        <p:nvSpPr>
          <p:cNvPr id="9" name="Rounded Rectangle 8">
            <a:hlinkClick r:id="rId9" action="ppaction://hlinksldjump"/>
          </p:cNvPr>
          <p:cNvSpPr/>
          <p:nvPr/>
        </p:nvSpPr>
        <p:spPr>
          <a:xfrm>
            <a:off x="6986331" y="1158241"/>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معادلات من الدرجة الاولى </a:t>
            </a:r>
            <a:endParaRPr lang="en-US" dirty="0">
              <a:solidFill>
                <a:schemeClr val="tx1"/>
              </a:solidFill>
            </a:endParaRPr>
          </a:p>
        </p:txBody>
      </p:sp>
      <p:sp>
        <p:nvSpPr>
          <p:cNvPr id="10" name="Rounded Rectangle 9">
            <a:hlinkClick r:id="rId10" action="ppaction://hlinksldjump"/>
          </p:cNvPr>
          <p:cNvSpPr/>
          <p:nvPr/>
        </p:nvSpPr>
        <p:spPr>
          <a:xfrm>
            <a:off x="6986331" y="215766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حل معادلات لوغاريتمية </a:t>
            </a:r>
            <a:endParaRPr lang="en-US" dirty="0">
              <a:solidFill>
                <a:schemeClr val="tx1"/>
              </a:solidFill>
            </a:endParaRPr>
          </a:p>
        </p:txBody>
      </p:sp>
      <p:sp>
        <p:nvSpPr>
          <p:cNvPr id="11" name="Rounded Rectangle 10">
            <a:hlinkClick r:id="rId11" action="ppaction://hlinksldjump"/>
          </p:cNvPr>
          <p:cNvSpPr/>
          <p:nvPr/>
        </p:nvSpPr>
        <p:spPr>
          <a:xfrm>
            <a:off x="6986330" y="3157089"/>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حل معادلات من الدرجة الثانية الى الرابعة </a:t>
            </a:r>
            <a:endParaRPr lang="en-US" dirty="0">
              <a:solidFill>
                <a:schemeClr val="tx1"/>
              </a:solidFill>
            </a:endParaRPr>
          </a:p>
        </p:txBody>
      </p:sp>
      <p:sp>
        <p:nvSpPr>
          <p:cNvPr id="12" name="Rounded Rectangle 11">
            <a:hlinkClick r:id="rId12" action="ppaction://hlinksldjump"/>
          </p:cNvPr>
          <p:cNvSpPr/>
          <p:nvPr/>
        </p:nvSpPr>
        <p:spPr>
          <a:xfrm>
            <a:off x="6986329" y="4156513"/>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حل نظم المعادلات </a:t>
            </a:r>
            <a:endParaRPr lang="en-US" dirty="0">
              <a:solidFill>
                <a:schemeClr val="tx1"/>
              </a:solidFill>
            </a:endParaRPr>
          </a:p>
        </p:txBody>
      </p:sp>
      <p:sp>
        <p:nvSpPr>
          <p:cNvPr id="13" name="Rounded Rectangle 12">
            <a:hlinkClick r:id="rId13" action="ppaction://hlinksldjump"/>
          </p:cNvPr>
          <p:cNvSpPr/>
          <p:nvPr/>
        </p:nvSpPr>
        <p:spPr>
          <a:xfrm>
            <a:off x="6986329" y="5155937"/>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متباينات </a:t>
            </a:r>
            <a:endParaRPr lang="en-US" dirty="0">
              <a:solidFill>
                <a:schemeClr val="tx1"/>
              </a:solidFill>
            </a:endParaRPr>
          </a:p>
        </p:txBody>
      </p:sp>
      <p:sp>
        <p:nvSpPr>
          <p:cNvPr id="14" name="Rounded Rectangle 13">
            <a:hlinkClick r:id="rId14" action="ppaction://hlinksldjump"/>
          </p:cNvPr>
          <p:cNvSpPr/>
          <p:nvPr/>
        </p:nvSpPr>
        <p:spPr>
          <a:xfrm>
            <a:off x="4289651" y="158817"/>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الإحصاء</a:t>
            </a:r>
            <a:endParaRPr lang="en-US" dirty="0">
              <a:solidFill>
                <a:schemeClr val="tx1"/>
              </a:solidFill>
            </a:endParaRPr>
          </a:p>
        </p:txBody>
      </p:sp>
      <p:sp>
        <p:nvSpPr>
          <p:cNvPr id="15" name="Rounded Rectangle 14">
            <a:hlinkClick r:id="rId15" action="ppaction://hlinksldjump"/>
          </p:cNvPr>
          <p:cNvSpPr/>
          <p:nvPr/>
        </p:nvSpPr>
        <p:spPr>
          <a:xfrm>
            <a:off x="4289650" y="1158241"/>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الأعداد المركبة </a:t>
            </a:r>
            <a:endParaRPr lang="en-US" dirty="0">
              <a:solidFill>
                <a:schemeClr val="tx1"/>
              </a:solidFill>
            </a:endParaRPr>
          </a:p>
        </p:txBody>
      </p:sp>
      <p:sp>
        <p:nvSpPr>
          <p:cNvPr id="16" name="Rounded Rectangle 15">
            <a:hlinkClick r:id="rId16" action="ppaction://hlinksldjump"/>
          </p:cNvPr>
          <p:cNvSpPr/>
          <p:nvPr/>
        </p:nvSpPr>
        <p:spPr>
          <a:xfrm>
            <a:off x="4289650" y="2157665"/>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الجدول</a:t>
            </a:r>
            <a:endParaRPr lang="en-US" dirty="0">
              <a:solidFill>
                <a:schemeClr val="tx1"/>
              </a:solidFill>
            </a:endParaRPr>
          </a:p>
        </p:txBody>
      </p:sp>
      <p:sp>
        <p:nvSpPr>
          <p:cNvPr id="17" name="Rounded Rectangle 16">
            <a:hlinkClick r:id="rId17" action="ppaction://hlinksldjump"/>
          </p:cNvPr>
          <p:cNvSpPr/>
          <p:nvPr/>
        </p:nvSpPr>
        <p:spPr>
          <a:xfrm>
            <a:off x="4289649" y="3157089"/>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المصفوفات</a:t>
            </a:r>
            <a:endParaRPr lang="en-US" dirty="0">
              <a:solidFill>
                <a:schemeClr val="tx1"/>
              </a:solidFill>
            </a:endParaRPr>
          </a:p>
        </p:txBody>
      </p:sp>
      <p:sp>
        <p:nvSpPr>
          <p:cNvPr id="18" name="Rounded Rectangle 17">
            <a:hlinkClick r:id="rId18" action="ppaction://hlinksldjump"/>
          </p:cNvPr>
          <p:cNvSpPr/>
          <p:nvPr/>
        </p:nvSpPr>
        <p:spPr>
          <a:xfrm>
            <a:off x="4289648" y="4156513"/>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المتجهات </a:t>
            </a:r>
            <a:endParaRPr lang="en-US" dirty="0">
              <a:solidFill>
                <a:schemeClr val="tx1"/>
              </a:solidFill>
            </a:endParaRPr>
          </a:p>
        </p:txBody>
      </p:sp>
      <p:sp>
        <p:nvSpPr>
          <p:cNvPr id="19" name="Rounded Rectangle 18">
            <a:hlinkClick r:id="rId19" action="ppaction://hlinksldjump"/>
          </p:cNvPr>
          <p:cNvSpPr/>
          <p:nvPr/>
        </p:nvSpPr>
        <p:spPr>
          <a:xfrm>
            <a:off x="4289648" y="5155937"/>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المشتقات </a:t>
            </a:r>
            <a:endParaRPr lang="en-US" dirty="0">
              <a:solidFill>
                <a:schemeClr val="tx1"/>
              </a:solidFill>
            </a:endParaRPr>
          </a:p>
        </p:txBody>
      </p:sp>
      <p:sp>
        <p:nvSpPr>
          <p:cNvPr id="21" name="Rounded Rectangle 20">
            <a:hlinkClick r:id="rId20" action="ppaction://hlinksldjump"/>
          </p:cNvPr>
          <p:cNvSpPr/>
          <p:nvPr/>
        </p:nvSpPr>
        <p:spPr>
          <a:xfrm>
            <a:off x="1592969" y="158817"/>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التكامل المحدد</a:t>
            </a:r>
            <a:endParaRPr lang="en-US" dirty="0">
              <a:solidFill>
                <a:schemeClr val="tx1"/>
              </a:solidFill>
            </a:endParaRPr>
          </a:p>
        </p:txBody>
      </p:sp>
      <p:sp>
        <p:nvSpPr>
          <p:cNvPr id="22" name="Rounded Rectangle 21">
            <a:hlinkClick r:id="rId21" action="ppaction://hlinksldjump"/>
          </p:cNvPr>
          <p:cNvSpPr/>
          <p:nvPr/>
        </p:nvSpPr>
        <p:spPr>
          <a:xfrm>
            <a:off x="1592969" y="1158240"/>
            <a:ext cx="2358189" cy="8470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جدول البيانات </a:t>
            </a:r>
            <a:endParaRPr lang="en-US" dirty="0">
              <a:solidFill>
                <a:schemeClr val="tx1"/>
              </a:solidFill>
            </a:endParaRPr>
          </a:p>
        </p:txBody>
      </p:sp>
      <p:pic>
        <p:nvPicPr>
          <p:cNvPr id="23" name="Picture 22">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5579448"/>
            <a:ext cx="1202390" cy="1202390"/>
          </a:xfrm>
          <a:prstGeom prst="rect">
            <a:avLst/>
          </a:prstGeom>
        </p:spPr>
      </p:pic>
      <p:pic>
        <p:nvPicPr>
          <p:cNvPr id="24" name="Picture 23"/>
          <p:cNvPicPr/>
          <p:nvPr/>
        </p:nvPicPr>
        <p:blipFill>
          <a:blip r:embed="rId24">
            <a:extLst>
              <a:ext uri="{28A0092B-C50C-407E-A947-70E740481C1C}">
                <a14:useLocalDpi xmlns:a14="http://schemas.microsoft.com/office/drawing/2010/main" val="0"/>
              </a:ext>
            </a:extLst>
          </a:blip>
          <a:stretch>
            <a:fillRect/>
          </a:stretch>
        </p:blipFill>
        <p:spPr>
          <a:xfrm>
            <a:off x="1777644" y="2302895"/>
            <a:ext cx="1936750" cy="4215765"/>
          </a:xfrm>
          <a:prstGeom prst="rect">
            <a:avLst/>
          </a:prstGeom>
        </p:spPr>
      </p:pic>
    </p:spTree>
    <p:extLst>
      <p:ext uri="{BB962C8B-B14F-4D97-AF65-F5344CB8AC3E}">
        <p14:creationId xmlns:p14="http://schemas.microsoft.com/office/powerpoint/2010/main" val="82019520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493"/>
          <a:stretch/>
        </p:blipFill>
        <p:spPr>
          <a:xfrm>
            <a:off x="2229751" y="149809"/>
            <a:ext cx="9792203" cy="5475755"/>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9841" y="541472"/>
            <a:ext cx="1936750" cy="4215765"/>
          </a:xfrm>
          <a:prstGeom prst="rect">
            <a:avLst/>
          </a:prstGeom>
        </p:spPr>
      </p:pic>
    </p:spTree>
    <p:extLst>
      <p:ext uri="{BB962C8B-B14F-4D97-AF65-F5344CB8AC3E}">
        <p14:creationId xmlns:p14="http://schemas.microsoft.com/office/powerpoint/2010/main" val="400035441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7400" y="222133"/>
            <a:ext cx="8867775" cy="6086475"/>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210540869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1285" y="208147"/>
            <a:ext cx="9429750" cy="6172200"/>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1611615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616200"/>
            <a:ext cx="7239000" cy="923330"/>
          </a:xfrm>
          <a:prstGeom prst="rect">
            <a:avLst/>
          </a:prstGeom>
          <a:noFill/>
        </p:spPr>
        <p:txBody>
          <a:bodyPr wrap="square" rtlCol="0">
            <a:spAutoFit/>
          </a:bodyPr>
          <a:lstStyle/>
          <a:p>
            <a:r>
              <a:rPr lang="en-US" sz="5400" b="1" dirty="0" smtClean="0"/>
              <a:t>Exponents and Radicals </a:t>
            </a:r>
            <a:endParaRPr lang="en-US" sz="5400" b="1" dirty="0"/>
          </a:p>
        </p:txBody>
      </p:sp>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Tree>
    <p:extLst>
      <p:ext uri="{BB962C8B-B14F-4D97-AF65-F5344CB8AC3E}">
        <p14:creationId xmlns:p14="http://schemas.microsoft.com/office/powerpoint/2010/main" val="402413313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0081" y="0"/>
            <a:ext cx="8748926" cy="6858000"/>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423916183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4109" y="251910"/>
            <a:ext cx="9467850" cy="4429125"/>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134584446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0377" y="210101"/>
            <a:ext cx="9077325" cy="5629275"/>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43849698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1775" y="133250"/>
            <a:ext cx="9420225" cy="6572250"/>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331793181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9975" y="142323"/>
            <a:ext cx="8582025" cy="5553075"/>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15283369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8975" y="75748"/>
            <a:ext cx="8963025" cy="5705475"/>
          </a:xfrm>
          <a:prstGeom prst="rect">
            <a:avLst/>
          </a:prstGeom>
        </p:spPr>
      </p:pic>
      <p:pic>
        <p:nvPicPr>
          <p:cNvPr id="4" name="Picture 3">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6117657"/>
            <a:ext cx="740343" cy="740343"/>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377246478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2206" y="182480"/>
            <a:ext cx="10058400" cy="4953000"/>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285877208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8975" y="0"/>
            <a:ext cx="9286875" cy="5076825"/>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94998708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6503" y="93194"/>
            <a:ext cx="8982075" cy="5362575"/>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69449020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1772" y="0"/>
            <a:ext cx="10121004" cy="6858000"/>
          </a:xfrm>
          <a:prstGeom prst="rect">
            <a:avLst/>
          </a:prstGeom>
        </p:spPr>
      </p:pic>
      <p:sp>
        <p:nvSpPr>
          <p:cNvPr id="3" name="Rectangle 2"/>
          <p:cNvSpPr/>
          <p:nvPr/>
        </p:nvSpPr>
        <p:spPr>
          <a:xfrm>
            <a:off x="11117179" y="6410425"/>
            <a:ext cx="1001027" cy="375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694695" y="0"/>
            <a:ext cx="423511" cy="279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3561856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8810" y="1474669"/>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a:hlinkClick r:id="rId2" action="ppaction://hlinksldjump"/>
            </p:cNvPr>
            <p:cNvSpPr txBox="1"/>
            <p:nvPr/>
          </p:nvSpPr>
          <p:spPr>
            <a:xfrm>
              <a:off x="514149" y="2087241"/>
              <a:ext cx="1953928" cy="646331"/>
            </a:xfrm>
            <a:prstGeom prst="rect">
              <a:avLst/>
            </a:prstGeom>
            <a:noFill/>
          </p:spPr>
          <p:txBody>
            <a:bodyPr wrap="square" rtlCol="0">
              <a:spAutoFit/>
            </a:bodyPr>
            <a:lstStyle/>
            <a:p>
              <a:pPr algn="ctr"/>
              <a:r>
                <a:rPr lang="en-US" dirty="0" smtClean="0"/>
                <a:t>Rules working with Exponent</a:t>
              </a:r>
              <a:endParaRPr lang="en-US" dirty="0"/>
            </a:p>
          </p:txBody>
        </p:sp>
      </p:grpSp>
      <p:sp>
        <p:nvSpPr>
          <p:cNvPr id="5" name="Rounded Rectangle 4"/>
          <p:cNvSpPr/>
          <p:nvPr/>
        </p:nvSpPr>
        <p:spPr>
          <a:xfrm>
            <a:off x="4677877" y="192505"/>
            <a:ext cx="3031958" cy="90477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Exponents and Radicals </a:t>
            </a:r>
            <a:endParaRPr lang="en-US" sz="2000" b="1" dirty="0"/>
          </a:p>
        </p:txBody>
      </p:sp>
      <p:grpSp>
        <p:nvGrpSpPr>
          <p:cNvPr id="9" name="Group 8"/>
          <p:cNvGrpSpPr/>
          <p:nvPr/>
        </p:nvGrpSpPr>
        <p:grpSpPr>
          <a:xfrm>
            <a:off x="286755" y="2412666"/>
            <a:ext cx="2273167" cy="742749"/>
            <a:chOff x="354530" y="1990824"/>
            <a:chExt cx="2273167" cy="742749"/>
          </a:xfrm>
        </p:grpSpPr>
        <p:sp>
          <p:nvSpPr>
            <p:cNvPr id="10" name="Rounded Rectangle 9">
              <a:hlinkClick r:id="rId3" action="ppaction://hlinksldjump"/>
            </p:cNvPr>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a:hlinkClick r:id="rId3" action="ppaction://hlinksldjump"/>
            </p:cNvPr>
            <p:cNvSpPr txBox="1"/>
            <p:nvPr/>
          </p:nvSpPr>
          <p:spPr>
            <a:xfrm>
              <a:off x="514149" y="2177532"/>
              <a:ext cx="1953928" cy="369332"/>
            </a:xfrm>
            <a:prstGeom prst="rect">
              <a:avLst/>
            </a:prstGeom>
            <a:noFill/>
          </p:spPr>
          <p:txBody>
            <a:bodyPr wrap="square" rtlCol="0">
              <a:spAutoFit/>
            </a:bodyPr>
            <a:lstStyle/>
            <a:p>
              <a:pPr algn="ctr"/>
              <a:r>
                <a:rPr lang="en-US" dirty="0" smtClean="0"/>
                <a:t>Radicals </a:t>
              </a:r>
              <a:endParaRPr lang="en-US" dirty="0"/>
            </a:p>
          </p:txBody>
        </p:sp>
      </p:grpSp>
      <p:sp>
        <p:nvSpPr>
          <p:cNvPr id="15" name="Rounded Rectangle 14">
            <a:hlinkClick r:id="rId4" action="ppaction://hlinksldjump"/>
          </p:cNvPr>
          <p:cNvSpPr/>
          <p:nvPr/>
        </p:nvSpPr>
        <p:spPr>
          <a:xfrm>
            <a:off x="308810" y="340834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Rationalizing Denominator  </a:t>
            </a:r>
            <a:endParaRPr lang="en-US"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474669"/>
            <a:ext cx="6146800" cy="4610100"/>
          </a:xfrm>
          <a:prstGeom prst="rect">
            <a:avLst/>
          </a:prstGeom>
        </p:spPr>
      </p:pic>
      <p:pic>
        <p:nvPicPr>
          <p:cNvPr id="17" name="Picture 1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66001" y="5601637"/>
            <a:ext cx="1202390" cy="1202390"/>
          </a:xfrm>
          <a:prstGeom prst="rect">
            <a:avLst/>
          </a:prstGeom>
        </p:spPr>
      </p:pic>
      <p:sp>
        <p:nvSpPr>
          <p:cNvPr id="18" name="Rounded Rectangle 17">
            <a:hlinkClick r:id="rId8" action="ppaction://hlinksldjump"/>
          </p:cNvPr>
          <p:cNvSpPr/>
          <p:nvPr/>
        </p:nvSpPr>
        <p:spPr>
          <a:xfrm>
            <a:off x="308810" y="438844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Multiple Choice </a:t>
            </a:r>
            <a:endParaRPr lang="en-US" dirty="0"/>
          </a:p>
        </p:txBody>
      </p:sp>
    </p:spTree>
    <p:extLst>
      <p:ext uri="{BB962C8B-B14F-4D97-AF65-F5344CB8AC3E}">
        <p14:creationId xmlns:p14="http://schemas.microsoft.com/office/powerpoint/2010/main" val="146492828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1425" y="108685"/>
            <a:ext cx="8286750" cy="5562600"/>
          </a:xfrm>
          <a:prstGeom prst="rect">
            <a:avLst/>
          </a:prstGeom>
        </p:spPr>
      </p:pic>
      <p:sp>
        <p:nvSpPr>
          <p:cNvPr id="3" name="Rectangle 2"/>
          <p:cNvSpPr/>
          <p:nvPr/>
        </p:nvSpPr>
        <p:spPr>
          <a:xfrm>
            <a:off x="11644664" y="182880"/>
            <a:ext cx="423511" cy="279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318436694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0440" y="136307"/>
            <a:ext cx="9591675" cy="6238875"/>
          </a:xfrm>
          <a:prstGeom prst="rect">
            <a:avLst/>
          </a:prstGeom>
        </p:spPr>
      </p:pic>
      <p:sp>
        <p:nvSpPr>
          <p:cNvPr id="3" name="Rectangle 2"/>
          <p:cNvSpPr/>
          <p:nvPr/>
        </p:nvSpPr>
        <p:spPr>
          <a:xfrm>
            <a:off x="11328935" y="137860"/>
            <a:ext cx="423511" cy="279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372272361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27045" y="121619"/>
            <a:ext cx="9324975" cy="6191250"/>
          </a:xfrm>
          <a:prstGeom prst="rect">
            <a:avLst/>
          </a:prstGeom>
        </p:spPr>
      </p:pic>
      <p:sp>
        <p:nvSpPr>
          <p:cNvPr id="4" name="Rectangle 3"/>
          <p:cNvSpPr/>
          <p:nvPr/>
        </p:nvSpPr>
        <p:spPr>
          <a:xfrm>
            <a:off x="11386687" y="240631"/>
            <a:ext cx="423511" cy="279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6117657"/>
            <a:ext cx="740343" cy="740343"/>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323958177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8550" y="158366"/>
            <a:ext cx="8553450" cy="4943475"/>
          </a:xfrm>
          <a:prstGeom prst="rect">
            <a:avLst/>
          </a:prstGeom>
        </p:spPr>
      </p:pic>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155523854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2690" y="0"/>
            <a:ext cx="8789701" cy="6858000"/>
          </a:xfrm>
          <a:prstGeom prst="rect">
            <a:avLst/>
          </a:prstGeom>
        </p:spPr>
      </p:pic>
      <p:sp>
        <p:nvSpPr>
          <p:cNvPr id="3" name="Rectangle 2"/>
          <p:cNvSpPr/>
          <p:nvPr/>
        </p:nvSpPr>
        <p:spPr>
          <a:xfrm>
            <a:off x="11444438" y="96253"/>
            <a:ext cx="423511" cy="279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429005890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6208" y="92342"/>
            <a:ext cx="6657975" cy="4286250"/>
          </a:xfrm>
          <a:prstGeom prst="rect">
            <a:avLst/>
          </a:prstGeom>
        </p:spPr>
      </p:pic>
      <p:sp>
        <p:nvSpPr>
          <p:cNvPr id="3" name="Rectangle 2"/>
          <p:cNvSpPr/>
          <p:nvPr/>
        </p:nvSpPr>
        <p:spPr>
          <a:xfrm>
            <a:off x="11463688" y="182880"/>
            <a:ext cx="423511" cy="279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101990155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10225" y="125880"/>
            <a:ext cx="6581775" cy="2428875"/>
          </a:xfrm>
          <a:prstGeom prst="rect">
            <a:avLst/>
          </a:prstGeom>
        </p:spPr>
      </p:pic>
      <p:sp>
        <p:nvSpPr>
          <p:cNvPr id="3" name="Rectangle 2"/>
          <p:cNvSpPr/>
          <p:nvPr/>
        </p:nvSpPr>
        <p:spPr>
          <a:xfrm>
            <a:off x="11511815" y="211756"/>
            <a:ext cx="423511" cy="279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406424928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4575" y="0"/>
            <a:ext cx="9877425" cy="4572000"/>
          </a:xfrm>
          <a:prstGeom prst="rect">
            <a:avLst/>
          </a:prstGeom>
        </p:spPr>
      </p:pic>
      <p:sp>
        <p:nvSpPr>
          <p:cNvPr id="3" name="Rectangle 2"/>
          <p:cNvSpPr/>
          <p:nvPr/>
        </p:nvSpPr>
        <p:spPr>
          <a:xfrm>
            <a:off x="11174930" y="154004"/>
            <a:ext cx="423511" cy="279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1" y="5996540"/>
            <a:ext cx="744856" cy="791360"/>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79841" y="685851"/>
            <a:ext cx="1936750" cy="4215765"/>
          </a:xfrm>
          <a:prstGeom prst="rect">
            <a:avLst/>
          </a:prstGeom>
        </p:spPr>
      </p:pic>
    </p:spTree>
    <p:extLst>
      <p:ext uri="{BB962C8B-B14F-4D97-AF65-F5344CB8AC3E}">
        <p14:creationId xmlns:p14="http://schemas.microsoft.com/office/powerpoint/2010/main" val="4118695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95110" y="129936"/>
            <a:ext cx="2273167" cy="742749"/>
            <a:chOff x="354530" y="1990824"/>
            <a:chExt cx="2273167" cy="742749"/>
          </a:xfrm>
        </p:grpSpPr>
        <p:sp>
          <p:nvSpPr>
            <p:cNvPr id="4" name="Rounded Rectangle 3"/>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hlinkClick r:id="rId2" action="ppaction://hlinksldjump"/>
            </p:cNvPr>
            <p:cNvSpPr txBox="1"/>
            <p:nvPr/>
          </p:nvSpPr>
          <p:spPr>
            <a:xfrm>
              <a:off x="514149" y="2087241"/>
              <a:ext cx="1953928" cy="646331"/>
            </a:xfrm>
            <a:prstGeom prst="rect">
              <a:avLst/>
            </a:prstGeom>
            <a:noFill/>
          </p:spPr>
          <p:txBody>
            <a:bodyPr wrap="square" rtlCol="0">
              <a:spAutoFit/>
            </a:bodyPr>
            <a:lstStyle/>
            <a:p>
              <a:pPr algn="ctr"/>
              <a:r>
                <a:rPr lang="en-US" dirty="0" smtClean="0"/>
                <a:t>Rules working with Exponent</a:t>
              </a:r>
              <a:endParaRPr lang="en-US" dirty="0"/>
            </a:p>
          </p:txBody>
        </p:sp>
      </p:grpSp>
      <p:pic>
        <p:nvPicPr>
          <p:cNvPr id="6" name="Picture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
        <p:nvSpPr>
          <p:cNvPr id="7" name="Rounded Rectangle 6">
            <a:hlinkClick r:id="rId5" action="ppaction://hlinksldjump"/>
          </p:cNvPr>
          <p:cNvSpPr/>
          <p:nvPr/>
        </p:nvSpPr>
        <p:spPr>
          <a:xfrm>
            <a:off x="6270980" y="5654226"/>
            <a:ext cx="1384300" cy="6223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More Rules </a:t>
            </a:r>
            <a:endParaRPr lang="en-US" dirty="0"/>
          </a:p>
        </p:txBody>
      </p:sp>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2015560798"/>
                  </p:ext>
                </p:extLst>
              </p:nvPr>
            </p:nvGraphicFramePr>
            <p:xfrm>
              <a:off x="304800" y="1618241"/>
              <a:ext cx="5588000" cy="4637215"/>
            </p:xfrm>
            <a:graphic>
              <a:graphicData uri="http://schemas.openxmlformats.org/drawingml/2006/table">
                <a:tbl>
                  <a:tblPr firstRow="1" bandRow="1">
                    <a:tableStyleId>{5C22544A-7EE6-4342-B048-85BDC9FD1C3A}</a:tableStyleId>
                  </a:tblPr>
                  <a:tblGrid>
                    <a:gridCol w="2794000"/>
                    <a:gridCol w="2794000"/>
                  </a:tblGrid>
                  <a:tr h="1114778">
                    <a:tc gridSpan="2">
                      <a:txBody>
                        <a:bodyPr/>
                        <a:lstStyle/>
                        <a:p>
                          <a:pPr algn="ctr"/>
                          <a:endParaRPr lang="en-US" sz="2800" dirty="0" smtClean="0">
                            <a:solidFill>
                              <a:schemeClr val="tx1"/>
                            </a:solidFill>
                          </a:endParaRPr>
                        </a:p>
                        <a:p>
                          <a:pPr algn="ctr"/>
                          <a:r>
                            <a:rPr lang="en-US" sz="2800" dirty="0" smtClean="0">
                              <a:solidFill>
                                <a:schemeClr val="tx1"/>
                              </a:solidFill>
                            </a:rPr>
                            <a:t>Basic Rules </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r>
                  <a:tr h="1292881">
                    <a:tc>
                      <a:txBody>
                        <a:bodyPr/>
                        <a:lstStyle/>
                        <a:p>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0</m:t>
                                    </m:r>
                                  </m:sup>
                                </m:sSup>
                                <m:r>
                                  <a:rPr lang="en-US" b="0" i="1" smtClean="0">
                                    <a:latin typeface="Cambria Math" panose="02040503050406030204" pitchFamily="18" charset="0"/>
                                  </a:rPr>
                                  <m:t>=1 </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Any number</a:t>
                          </a:r>
                        </a:p>
                        <a:p>
                          <a:pPr algn="ctr"/>
                          <a:r>
                            <a:rPr lang="en-US" dirty="0" smtClean="0"/>
                            <a:t> </a:t>
                          </a:r>
                          <a:r>
                            <a:rPr lang="en-US" b="1" dirty="0" smtClean="0"/>
                            <a:t>different from 0 </a:t>
                          </a:r>
                          <a:r>
                            <a:rPr lang="en-US" dirty="0" smtClean="0"/>
                            <a:t>to power zero is equal to 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14778">
                    <a:tc>
                      <a:txBody>
                        <a:bodyPr/>
                        <a:lstStyle/>
                        <a:p>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Any number to power of 1 remains the</a:t>
                          </a:r>
                          <a:r>
                            <a:rPr lang="en-US" baseline="0" dirty="0" smtClean="0"/>
                            <a:t> same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14778">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𝑛</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𝑛</m:t>
                                        </m:r>
                                      </m:sup>
                                    </m:sSup>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Any number different from 0 to</a:t>
                          </a:r>
                          <a:r>
                            <a:rPr lang="en-US" baseline="0" dirty="0" smtClean="0"/>
                            <a:t> negative power gives the reciprocal of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𝑎</m:t>
                                  </m:r>
                                </m:e>
                                <m:sup>
                                  <m:r>
                                    <a:rPr lang="en-US" b="0" i="1" baseline="0" smtClean="0">
                                      <a:latin typeface="Cambria Math" panose="02040503050406030204" pitchFamily="18" charset="0"/>
                                    </a:rPr>
                                    <m:t>𝑛</m:t>
                                  </m:r>
                                </m:sup>
                              </m:sSup>
                            </m:oMath>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2015560798"/>
                  </p:ext>
                </p:extLst>
              </p:nvPr>
            </p:nvGraphicFramePr>
            <p:xfrm>
              <a:off x="304800" y="1618241"/>
              <a:ext cx="5588000" cy="4637215"/>
            </p:xfrm>
            <a:graphic>
              <a:graphicData uri="http://schemas.openxmlformats.org/drawingml/2006/table">
                <a:tbl>
                  <a:tblPr firstRow="1" bandRow="1">
                    <a:tableStyleId>{5C22544A-7EE6-4342-B048-85BDC9FD1C3A}</a:tableStyleId>
                  </a:tblPr>
                  <a:tblGrid>
                    <a:gridCol w="2794000"/>
                    <a:gridCol w="2794000"/>
                  </a:tblGrid>
                  <a:tr h="1114778">
                    <a:tc gridSpan="2">
                      <a:txBody>
                        <a:bodyPr/>
                        <a:lstStyle/>
                        <a:p>
                          <a:pPr algn="ctr"/>
                          <a:endParaRPr lang="en-US" sz="2800" dirty="0" smtClean="0">
                            <a:solidFill>
                              <a:schemeClr val="tx1"/>
                            </a:solidFill>
                          </a:endParaRPr>
                        </a:p>
                        <a:p>
                          <a:pPr algn="ctr"/>
                          <a:r>
                            <a:rPr lang="en-US" sz="2800" dirty="0" smtClean="0">
                              <a:solidFill>
                                <a:schemeClr val="tx1"/>
                              </a:solidFill>
                            </a:rPr>
                            <a:t>Basic Rules </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r>
                  <a:tr h="129288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436" t="-86385" r="-100218" b="-172770"/>
                          </a:stretch>
                        </a:blipFill>
                      </a:tcPr>
                    </a:tc>
                    <a:tc>
                      <a:txBody>
                        <a:bodyPr/>
                        <a:lstStyle/>
                        <a:p>
                          <a:pPr algn="ctr"/>
                          <a:r>
                            <a:rPr lang="en-US" dirty="0" smtClean="0"/>
                            <a:t>Any number</a:t>
                          </a:r>
                        </a:p>
                        <a:p>
                          <a:pPr algn="ctr"/>
                          <a:r>
                            <a:rPr lang="en-US" dirty="0" smtClean="0"/>
                            <a:t> </a:t>
                          </a:r>
                          <a:r>
                            <a:rPr lang="en-US" b="1" dirty="0" smtClean="0"/>
                            <a:t>different from 0 </a:t>
                          </a:r>
                          <a:r>
                            <a:rPr lang="en-US" dirty="0" smtClean="0"/>
                            <a:t>to power zero is equal to 1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1477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436" t="-216940" r="-100218" b="-101093"/>
                          </a:stretch>
                        </a:blipFill>
                      </a:tcPr>
                    </a:tc>
                    <a:tc>
                      <a:txBody>
                        <a:bodyPr/>
                        <a:lstStyle/>
                        <a:p>
                          <a:r>
                            <a:rPr lang="en-US" dirty="0" smtClean="0"/>
                            <a:t>Any number to power of 1 remains the</a:t>
                          </a:r>
                          <a:r>
                            <a:rPr lang="en-US" baseline="0" dirty="0" smtClean="0"/>
                            <a:t> same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1477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436" t="-316940" r="-100218" b="-10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100655" t="-316940" r="-437" b="-1093"/>
                          </a:stretch>
                        </a:blipFill>
                      </a:tcPr>
                    </a:tc>
                  </a:tr>
                </a:tbl>
              </a:graphicData>
            </a:graphic>
          </p:graphicFrame>
        </mc:Fallback>
      </mc:AlternateContent>
    </p:spTree>
    <p:extLst>
      <p:ext uri="{BB962C8B-B14F-4D97-AF65-F5344CB8AC3E}">
        <p14:creationId xmlns:p14="http://schemas.microsoft.com/office/powerpoint/2010/main" val="513774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95110" y="129936"/>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a:hlinkClick r:id="rId2" action="ppaction://hlinksldjump"/>
            </p:cNvPr>
            <p:cNvSpPr txBox="1"/>
            <p:nvPr/>
          </p:nvSpPr>
          <p:spPr>
            <a:xfrm>
              <a:off x="514149" y="2087241"/>
              <a:ext cx="1953928" cy="646331"/>
            </a:xfrm>
            <a:prstGeom prst="rect">
              <a:avLst/>
            </a:prstGeom>
            <a:noFill/>
          </p:spPr>
          <p:txBody>
            <a:bodyPr wrap="square" rtlCol="0">
              <a:spAutoFit/>
            </a:bodyPr>
            <a:lstStyle/>
            <a:p>
              <a:pPr algn="ctr"/>
              <a:r>
                <a:rPr lang="en-US" dirty="0" smtClean="0"/>
                <a:t>Rules working with Exponent</a:t>
              </a:r>
              <a:endParaRPr lang="en-US" dirty="0"/>
            </a:p>
          </p:txBody>
        </p:sp>
      </p:grpSp>
      <p:sp>
        <p:nvSpPr>
          <p:cNvPr id="8" name="Rounded Rectangle 7"/>
          <p:cNvSpPr/>
          <p:nvPr/>
        </p:nvSpPr>
        <p:spPr>
          <a:xfrm>
            <a:off x="9795230" y="2161857"/>
            <a:ext cx="2032000" cy="340360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 calculator to investigate the rules of exponents </a:t>
            </a:r>
            <a:endParaRPr lang="en-US" dirty="0">
              <a:solidFill>
                <a:schemeClr val="tx1"/>
              </a:solidFill>
            </a:endParaRPr>
          </a:p>
        </p:txBody>
      </p:sp>
      <p:sp>
        <p:nvSpPr>
          <p:cNvPr id="16" name="Rectangle 15"/>
          <p:cNvSpPr/>
          <p:nvPr/>
        </p:nvSpPr>
        <p:spPr>
          <a:xfrm>
            <a:off x="6764154" y="5736353"/>
            <a:ext cx="1022283" cy="91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476680" y="1902802"/>
            <a:ext cx="1384300" cy="62230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Rule 1 </a:t>
            </a:r>
            <a:endParaRPr lang="en-US" dirty="0"/>
          </a:p>
        </p:txBody>
      </p:sp>
      <p:sp>
        <p:nvSpPr>
          <p:cNvPr id="18" name="Rounded Rectangle 17"/>
          <p:cNvSpPr/>
          <p:nvPr/>
        </p:nvSpPr>
        <p:spPr>
          <a:xfrm>
            <a:off x="6476680" y="3555219"/>
            <a:ext cx="1384300" cy="62230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Rule 2 </a:t>
            </a:r>
            <a:endParaRPr lang="en-US" dirty="0"/>
          </a:p>
        </p:txBody>
      </p:sp>
      <p:sp>
        <p:nvSpPr>
          <p:cNvPr id="19" name="Rounded Rectangle 18"/>
          <p:cNvSpPr/>
          <p:nvPr/>
        </p:nvSpPr>
        <p:spPr>
          <a:xfrm>
            <a:off x="6476680" y="4728747"/>
            <a:ext cx="1384300" cy="62230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Rule 3 </a:t>
            </a:r>
            <a:endParaRPr lang="en-US" dirty="0"/>
          </a:p>
        </p:txBody>
      </p:sp>
      <p:sp>
        <p:nvSpPr>
          <p:cNvPr id="20" name="Rounded Rectangle 19"/>
          <p:cNvSpPr/>
          <p:nvPr/>
        </p:nvSpPr>
        <p:spPr>
          <a:xfrm>
            <a:off x="6476680" y="5925509"/>
            <a:ext cx="1384300" cy="62230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Rule 4</a:t>
            </a:r>
            <a:endParaRPr lang="en-US" dirty="0"/>
          </a:p>
        </p:txBody>
      </p:sp>
      <mc:AlternateContent xmlns:mc="http://schemas.openxmlformats.org/markup-compatibility/2006" xmlns:a14="http://schemas.microsoft.com/office/drawing/2010/main">
        <mc:Choice Requires="a14">
          <p:sp>
            <p:nvSpPr>
              <p:cNvPr id="21" name="TextBox 20"/>
              <p:cNvSpPr txBox="1"/>
              <p:nvPr/>
            </p:nvSpPr>
            <p:spPr>
              <a:xfrm>
                <a:off x="7850038" y="2090841"/>
                <a:ext cx="1414214"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𝑎</m:t>
                          </m:r>
                        </m:e>
                        <m:sup>
                          <m:r>
                            <a:rPr lang="en-US" sz="1600" b="0" i="1" smtClean="0">
                              <a:latin typeface="Cambria Math" panose="02040503050406030204" pitchFamily="18" charset="0"/>
                            </a:rPr>
                            <m:t>𝑚</m:t>
                          </m:r>
                        </m:sup>
                      </m:sSup>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𝑎</m:t>
                          </m:r>
                        </m:e>
                        <m:sup>
                          <m:r>
                            <a:rPr lang="en-US" sz="1600" b="0" i="1" smtClean="0">
                              <a:latin typeface="Cambria Math" panose="02040503050406030204" pitchFamily="18" charset="0"/>
                            </a:rPr>
                            <m:t>𝑛</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𝑎</m:t>
                          </m:r>
                        </m:e>
                        <m:sup>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𝑛</m:t>
                          </m:r>
                        </m:sup>
                      </m:sSup>
                    </m:oMath>
                  </m:oMathPara>
                </a14:m>
                <a:endParaRPr lang="en-US"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850038" y="2090841"/>
                <a:ext cx="1414214" cy="24622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786437" y="3838831"/>
                <a:ext cx="190366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𝑎</m:t>
                          </m:r>
                        </m:e>
                        <m:sup>
                          <m:r>
                            <a:rPr lang="en-US" sz="1600" b="0" i="1" smtClean="0">
                              <a:latin typeface="Cambria Math" panose="02040503050406030204" pitchFamily="18" charset="0"/>
                            </a:rPr>
                            <m:t>𝑚</m:t>
                          </m:r>
                        </m:sup>
                      </m:sSup>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𝑎</m:t>
                          </m:r>
                        </m:e>
                        <m:sup>
                          <m:r>
                            <a:rPr lang="en-US" sz="1600" b="0" i="1" smtClean="0">
                              <a:latin typeface="Cambria Math" panose="02040503050406030204" pitchFamily="18" charset="0"/>
                            </a:rPr>
                            <m:t>𝑛</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𝑎</m:t>
                          </m:r>
                        </m:e>
                        <m:sup>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𝑛</m:t>
                          </m:r>
                        </m:sup>
                      </m:sSup>
                    </m:oMath>
                  </m:oMathPara>
                </a14:m>
                <a:endParaRPr lang="en-US"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786437" y="3838831"/>
                <a:ext cx="1903663" cy="24622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918528" y="4960237"/>
                <a:ext cx="1414214"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𝑎𝑏</m:t>
                              </m:r>
                            </m:e>
                          </m:d>
                        </m:e>
                        <m:sup>
                          <m:r>
                            <a:rPr lang="en-US" sz="1600" b="0" i="1" smtClean="0">
                              <a:latin typeface="Cambria Math" panose="02040503050406030204" pitchFamily="18" charset="0"/>
                            </a:rPr>
                            <m:t>𝑚</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𝑎</m:t>
                          </m:r>
                        </m:e>
                        <m:sup>
                          <m:r>
                            <a:rPr lang="en-US" sz="1600" b="0" i="1" smtClean="0">
                              <a:latin typeface="Cambria Math" panose="02040503050406030204" pitchFamily="18" charset="0"/>
                            </a:rPr>
                            <m:t>𝑚</m:t>
                          </m:r>
                        </m:sup>
                      </m:sSup>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𝑏</m:t>
                          </m:r>
                        </m:e>
                        <m:sup>
                          <m:r>
                            <a:rPr lang="en-US" sz="1600" b="0" i="1" smtClean="0">
                              <a:latin typeface="Cambria Math" panose="02040503050406030204" pitchFamily="18" charset="0"/>
                            </a:rPr>
                            <m:t>𝑚</m:t>
                          </m:r>
                        </m:sup>
                      </m:sSup>
                    </m:oMath>
                  </m:oMathPara>
                </a14:m>
                <a:endParaRPr lang="en-US"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918528" y="4960237"/>
                <a:ext cx="1414214" cy="246221"/>
              </a:xfrm>
              <a:prstGeom prst="rect">
                <a:avLst/>
              </a:prstGeom>
              <a:blipFill rotWithShape="0">
                <a:blip r:embed="rId5"/>
                <a:stretch>
                  <a:fillRect b="-7500"/>
                </a:stretch>
              </a:blipFill>
            </p:spPr>
            <p:txBody>
              <a:bodyPr/>
              <a:lstStyle/>
              <a:p>
                <a:r>
                  <a:rPr lang="en-US">
                    <a:noFill/>
                  </a:rPr>
                  <a:t> </a:t>
                </a:r>
              </a:p>
            </p:txBody>
          </p:sp>
        </mc:Fallback>
      </mc:AlternateContent>
      <p:pic>
        <p:nvPicPr>
          <p:cNvPr id="25" name="Picture 24"/>
          <p:cNvPicPr>
            <a:picLocks noChangeAspect="1"/>
          </p:cNvPicPr>
          <p:nvPr/>
        </p:nvPicPr>
        <p:blipFill>
          <a:blip r:embed="rId6"/>
          <a:stretch>
            <a:fillRect/>
          </a:stretch>
        </p:blipFill>
        <p:spPr>
          <a:xfrm>
            <a:off x="43517" y="1072811"/>
            <a:ext cx="6621790" cy="6049461"/>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7819129" y="6122334"/>
                <a:ext cx="1414214" cy="2541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𝑎</m:t>
                              </m:r>
                            </m:e>
                            <m:sup>
                              <m:r>
                                <a:rPr lang="en-US" sz="1600" b="0" i="1" smtClean="0">
                                  <a:latin typeface="Cambria Math" panose="02040503050406030204" pitchFamily="18" charset="0"/>
                                </a:rPr>
                                <m:t>𝑚</m:t>
                              </m:r>
                            </m:sup>
                          </m:sSup>
                        </m:e>
                        <m:sup>
                          <m:r>
                            <a:rPr lang="en-US" sz="1600" b="0" i="1" smtClean="0">
                              <a:latin typeface="Cambria Math" panose="02040503050406030204" pitchFamily="18" charset="0"/>
                            </a:rPr>
                            <m:t>𝑛</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𝑎</m:t>
                          </m:r>
                        </m:e>
                        <m:sup>
                          <m:r>
                            <a:rPr lang="en-US" sz="1600" b="0" i="1" smtClean="0">
                              <a:latin typeface="Cambria Math" panose="02040503050406030204" pitchFamily="18" charset="0"/>
                            </a:rPr>
                            <m:t>𝑚𝑛</m:t>
                          </m:r>
                        </m:sup>
                      </m:sSup>
                    </m:oMath>
                  </m:oMathPara>
                </a14:m>
                <a:endParaRPr lang="en-US"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819129" y="6122334"/>
                <a:ext cx="1414214" cy="254109"/>
              </a:xfrm>
              <a:prstGeom prst="rect">
                <a:avLst/>
              </a:prstGeom>
              <a:blipFill rotWithShape="0">
                <a:blip r:embed="rId7"/>
                <a:stretch>
                  <a:fillRect/>
                </a:stretch>
              </a:blipFill>
            </p:spPr>
            <p:txBody>
              <a:bodyPr/>
              <a:lstStyle/>
              <a:p>
                <a:r>
                  <a:rPr lang="en-US">
                    <a:noFill/>
                  </a:rPr>
                  <a:t> </a:t>
                </a:r>
              </a:p>
            </p:txBody>
          </p:sp>
        </mc:Fallback>
      </mc:AlternateContent>
      <p:pic>
        <p:nvPicPr>
          <p:cNvPr id="32" name="Picture 31">
            <a:hlinkClick r:id="" action="ppaction://hlinkshowjump?jump=previousslid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3790" y="6025527"/>
            <a:ext cx="808210" cy="808210"/>
          </a:xfrm>
          <a:prstGeom prst="rect">
            <a:avLst/>
          </a:prstGeom>
        </p:spPr>
      </p:pic>
    </p:spTree>
    <p:extLst>
      <p:ext uri="{BB962C8B-B14F-4D97-AF65-F5344CB8AC3E}">
        <p14:creationId xmlns:p14="http://schemas.microsoft.com/office/powerpoint/2010/main" val="3659500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bldLst>
      <p:bldP spid="21" grpId="0"/>
      <p:bldP spid="22" grpId="0"/>
      <p:bldP spid="23"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75738" y="1068823"/>
                <a:ext cx="8864600" cy="1203406"/>
              </a:xfrm>
              <a:prstGeom prst="rect">
                <a:avLst/>
              </a:prstGeom>
              <a:ln w="28575">
                <a:solidFill>
                  <a:srgbClr val="FF0000"/>
                </a:solidFill>
                <a:prstDash val="sysDash"/>
              </a:ln>
            </p:spPr>
            <p:txBody>
              <a:bodyPr wrap="square">
                <a:spAutoFit/>
              </a:bodyPr>
              <a:lstStyle/>
              <a:p>
                <a:r>
                  <a:rPr lang="en-US" dirty="0" smtClean="0">
                    <a:latin typeface="Times-Roman"/>
                  </a:rPr>
                  <a:t>If </a:t>
                </a:r>
                <a:r>
                  <a:rPr lang="en-US" i="1" dirty="0">
                    <a:latin typeface="Times-Italic"/>
                  </a:rPr>
                  <a:t>n </a:t>
                </a:r>
                <a:r>
                  <a:rPr lang="en-US" dirty="0">
                    <a:latin typeface="Times-Roman"/>
                  </a:rPr>
                  <a:t>is any positive integer, then the </a:t>
                </a:r>
                <a:r>
                  <a:rPr lang="en-US" b="1" dirty="0">
                    <a:latin typeface="Times-Bold"/>
                  </a:rPr>
                  <a:t>principal </a:t>
                </a:r>
                <a:r>
                  <a:rPr lang="en-US" b="1" i="1" dirty="0">
                    <a:latin typeface="Times-BoldItalic"/>
                  </a:rPr>
                  <a:t>n</a:t>
                </a:r>
                <a:r>
                  <a:rPr lang="en-US" b="1" dirty="0">
                    <a:latin typeface="Times-Bold"/>
                  </a:rPr>
                  <a:t>th root </a:t>
                </a:r>
                <a:r>
                  <a:rPr lang="en-US" dirty="0">
                    <a:latin typeface="Times-Roman"/>
                  </a:rPr>
                  <a:t>of </a:t>
                </a:r>
                <a:r>
                  <a:rPr lang="en-US" i="1" dirty="0">
                    <a:latin typeface="Times-Italic"/>
                  </a:rPr>
                  <a:t>a </a:t>
                </a:r>
                <a:r>
                  <a:rPr lang="en-US" dirty="0">
                    <a:latin typeface="Times-Roman"/>
                  </a:rPr>
                  <a:t>is defined as follows</a:t>
                </a:r>
                <a:r>
                  <a:rPr lang="en-US" dirty="0" smtClean="0">
                    <a:latin typeface="Times-Roman"/>
                  </a:rPr>
                  <a:t>:</a:t>
                </a:r>
              </a:p>
              <a:p>
                <a:endParaRPr lang="en-US" dirty="0">
                  <a:latin typeface="Times-Roman"/>
                </a:endParaRPr>
              </a:p>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𝑛</m:t>
                          </m:r>
                        </m:deg>
                        <m:e>
                          <m:r>
                            <a:rPr lang="en-US" b="0" i="1" smtClean="0">
                              <a:latin typeface="Cambria Math" panose="02040503050406030204" pitchFamily="18" charset="0"/>
                            </a:rPr>
                            <m:t>𝑎</m:t>
                          </m:r>
                        </m:e>
                      </m:rad>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𝑏𝑒𝑐𝑎𝑢𝑠𝑒</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smtClean="0">
                  <a:latin typeface="Times-Roman"/>
                </a:endParaRPr>
              </a:p>
              <a:p>
                <a:pPr algn="ct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575738" y="1068823"/>
                <a:ext cx="8864600" cy="1203406"/>
              </a:xfrm>
              <a:prstGeom prst="rect">
                <a:avLst/>
              </a:prstGeom>
              <a:blipFill rotWithShape="0">
                <a:blip r:embed="rId2"/>
                <a:stretch>
                  <a:fillRect l="-411" t="-1478"/>
                </a:stretch>
              </a:blipFill>
              <a:ln w="28575">
                <a:solidFill>
                  <a:srgbClr val="FF0000"/>
                </a:solidFill>
                <a:prstDash val="sysDash"/>
              </a:ln>
            </p:spPr>
            <p:txBody>
              <a:bodyPr/>
              <a:lstStyle/>
              <a:p>
                <a:r>
                  <a:rPr lang="en-US">
                    <a:noFill/>
                  </a:rPr>
                  <a:t> </a:t>
                </a:r>
              </a:p>
            </p:txBody>
          </p:sp>
        </mc:Fallback>
      </mc:AlternateContent>
      <p:grpSp>
        <p:nvGrpSpPr>
          <p:cNvPr id="3" name="Group 2"/>
          <p:cNvGrpSpPr/>
          <p:nvPr/>
        </p:nvGrpSpPr>
        <p:grpSpPr>
          <a:xfrm>
            <a:off x="4871455" y="139366"/>
            <a:ext cx="2273167" cy="742749"/>
            <a:chOff x="354530" y="1990824"/>
            <a:chExt cx="2273167" cy="742749"/>
          </a:xfrm>
        </p:grpSpPr>
        <p:sp>
          <p:nvSpPr>
            <p:cNvPr id="4" name="Rounded Rectangle 3"/>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hlinkClick r:id="rId3" action="ppaction://hlinksldjump"/>
            </p:cNvPr>
            <p:cNvSpPr txBox="1"/>
            <p:nvPr/>
          </p:nvSpPr>
          <p:spPr>
            <a:xfrm>
              <a:off x="514149" y="2177532"/>
              <a:ext cx="1953928" cy="369332"/>
            </a:xfrm>
            <a:prstGeom prst="rect">
              <a:avLst/>
            </a:prstGeom>
            <a:noFill/>
          </p:spPr>
          <p:txBody>
            <a:bodyPr wrap="square" rtlCol="0">
              <a:spAutoFit/>
            </a:bodyPr>
            <a:lstStyle/>
            <a:p>
              <a:pPr algn="ctr"/>
              <a:r>
                <a:rPr lang="en-US" dirty="0" smtClean="0"/>
                <a:t>Radicals </a:t>
              </a:r>
              <a:endParaRPr lang="en-US" dirty="0"/>
            </a:p>
          </p:txBody>
        </p:sp>
      </p:grpSp>
      <p:sp>
        <p:nvSpPr>
          <p:cNvPr id="6" name="Rounded Rectangle 5"/>
          <p:cNvSpPr/>
          <p:nvPr/>
        </p:nvSpPr>
        <p:spPr>
          <a:xfrm>
            <a:off x="1004238" y="2783321"/>
            <a:ext cx="1876022" cy="7570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 1 </a:t>
            </a:r>
            <a:endParaRPr lang="en-US" dirty="0"/>
          </a:p>
        </p:txBody>
      </p:sp>
      <p:sp>
        <p:nvSpPr>
          <p:cNvPr id="7" name="Rounded Rectangle 6"/>
          <p:cNvSpPr/>
          <p:nvPr/>
        </p:nvSpPr>
        <p:spPr>
          <a:xfrm>
            <a:off x="5253282" y="2783321"/>
            <a:ext cx="1876022" cy="7570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 2  </a:t>
            </a:r>
            <a:endParaRPr lang="en-US" dirty="0"/>
          </a:p>
        </p:txBody>
      </p:sp>
      <p:sp>
        <p:nvSpPr>
          <p:cNvPr id="8" name="Rounded Rectangle 7"/>
          <p:cNvSpPr/>
          <p:nvPr/>
        </p:nvSpPr>
        <p:spPr>
          <a:xfrm>
            <a:off x="9502327" y="2783321"/>
            <a:ext cx="1876022" cy="7570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 3   </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348399" y="4203700"/>
                <a:ext cx="3187700" cy="401970"/>
              </a:xfrm>
              <a:prstGeom prst="rect">
                <a:avLst/>
              </a:prstGeom>
              <a:noFill/>
              <a:ln w="28575">
                <a:solidFill>
                  <a:srgbClr val="0070C0"/>
                </a:solidFill>
                <a:prstDash val="sysDash"/>
              </a:ln>
            </p:spPr>
            <p:txBody>
              <a:bodyPr wrap="square" rtlCol="0">
                <a:spAutoFit/>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3</m:t>
                          </m:r>
                        </m:deg>
                        <m:e>
                          <m:r>
                            <a:rPr lang="en-US" b="0" i="1" smtClean="0">
                              <a:latin typeface="Cambria Math" panose="02040503050406030204" pitchFamily="18" charset="0"/>
                            </a:rPr>
                            <m:t>27</m:t>
                          </m:r>
                        </m:e>
                      </m:rad>
                      <m:r>
                        <a:rPr lang="en-US" b="0" i="1" smtClean="0">
                          <a:latin typeface="Cambria Math" panose="02040503050406030204" pitchFamily="18" charset="0"/>
                        </a:rPr>
                        <m:t>=3 </m:t>
                      </m:r>
                      <m:r>
                        <a:rPr lang="en-US" b="0" i="1" smtClean="0">
                          <a:latin typeface="Cambria Math" panose="02040503050406030204" pitchFamily="18" charset="0"/>
                        </a:rPr>
                        <m:t>𝑏𝑒𝑐𝑎𝑢𝑠𝑒</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3</m:t>
                          </m:r>
                        </m:sup>
                      </m:sSup>
                      <m:r>
                        <a:rPr lang="en-US" b="0" i="1" smtClean="0">
                          <a:latin typeface="Cambria Math" panose="02040503050406030204" pitchFamily="18" charset="0"/>
                        </a:rPr>
                        <m:t>=27 </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48399" y="4203700"/>
                <a:ext cx="3187700" cy="401970"/>
              </a:xfrm>
              <a:prstGeom prst="rect">
                <a:avLst/>
              </a:prstGeom>
              <a:blipFill rotWithShape="0">
                <a:blip r:embed="rId4"/>
                <a:stretch>
                  <a:fillRect/>
                </a:stretch>
              </a:blipFill>
              <a:ln w="28575">
                <a:solidFill>
                  <a:srgbClr val="0070C0"/>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14188" y="4203700"/>
                <a:ext cx="3187700" cy="401970"/>
              </a:xfrm>
              <a:prstGeom prst="rect">
                <a:avLst/>
              </a:prstGeom>
              <a:noFill/>
              <a:ln w="28575">
                <a:solidFill>
                  <a:srgbClr val="0070C0"/>
                </a:solidFill>
                <a:prstDash val="sysDash"/>
              </a:ln>
            </p:spPr>
            <p:txBody>
              <a:bodyPr wrap="square" rtlCol="0">
                <a:spAutoFit/>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4</m:t>
                          </m:r>
                        </m:deg>
                        <m:e>
                          <m:r>
                            <a:rPr lang="en-US" b="0" i="1" smtClean="0">
                              <a:latin typeface="Cambria Math" panose="02040503050406030204" pitchFamily="18" charset="0"/>
                            </a:rPr>
                            <m:t>16</m:t>
                          </m:r>
                        </m:e>
                      </m:rad>
                      <m:r>
                        <a:rPr lang="en-US" b="0" i="1" smtClean="0">
                          <a:latin typeface="Cambria Math" panose="02040503050406030204" pitchFamily="18" charset="0"/>
                        </a:rPr>
                        <m:t>=2  </m:t>
                      </m:r>
                      <m:r>
                        <a:rPr lang="en-US" b="0" i="1" smtClean="0">
                          <a:latin typeface="Cambria Math" panose="02040503050406030204" pitchFamily="18" charset="0"/>
                        </a:rPr>
                        <m:t>𝑏𝑒𝑐𝑎𝑢𝑠𝑒</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m:t>
                          </m:r>
                        </m:sup>
                      </m:sSup>
                      <m:r>
                        <a:rPr lang="en-US" b="0" i="1" smtClean="0">
                          <a:latin typeface="Cambria Math" panose="02040503050406030204" pitchFamily="18" charset="0"/>
                        </a:rPr>
                        <m:t>=16</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414188" y="4203700"/>
                <a:ext cx="3187700" cy="401970"/>
              </a:xfrm>
              <a:prstGeom prst="rect">
                <a:avLst/>
              </a:prstGeom>
              <a:blipFill rotWithShape="0">
                <a:blip r:embed="rId5"/>
                <a:stretch>
                  <a:fillRect/>
                </a:stretch>
              </a:blipFill>
              <a:ln w="28575">
                <a:solidFill>
                  <a:srgbClr val="0070C0"/>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719488" y="4203700"/>
                <a:ext cx="3187700" cy="401970"/>
              </a:xfrm>
              <a:prstGeom prst="rect">
                <a:avLst/>
              </a:prstGeom>
              <a:noFill/>
              <a:ln w="28575">
                <a:solidFill>
                  <a:srgbClr val="0070C0"/>
                </a:solidFill>
                <a:prstDash val="sysDash"/>
              </a:ln>
            </p:spPr>
            <p:txBody>
              <a:bodyPr wrap="square" rtlCol="0">
                <a:spAutoFit/>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5</m:t>
                          </m:r>
                        </m:deg>
                        <m:e>
                          <m:r>
                            <a:rPr lang="en-US" b="0" i="1" smtClean="0">
                              <a:latin typeface="Cambria Math" panose="02040503050406030204" pitchFamily="18" charset="0"/>
                            </a:rPr>
                            <m:t>32</m:t>
                          </m:r>
                        </m:e>
                      </m:rad>
                      <m:r>
                        <a:rPr lang="en-US" b="0" i="1" smtClean="0">
                          <a:latin typeface="Cambria Math" panose="02040503050406030204" pitchFamily="18" charset="0"/>
                        </a:rPr>
                        <m:t>=2 </m:t>
                      </m:r>
                      <m:r>
                        <a:rPr lang="en-US" b="0" i="1" smtClean="0">
                          <a:latin typeface="Cambria Math" panose="02040503050406030204" pitchFamily="18" charset="0"/>
                        </a:rPr>
                        <m:t>𝑏𝑒𝑐𝑎𝑢𝑠𝑒</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 </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719488" y="4203700"/>
                <a:ext cx="3187700" cy="401970"/>
              </a:xfrm>
              <a:prstGeom prst="rect">
                <a:avLst/>
              </a:prstGeom>
              <a:blipFill rotWithShape="0">
                <a:blip r:embed="rId6"/>
                <a:stretch>
                  <a:fillRect/>
                </a:stretch>
              </a:blipFill>
              <a:ln w="28575">
                <a:solidFill>
                  <a:srgbClr val="0070C0"/>
                </a:solidFill>
                <a:prstDash val="sysDash"/>
              </a:ln>
            </p:spPr>
            <p:txBody>
              <a:bodyPr/>
              <a:lstStyle/>
              <a:p>
                <a:r>
                  <a:rPr lang="en-US">
                    <a:noFill/>
                  </a:rPr>
                  <a:t> </a:t>
                </a:r>
              </a:p>
            </p:txBody>
          </p:sp>
        </mc:Fallback>
      </mc:AlternateContent>
      <p:pic>
        <p:nvPicPr>
          <p:cNvPr id="12" name="Picture 1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
        <p:nvSpPr>
          <p:cNvPr id="13" name="Rounded Rectangle 12">
            <a:hlinkClick r:id="rId9" action="ppaction://hlinksldjump"/>
          </p:cNvPr>
          <p:cNvSpPr/>
          <p:nvPr/>
        </p:nvSpPr>
        <p:spPr>
          <a:xfrm>
            <a:off x="5268600" y="6000980"/>
            <a:ext cx="1876022" cy="75708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Exploring  Radicals </a:t>
            </a:r>
            <a:endParaRPr lang="en-US" dirty="0"/>
          </a:p>
        </p:txBody>
      </p:sp>
    </p:spTree>
    <p:extLst>
      <p:ext uri="{BB962C8B-B14F-4D97-AF65-F5344CB8AC3E}">
        <p14:creationId xmlns:p14="http://schemas.microsoft.com/office/powerpoint/2010/main" val="35791190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244" y="2627694"/>
            <a:ext cx="4966634" cy="923330"/>
          </a:xfrm>
          <a:prstGeom prst="rect">
            <a:avLst/>
          </a:prstGeom>
          <a:noFill/>
        </p:spPr>
        <p:txBody>
          <a:bodyPr wrap="square" rtlCol="0">
            <a:spAutoFit/>
          </a:bodyPr>
          <a:lstStyle/>
          <a:p>
            <a:r>
              <a:rPr lang="en-US" sz="5400" dirty="0" smtClean="0"/>
              <a:t>Real Numbers </a:t>
            </a:r>
            <a:endParaRPr lang="en-US" sz="5400" dirty="0"/>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8412" y="6258900"/>
            <a:ext cx="543656" cy="577599"/>
          </a:xfrm>
          <a:prstGeom prst="rect">
            <a:avLst/>
          </a:prstGeom>
        </p:spPr>
      </p:pic>
    </p:spTree>
    <p:extLst>
      <p:ext uri="{BB962C8B-B14F-4D97-AF65-F5344CB8AC3E}">
        <p14:creationId xmlns:p14="http://schemas.microsoft.com/office/powerpoint/2010/main" val="2160212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71455" y="139366"/>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 name="TextBox 3">
              <a:hlinkClick r:id="rId2" action="ppaction://hlinksldjump"/>
            </p:cNvPr>
            <p:cNvSpPr txBox="1"/>
            <p:nvPr/>
          </p:nvSpPr>
          <p:spPr>
            <a:xfrm>
              <a:off x="514149" y="2177532"/>
              <a:ext cx="1953928" cy="369332"/>
            </a:xfrm>
            <a:prstGeom prst="rect">
              <a:avLst/>
            </a:prstGeom>
            <a:noFill/>
          </p:spPr>
          <p:txBody>
            <a:bodyPr wrap="square" rtlCol="0">
              <a:spAutoFit/>
            </a:bodyPr>
            <a:lstStyle/>
            <a:p>
              <a:pPr algn="ctr"/>
              <a:r>
                <a:rPr lang="en-US" dirty="0" smtClean="0"/>
                <a:t>Exploring Radicals </a:t>
              </a:r>
              <a:endParaRPr lang="en-US" dirty="0"/>
            </a:p>
          </p:txBody>
        </p: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220843823"/>
                  </p:ext>
                </p:extLst>
              </p:nvPr>
            </p:nvGraphicFramePr>
            <p:xfrm>
              <a:off x="533400" y="5529262"/>
              <a:ext cx="4762500" cy="1328738"/>
            </p:xfrm>
            <a:graphic>
              <a:graphicData uri="http://schemas.openxmlformats.org/drawingml/2006/table">
                <a:tbl>
                  <a:tblPr firstRow="1" bandRow="1">
                    <a:tableStyleId>{5C22544A-7EE6-4342-B048-85BDC9FD1C3A}</a:tableStyleId>
                  </a:tblPr>
                  <a:tblGrid>
                    <a:gridCol w="2381250"/>
                    <a:gridCol w="2381250"/>
                  </a:tblGrid>
                  <a:tr h="247226">
                    <a:tc gridSpan="2">
                      <a:txBody>
                        <a:bodyPr/>
                        <a:lstStyle/>
                        <a:p>
                          <a:pPr algn="ctr"/>
                          <a:r>
                            <a:rPr lang="en-US" dirty="0" smtClean="0"/>
                            <a:t>Keep in mind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357011">
                    <a:tc>
                      <a:txBody>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rad>
                                <m:r>
                                  <a:rPr lang="en-US" i="1" smtClean="0">
                                    <a:latin typeface="Cambria Math" panose="02040503050406030204" pitchFamily="18" charset="0"/>
                                    <a:ea typeface="Cambria Math" panose="02040503050406030204" pitchFamily="18" charset="0"/>
                                  </a:rPr>
                                  <m:t>≠</m:t>
                                </m:r>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𝑎</m:t>
                                    </m:r>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𝑏</m:t>
                                    </m:r>
                                  </m:e>
                                </m:rad>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rad>
                                <m:r>
                                  <a:rPr lang="en-US" i="1" smtClean="0">
                                    <a:latin typeface="Cambria Math" panose="02040503050406030204" pitchFamily="18" charset="0"/>
                                    <a:ea typeface="Cambria Math" panose="02040503050406030204" pitchFamily="18" charset="0"/>
                                  </a:rPr>
                                  <m:t>≠</m:t>
                                </m:r>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𝑎</m:t>
                                    </m:r>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𝑏</m:t>
                                    </m:r>
                                  </m:e>
                                </m:rad>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7011">
                    <a:tc>
                      <a:txBody>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𝑎</m:t>
                                    </m:r>
                                    <m:r>
                                      <a:rPr lang="en-US" b="0" i="1" smtClean="0">
                                        <a:latin typeface="Cambria Math" panose="02040503050406030204" pitchFamily="18" charset="0"/>
                                      </a:rPr>
                                      <m:t> </m:t>
                                    </m:r>
                                  </m:e>
                                </m:rad>
                                <m:r>
                                  <a:rPr lang="en-US"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𝑎</m:t>
                                    </m:r>
                                  </m:num>
                                  <m:den>
                                    <m:r>
                                      <a:rPr lang="en-US" b="0" i="1" smtClean="0">
                                        <a:latin typeface="Cambria Math" panose="02040503050406030204" pitchFamily="18" charset="0"/>
                                        <a:ea typeface="Cambria Math" panose="02040503050406030204" pitchFamily="18" charset="0"/>
                                      </a:rPr>
                                      <m:t>2</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𝑛</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𝑚</m:t>
                                        </m:r>
                                      </m:sup>
                                    </m:sSup>
                                  </m:e>
                                </m:rad>
                                <m:r>
                                  <a:rPr lang="en-US"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𝑚𝑛</m:t>
                                    </m:r>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220843823"/>
                  </p:ext>
                </p:extLst>
              </p:nvPr>
            </p:nvGraphicFramePr>
            <p:xfrm>
              <a:off x="533400" y="5529262"/>
              <a:ext cx="4762500" cy="1328738"/>
            </p:xfrm>
            <a:graphic>
              <a:graphicData uri="http://schemas.openxmlformats.org/drawingml/2006/table">
                <a:tbl>
                  <a:tblPr firstRow="1" bandRow="1">
                    <a:tableStyleId>{5C22544A-7EE6-4342-B048-85BDC9FD1C3A}</a:tableStyleId>
                  </a:tblPr>
                  <a:tblGrid>
                    <a:gridCol w="2381250"/>
                    <a:gridCol w="2381250"/>
                  </a:tblGrid>
                  <a:tr h="365760">
                    <a:tc gridSpan="2">
                      <a:txBody>
                        <a:bodyPr/>
                        <a:lstStyle/>
                        <a:p>
                          <a:pPr algn="ctr"/>
                          <a:r>
                            <a:rPr lang="en-US" dirty="0" smtClean="0"/>
                            <a:t>Keep in mind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4035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6" t="-98485" r="-100512" b="-14393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0256" t="-98485" r="-512" b="-143939"/>
                          </a:stretch>
                        </a:blipFill>
                      </a:tcPr>
                    </a:tc>
                  </a:tr>
                  <a:tr h="55943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6" t="-142391" r="-100512" b="-326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0256" t="-142391" r="-512" b="-3261"/>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057227721"/>
                  </p:ext>
                </p:extLst>
              </p:nvPr>
            </p:nvGraphicFramePr>
            <p:xfrm>
              <a:off x="50800" y="1265766"/>
              <a:ext cx="5727700" cy="4190818"/>
            </p:xfrm>
            <a:graphic>
              <a:graphicData uri="http://schemas.openxmlformats.org/drawingml/2006/table">
                <a:tbl>
                  <a:tblPr firstRow="1" bandRow="1">
                    <a:tableStyleId>{5C22544A-7EE6-4342-B048-85BDC9FD1C3A}</a:tableStyleId>
                  </a:tblPr>
                  <a:tblGrid>
                    <a:gridCol w="2863850"/>
                    <a:gridCol w="2863850"/>
                  </a:tblGrid>
                  <a:tr h="618772">
                    <a:tc gridSpan="2">
                      <a:txBody>
                        <a:bodyPr/>
                        <a:lstStyle/>
                        <a:p>
                          <a:pPr algn="ctr"/>
                          <a:r>
                            <a:rPr lang="en-US" dirty="0" smtClean="0"/>
                            <a:t>Properties on nth root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731662">
                    <a:tc>
                      <a:txBody>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𝑛</m:t>
                                    </m:r>
                                  </m:deg>
                                  <m:e>
                                    <m:r>
                                      <a:rPr lang="en-US" b="0" i="1" smtClean="0">
                                        <a:latin typeface="Cambria Math" panose="02040503050406030204" pitchFamily="18" charset="0"/>
                                      </a:rPr>
                                      <m:t>𝑎𝑏</m:t>
                                    </m:r>
                                  </m:e>
                                </m:rad>
                                <m:r>
                                  <a:rPr lang="en-US" b="0" i="1" smtClean="0">
                                    <a:latin typeface="Cambria Math" panose="02040503050406030204" pitchFamily="18" charset="0"/>
                                  </a:rPr>
                                  <m:t>=</m:t>
                                </m:r>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𝑛</m:t>
                                    </m:r>
                                  </m:deg>
                                  <m:e>
                                    <m:r>
                                      <a:rPr lang="en-US" b="0" i="1" smtClean="0">
                                        <a:latin typeface="Cambria Math" panose="02040503050406030204" pitchFamily="18" charset="0"/>
                                      </a:rPr>
                                      <m:t>𝑎</m:t>
                                    </m:r>
                                  </m:e>
                                </m:rad>
                                <m:r>
                                  <a:rPr lang="en-US" b="0" i="1" smtClean="0">
                                    <a:latin typeface="Cambria Math" panose="02040503050406030204" pitchFamily="18" charset="0"/>
                                  </a:rPr>
                                  <m:t> </m:t>
                                </m:r>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𝑛</m:t>
                                    </m:r>
                                  </m:deg>
                                  <m:e>
                                    <m:r>
                                      <a:rPr lang="en-US" b="0" i="1" smtClean="0">
                                        <a:latin typeface="Cambria Math" panose="02040503050406030204" pitchFamily="18" charset="0"/>
                                      </a:rPr>
                                      <m:t>𝑏</m:t>
                                    </m:r>
                                  </m:e>
                                </m:rad>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3</m:t>
                                    </m:r>
                                  </m:deg>
                                  <m:e>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×2</m:t>
                                    </m:r>
                                  </m:e>
                                </m:rad>
                                <m:r>
                                  <a:rPr lang="en-US" b="0" i="1" smtClean="0">
                                    <a:latin typeface="Cambria Math" panose="02040503050406030204" pitchFamily="18" charset="0"/>
                                  </a:rPr>
                                  <m:t>=</m:t>
                                </m:r>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3</m:t>
                                    </m:r>
                                  </m:deg>
                                  <m:e>
                                    <m:r>
                                      <a:rPr lang="en-US" b="0" i="1" smtClean="0">
                                        <a:latin typeface="Cambria Math" panose="02040503050406030204" pitchFamily="18" charset="0"/>
                                      </a:rPr>
                                      <m:t>3</m:t>
                                    </m:r>
                                  </m:e>
                                </m:rad>
                                <m:r>
                                  <a:rPr lang="en-US" b="0" i="1" smtClean="0">
                                    <a:latin typeface="Cambria Math" panose="02040503050406030204" pitchFamily="18" charset="0"/>
                                    <a:ea typeface="Cambria Math" panose="02040503050406030204" pitchFamily="18" charset="0"/>
                                  </a:rPr>
                                  <m:t>×</m:t>
                                </m:r>
                                <m:rad>
                                  <m:radPr>
                                    <m:ctrlPr>
                                      <a:rPr lang="en-US" b="0" i="1" smtClean="0">
                                        <a:latin typeface="Cambria Math" panose="02040503050406030204" pitchFamily="18" charset="0"/>
                                        <a:ea typeface="Cambria Math" panose="02040503050406030204" pitchFamily="18" charset="0"/>
                                      </a:rPr>
                                    </m:ctrlPr>
                                  </m:radPr>
                                  <m:deg>
                                    <m:r>
                                      <m:rPr>
                                        <m:brk m:alnAt="7"/>
                                      </m:rPr>
                                      <a:rPr lang="en-US" b="0" i="1" smtClean="0">
                                        <a:latin typeface="Cambria Math" panose="02040503050406030204" pitchFamily="18" charset="0"/>
                                        <a:ea typeface="Cambria Math" panose="02040503050406030204" pitchFamily="18" charset="0"/>
                                      </a:rPr>
                                      <m:t>3</m:t>
                                    </m:r>
                                  </m:deg>
                                  <m:e>
                                    <m:r>
                                      <a:rPr lang="en-US" b="0" i="1" smtClean="0">
                                        <a:latin typeface="Cambria Math" panose="02040503050406030204" pitchFamily="18" charset="0"/>
                                        <a:ea typeface="Cambria Math" panose="02040503050406030204" pitchFamily="18" charset="0"/>
                                      </a:rPr>
                                      <m:t>2</m:t>
                                    </m:r>
                                  </m:e>
                                </m:rad>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8772">
                    <a:tc>
                      <a:txBody>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𝑛</m:t>
                                    </m:r>
                                  </m:deg>
                                  <m:e>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rad>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𝑛</m:t>
                                        </m:r>
                                      </m:deg>
                                      <m:e>
                                        <m:r>
                                          <a:rPr lang="en-US" b="0" i="1" smtClean="0">
                                            <a:latin typeface="Cambria Math" panose="02040503050406030204" pitchFamily="18" charset="0"/>
                                          </a:rPr>
                                          <m:t>𝑎</m:t>
                                        </m:r>
                                      </m:e>
                                    </m:rad>
                                  </m:num>
                                  <m:den>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𝑎</m:t>
                                        </m:r>
                                      </m:deg>
                                      <m:e>
                                        <m:r>
                                          <a:rPr lang="en-US" b="0" i="1" smtClean="0">
                                            <a:latin typeface="Cambria Math" panose="02040503050406030204" pitchFamily="18" charset="0"/>
                                          </a:rPr>
                                          <m:t>𝑏</m:t>
                                        </m:r>
                                      </m:e>
                                    </m:rad>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4</m:t>
                                    </m:r>
                                  </m:deg>
                                  <m:e>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e>
                                </m:rad>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4</m:t>
                                        </m:r>
                                      </m:deg>
                                      <m:e>
                                        <m:r>
                                          <a:rPr lang="en-US" b="0" i="1" smtClean="0">
                                            <a:latin typeface="Cambria Math" panose="02040503050406030204" pitchFamily="18" charset="0"/>
                                          </a:rPr>
                                          <m:t>3</m:t>
                                        </m:r>
                                      </m:e>
                                    </m:rad>
                                  </m:num>
                                  <m:den>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4</m:t>
                                        </m:r>
                                      </m:deg>
                                      <m:e>
                                        <m:r>
                                          <a:rPr lang="en-US" b="0" i="1" smtClean="0">
                                            <a:latin typeface="Cambria Math" panose="02040503050406030204" pitchFamily="18" charset="0"/>
                                          </a:rPr>
                                          <m:t>4</m:t>
                                        </m:r>
                                      </m:e>
                                    </m:rad>
                                  </m:den>
                                </m:f>
                                <m:r>
                                  <a:rPr lang="en-US" b="0" i="1" smtClean="0">
                                    <a:latin typeface="Cambria Math" panose="02040503050406030204" pitchFamily="18" charset="0"/>
                                  </a:rPr>
                                  <m:t> </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8772">
                    <a:tc>
                      <a:txBody>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𝑚</m:t>
                                    </m:r>
                                  </m:deg>
                                  <m:e>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𝑛</m:t>
                                        </m:r>
                                      </m:deg>
                                      <m:e>
                                        <m:r>
                                          <a:rPr lang="en-US" b="0" i="1" smtClean="0">
                                            <a:latin typeface="Cambria Math" panose="02040503050406030204" pitchFamily="18" charset="0"/>
                                          </a:rPr>
                                          <m:t>𝑎</m:t>
                                        </m:r>
                                      </m:e>
                                    </m:rad>
                                  </m:e>
                                </m:rad>
                                <m:r>
                                  <a:rPr lang="en-US" b="0" i="1" smtClean="0">
                                    <a:latin typeface="Cambria Math" panose="02040503050406030204" pitchFamily="18" charset="0"/>
                                  </a:rPr>
                                  <m:t>=</m:t>
                                </m:r>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𝑚</m:t>
                                    </m:r>
                                    <m:r>
                                      <a:rPr lang="en-US" b="0" i="1" smtClean="0">
                                        <a:latin typeface="Cambria Math" panose="02040503050406030204" pitchFamily="18" charset="0"/>
                                      </a:rPr>
                                      <m:t>𝑛</m:t>
                                    </m:r>
                                  </m:deg>
                                  <m:e>
                                    <m:r>
                                      <a:rPr lang="en-US" b="0" i="1" smtClean="0">
                                        <a:latin typeface="Cambria Math" panose="02040503050406030204" pitchFamily="18" charset="0"/>
                                      </a:rPr>
                                      <m:t>𝑎</m:t>
                                    </m:r>
                                  </m:e>
                                </m:rad>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3</m:t>
                                    </m:r>
                                  </m:deg>
                                  <m:e>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2</m:t>
                                        </m:r>
                                      </m:deg>
                                      <m:e>
                                        <m:r>
                                          <a:rPr lang="en-US" b="0" i="1" smtClean="0">
                                            <a:latin typeface="Cambria Math" panose="02040503050406030204" pitchFamily="18" charset="0"/>
                                          </a:rPr>
                                          <m:t>2</m:t>
                                        </m:r>
                                      </m:e>
                                    </m:rad>
                                  </m:e>
                                </m:rad>
                                <m:r>
                                  <a:rPr lang="en-US" b="0" i="1" smtClean="0">
                                    <a:latin typeface="Cambria Math" panose="02040503050406030204" pitchFamily="18" charset="0"/>
                                  </a:rPr>
                                  <m:t>=</m:t>
                                </m:r>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6</m:t>
                                    </m:r>
                                  </m:deg>
                                  <m:e>
                                    <m:r>
                                      <a:rPr lang="en-US" b="0" i="1" smtClean="0">
                                        <a:latin typeface="Cambria Math" panose="02040503050406030204" pitchFamily="18" charset="0"/>
                                      </a:rPr>
                                      <m:t>2</m:t>
                                    </m:r>
                                  </m:e>
                                </m:rad>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8772">
                    <a:tc>
                      <a:txBody>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𝑛</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𝑛</m:t>
                                        </m:r>
                                      </m:sup>
                                    </m:sSup>
                                  </m:e>
                                </m:ra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n</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odd</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3</m:t>
                                    </m:r>
                                  </m:deg>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3</m:t>
                                        </m:r>
                                      </m:sup>
                                    </m:sSup>
                                  </m:e>
                                </m:rad>
                                <m:r>
                                  <a:rPr lang="en-US" b="0" i="1" smtClean="0">
                                    <a:latin typeface="Cambria Math" panose="02040503050406030204" pitchFamily="18" charset="0"/>
                                  </a:rPr>
                                  <m:t>=−3</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8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𝑛</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𝑛</m:t>
                                        </m:r>
                                      </m:sup>
                                    </m:sSup>
                                  </m:e>
                                </m:ra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n</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even</m:t>
                                </m:r>
                              </m:oMath>
                            </m:oMathPara>
                          </a14:m>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2</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e>
                                </m:rad>
                                <m:r>
                                  <a:rPr lang="en-US" b="0" i="1" smtClean="0">
                                    <a:latin typeface="Cambria Math" panose="02040503050406030204" pitchFamily="18" charset="0"/>
                                  </a:rPr>
                                  <m:t>=4</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057227721"/>
                  </p:ext>
                </p:extLst>
              </p:nvPr>
            </p:nvGraphicFramePr>
            <p:xfrm>
              <a:off x="50800" y="1265766"/>
              <a:ext cx="5727700" cy="4190818"/>
            </p:xfrm>
            <a:graphic>
              <a:graphicData uri="http://schemas.openxmlformats.org/drawingml/2006/table">
                <a:tbl>
                  <a:tblPr firstRow="1" bandRow="1">
                    <a:tableStyleId>{5C22544A-7EE6-4342-B048-85BDC9FD1C3A}</a:tableStyleId>
                  </a:tblPr>
                  <a:tblGrid>
                    <a:gridCol w="2863850"/>
                    <a:gridCol w="2863850"/>
                  </a:tblGrid>
                  <a:tr h="618772">
                    <a:tc gridSpan="2">
                      <a:txBody>
                        <a:bodyPr/>
                        <a:lstStyle/>
                        <a:p>
                          <a:pPr algn="ctr"/>
                          <a:r>
                            <a:rPr lang="en-US" dirty="0" smtClean="0"/>
                            <a:t>Properties on nth root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7316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213" t="-89167" r="-100426" b="-3908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0213" t="-89167" r="-426" b="-390833"/>
                          </a:stretch>
                        </a:blipFill>
                      </a:tcPr>
                    </a:tc>
                  </a:tr>
                  <a:tr h="90189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213" t="-153378" r="-100426" b="-21689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0213" t="-153378" r="-426" b="-216892"/>
                          </a:stretch>
                        </a:blipFill>
                      </a:tcPr>
                    </a:tc>
                  </a:tr>
                  <a:tr h="64966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213" t="-350467" r="-100426" b="-2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0213" t="-350467" r="-426" b="-200000"/>
                          </a:stretch>
                        </a:blipFill>
                      </a:tcPr>
                    </a:tc>
                  </a:tr>
                  <a:tr h="61877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213" t="-472549" r="-100426" b="-10980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0213" t="-472549" r="-426" b="-109804"/>
                          </a:stretch>
                        </a:blipFill>
                      </a:tcPr>
                    </a:tc>
                  </a:tr>
                  <a:tr h="67005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213" t="-530909" r="-100426" b="-18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00213" t="-530909" r="-426" b="-1818"/>
                          </a:stretch>
                        </a:blipFill>
                      </a:tcPr>
                    </a:tc>
                  </a:tr>
                </a:tbl>
              </a:graphicData>
            </a:graphic>
          </p:graphicFrame>
        </mc:Fallback>
      </mc:AlternateContent>
      <p:sp>
        <p:nvSpPr>
          <p:cNvPr id="7" name="Rounded Rectangle 6"/>
          <p:cNvSpPr/>
          <p:nvPr/>
        </p:nvSpPr>
        <p:spPr>
          <a:xfrm>
            <a:off x="8574290" y="1265766"/>
            <a:ext cx="1876022" cy="75708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Rational exponents </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6845302" y="2146300"/>
                <a:ext cx="6019798" cy="462947"/>
              </a:xfrm>
              <a:prstGeom prst="rect">
                <a:avLst/>
              </a:prstGeom>
              <a:noFill/>
            </p:spPr>
            <p:txBody>
              <a:bodyPr wrap="square" rtlCol="0">
                <a:spAutoFit/>
              </a:bodyPr>
              <a:lstStyle/>
              <a:p>
                <a:r>
                  <a:rPr lang="en-US" dirty="0" smtClean="0"/>
                  <a:t>Any radical of form </a:t>
                </a:r>
                <a14:m>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𝑛</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𝑚</m:t>
                            </m:r>
                          </m:sup>
                        </m:sSup>
                      </m:e>
                    </m:rad>
                    <m:r>
                      <a:rPr lang="en-US" b="0" i="1" smtClean="0">
                        <a:latin typeface="Cambria Math" panose="02040503050406030204" pitchFamily="18" charset="0"/>
                      </a:rPr>
                      <m:t> </m:t>
                    </m:r>
                  </m:oMath>
                </a14:m>
                <a:r>
                  <a:rPr lang="en-US" dirty="0" smtClean="0"/>
                  <a:t>is be written in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𝑛</m:t>
                            </m:r>
                          </m:den>
                        </m:f>
                      </m:sup>
                    </m:sSup>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845302" y="2146300"/>
                <a:ext cx="6019798" cy="462947"/>
              </a:xfrm>
              <a:prstGeom prst="rect">
                <a:avLst/>
              </a:prstGeom>
              <a:blipFill rotWithShape="0">
                <a:blip r:embed="rId5"/>
                <a:stretch>
                  <a:fillRect l="-912"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315200" y="2794000"/>
                <a:ext cx="4457700" cy="472758"/>
              </a:xfrm>
              <a:prstGeom prst="rect">
                <a:avLst/>
              </a:prstGeom>
              <a:noFill/>
              <a:ln w="38100">
                <a:solidFill>
                  <a:srgbClr val="FF0000"/>
                </a:solidFill>
                <a:prstDash val="sysDot"/>
              </a:ln>
            </p:spPr>
            <p:txBody>
              <a:bodyPr wrap="square" rtlCol="0">
                <a:spAutoFit/>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𝑛</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𝑚</m:t>
                              </m:r>
                            </m:sup>
                          </m:sSup>
                        </m:e>
                      </m:ra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𝑛</m:t>
                              </m:r>
                            </m:den>
                          </m:f>
                        </m:sup>
                      </m:sSup>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315200" y="2794000"/>
                <a:ext cx="4457700" cy="472758"/>
              </a:xfrm>
              <a:prstGeom prst="rect">
                <a:avLst/>
              </a:prstGeom>
              <a:blipFill rotWithShape="0">
                <a:blip r:embed="rId6"/>
                <a:stretch>
                  <a:fillRect/>
                </a:stretch>
              </a:blipFill>
              <a:ln w="38100">
                <a:solidFill>
                  <a:srgbClr val="FF0000"/>
                </a:solidFill>
                <a:prstDash val="sysDot"/>
              </a:ln>
            </p:spPr>
            <p:txBody>
              <a:bodyPr/>
              <a:lstStyle/>
              <a:p>
                <a:r>
                  <a:rPr lang="en-US">
                    <a:noFill/>
                  </a:rPr>
                  <a:t> </a:t>
                </a:r>
              </a:p>
            </p:txBody>
          </p:sp>
        </mc:Fallback>
      </mc:AlternateContent>
      <p:sp>
        <p:nvSpPr>
          <p:cNvPr id="11" name="Rounded Rectangle 10"/>
          <p:cNvSpPr/>
          <p:nvPr/>
        </p:nvSpPr>
        <p:spPr>
          <a:xfrm>
            <a:off x="8606039" y="3451511"/>
            <a:ext cx="1876022" cy="75708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solidFill>
                  <a:schemeClr val="tx1"/>
                </a:solidFill>
              </a:rPr>
              <a:t>Example </a:t>
            </a:r>
            <a:endParaRPr lang="en-US" dirty="0">
              <a:solidFill>
                <a:schemeClr val="tx1"/>
              </a:solidFill>
            </a:endParaRPr>
          </a:p>
        </p:txBody>
      </p:sp>
      <p:grpSp>
        <p:nvGrpSpPr>
          <p:cNvPr id="14" name="Group 13"/>
          <p:cNvGrpSpPr/>
          <p:nvPr/>
        </p:nvGrpSpPr>
        <p:grpSpPr>
          <a:xfrm>
            <a:off x="7545716" y="4295771"/>
            <a:ext cx="3996668" cy="839046"/>
            <a:chOff x="7269656" y="2675467"/>
            <a:chExt cx="2572844" cy="722204"/>
          </a:xfrm>
        </p:grpSpPr>
        <p:sp>
          <p:nvSpPr>
            <p:cNvPr id="15" name="Rounded Rectangle 14"/>
            <p:cNvSpPr/>
            <p:nvPr/>
          </p:nvSpPr>
          <p:spPr>
            <a:xfrm>
              <a:off x="7269656" y="2675467"/>
              <a:ext cx="2572844" cy="690033"/>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7387226" y="2874346"/>
                  <a:ext cx="2337704" cy="52332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3</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e>
                        </m:ra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7387226" y="2874346"/>
                  <a:ext cx="2337704" cy="523325"/>
                </a:xfrm>
                <a:prstGeom prst="rect">
                  <a:avLst/>
                </a:prstGeom>
                <a:blipFill rotWithShape="0">
                  <a:blip r:embed="rId7"/>
                  <a:stretch>
                    <a:fillRect/>
                  </a:stretch>
                </a:blipFill>
                <a:ln>
                  <a:noFill/>
                </a:ln>
              </p:spPr>
              <p:txBody>
                <a:bodyPr/>
                <a:lstStyle/>
                <a:p>
                  <a:r>
                    <a:rPr lang="en-US">
                      <a:noFill/>
                    </a:rPr>
                    <a:t> </a:t>
                  </a:r>
                </a:p>
              </p:txBody>
            </p:sp>
          </mc:Fallback>
        </mc:AlternateContent>
      </p:grpSp>
      <p:pic>
        <p:nvPicPr>
          <p:cNvPr id="17" name="Picture 16">
            <a:hlinkClick r:id="" action="ppaction://hlinkshowjump?jump=previousslid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3790" y="6025527"/>
            <a:ext cx="808210" cy="808210"/>
          </a:xfrm>
          <a:prstGeom prst="rect">
            <a:avLst/>
          </a:prstGeom>
        </p:spPr>
      </p:pic>
      <p:sp>
        <p:nvSpPr>
          <p:cNvPr id="18" name="Rounded Rectangle 17">
            <a:hlinkClick r:id="rId9" action="ppaction://hlinksldjump"/>
          </p:cNvPr>
          <p:cNvSpPr/>
          <p:nvPr/>
        </p:nvSpPr>
        <p:spPr>
          <a:xfrm>
            <a:off x="8661146" y="6076653"/>
            <a:ext cx="1876022" cy="75708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Simplifying   Radicals </a:t>
            </a:r>
            <a:endParaRPr lang="en-US" dirty="0"/>
          </a:p>
        </p:txBody>
      </p:sp>
    </p:spTree>
    <p:extLst>
      <p:ext uri="{BB962C8B-B14F-4D97-AF65-F5344CB8AC3E}">
        <p14:creationId xmlns:p14="http://schemas.microsoft.com/office/powerpoint/2010/main" val="264994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8"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71455" y="139366"/>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a:hlinkClick r:id="rId2" action="ppaction://hlinksldjump"/>
            </p:cNvPr>
            <p:cNvSpPr txBox="1"/>
            <p:nvPr/>
          </p:nvSpPr>
          <p:spPr>
            <a:xfrm>
              <a:off x="514149" y="2177532"/>
              <a:ext cx="1953928" cy="369332"/>
            </a:xfrm>
            <a:prstGeom prst="rect">
              <a:avLst/>
            </a:prstGeom>
            <a:noFill/>
          </p:spPr>
          <p:txBody>
            <a:bodyPr wrap="square" rtlCol="0">
              <a:spAutoFit/>
            </a:bodyPr>
            <a:lstStyle/>
            <a:p>
              <a:pPr algn="ctr"/>
              <a:r>
                <a:rPr lang="en-US" dirty="0" smtClean="0"/>
                <a:t>Radicals </a:t>
              </a:r>
              <a:endParaRPr lang="en-US" dirty="0"/>
            </a:p>
          </p:txBody>
        </p:sp>
      </p:grpSp>
      <p:pic>
        <p:nvPicPr>
          <p:cNvPr id="27" name="Picture 26"/>
          <p:cNvPicPr>
            <a:picLocks noChangeAspect="1"/>
          </p:cNvPicPr>
          <p:nvPr/>
        </p:nvPicPr>
        <p:blipFill>
          <a:blip r:embed="rId3"/>
          <a:stretch>
            <a:fillRect/>
          </a:stretch>
        </p:blipFill>
        <p:spPr>
          <a:xfrm>
            <a:off x="-203925" y="725150"/>
            <a:ext cx="6088791" cy="2580603"/>
          </a:xfrm>
          <a:prstGeom prst="rect">
            <a:avLst/>
          </a:prstGeom>
        </p:spPr>
      </p:pic>
      <mc:AlternateContent xmlns:mc="http://schemas.openxmlformats.org/markup-compatibility/2006" xmlns:a14="http://schemas.microsoft.com/office/drawing/2010/main">
        <mc:Choice Requires="a14">
          <p:graphicFrame>
            <p:nvGraphicFramePr>
              <p:cNvPr id="29" name="Table 28"/>
              <p:cNvGraphicFramePr>
                <a:graphicFrameLocks noGrp="1"/>
              </p:cNvGraphicFramePr>
              <p:nvPr>
                <p:extLst>
                  <p:ext uri="{D42A27DB-BD31-4B8C-83A1-F6EECF244321}">
                    <p14:modId xmlns:p14="http://schemas.microsoft.com/office/powerpoint/2010/main" val="3744774636"/>
                  </p:ext>
                </p:extLst>
              </p:nvPr>
            </p:nvGraphicFramePr>
            <p:xfrm>
              <a:off x="159755" y="3522504"/>
              <a:ext cx="6061710" cy="3192780"/>
            </p:xfrm>
            <a:graphic>
              <a:graphicData uri="http://schemas.openxmlformats.org/drawingml/2006/table">
                <a:tbl>
                  <a:tblPr firstRow="1" firstCol="1" bandRow="1">
                    <a:tableStyleId>{5C22544A-7EE6-4342-B048-85BDC9FD1C3A}</a:tableStyleId>
                  </a:tblPr>
                  <a:tblGrid>
                    <a:gridCol w="1515110"/>
                    <a:gridCol w="1515110"/>
                    <a:gridCol w="1515745"/>
                    <a:gridCol w="1515745"/>
                  </a:tblGrid>
                  <a:tr h="1064260">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800"/>
                            </a:spcAft>
                          </a:pPr>
                          <a:r>
                            <a:rPr lang="en-US" sz="1000" dirty="0">
                              <a:effectLst/>
                            </a:rPr>
                            <a:t>Simplify the following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800"/>
                            </a:spcAft>
                          </a:pPr>
                          <a:r>
                            <a:rPr lang="en-US" sz="1000" dirty="0">
                              <a:effectLst/>
                            </a:rPr>
                            <a:t>Step -1- Find prime factorization of the radicand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800"/>
                            </a:spcAft>
                          </a:pPr>
                          <a:r>
                            <a:rPr lang="en-US" sz="1000" dirty="0">
                              <a:effectLst/>
                            </a:rPr>
                            <a:t>Step -2-Replace radicand by the prime factorization answer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800"/>
                            </a:spcAft>
                          </a:pPr>
                          <a:r>
                            <a:rPr lang="en-US" sz="1000" dirty="0">
                              <a:effectLst/>
                            </a:rPr>
                            <a:t>Step -3- Simplify algebraically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r>
                  <a:tr h="1064260">
                    <a:tc>
                      <a:txBody>
                        <a:bodyPr/>
                        <a:lstStyle/>
                        <a:p>
                          <a:pPr marL="0" marR="0">
                            <a:lnSpc>
                              <a:spcPct val="107000"/>
                            </a:lnSpc>
                            <a:spcBef>
                              <a:spcPts val="0"/>
                            </a:spcBef>
                            <a:spcAft>
                              <a:spcPts val="0"/>
                            </a:spcAft>
                          </a:pPr>
                          <a:endParaRPr lang="en-US" sz="1100">
                            <a:effectLst/>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ad>
                                  <m:radPr>
                                    <m:degHide m:val="on"/>
                                    <m:ctrlPr>
                                      <a:rPr lang="en-US" sz="1100" i="1">
                                        <a:effectLst/>
                                        <a:latin typeface="Cambria Math" panose="02040503050406030204" pitchFamily="18" charset="0"/>
                                      </a:rPr>
                                    </m:ctrlPr>
                                  </m:radPr>
                                  <m:deg/>
                                  <m:e>
                                    <m:r>
                                      <a:rPr lang="en-US" sz="1100">
                                        <a:effectLst/>
                                        <a:latin typeface="Cambria Math" panose="02040503050406030204" pitchFamily="18" charset="0"/>
                                      </a:rPr>
                                      <m:t>1350</m:t>
                                    </m:r>
                                  </m:e>
                                </m:rad>
                              </m:oMath>
                            </m:oMathPara>
                          </a14:m>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4260">
                    <a:tc>
                      <a:txBody>
                        <a:bodyPr/>
                        <a:lstStyle/>
                        <a:p>
                          <a:pPr marL="0" marR="0">
                            <a:lnSpc>
                              <a:spcPct val="107000"/>
                            </a:lnSpc>
                            <a:spcBef>
                              <a:spcPts val="0"/>
                            </a:spcBef>
                            <a:spcAft>
                              <a:spcPts val="0"/>
                            </a:spcAft>
                          </a:pPr>
                          <a:endParaRPr lang="en-US" sz="1100">
                            <a:effectLst/>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ad>
                                  <m:radPr>
                                    <m:degHide m:val="on"/>
                                    <m:ctrlPr>
                                      <a:rPr lang="en-US" sz="1100" i="1">
                                        <a:effectLst/>
                                        <a:latin typeface="Cambria Math" panose="02040503050406030204" pitchFamily="18" charset="0"/>
                                      </a:rPr>
                                    </m:ctrlPr>
                                  </m:radPr>
                                  <m:deg/>
                                  <m:e>
                                    <m:r>
                                      <a:rPr lang="en-US" sz="1100">
                                        <a:effectLst/>
                                        <a:latin typeface="Cambria Math" panose="02040503050406030204" pitchFamily="18" charset="0"/>
                                      </a:rPr>
                                      <m:t>1512</m:t>
                                    </m:r>
                                  </m:e>
                                </m:rad>
                              </m:oMath>
                            </m:oMathPara>
                          </a14:m>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29" name="Table 28"/>
              <p:cNvGraphicFramePr>
                <a:graphicFrameLocks noGrp="1"/>
              </p:cNvGraphicFramePr>
              <p:nvPr>
                <p:extLst>
                  <p:ext uri="{D42A27DB-BD31-4B8C-83A1-F6EECF244321}">
                    <p14:modId xmlns:p14="http://schemas.microsoft.com/office/powerpoint/2010/main" val="3744774636"/>
                  </p:ext>
                </p:extLst>
              </p:nvPr>
            </p:nvGraphicFramePr>
            <p:xfrm>
              <a:off x="159755" y="3522504"/>
              <a:ext cx="6061710" cy="3192780"/>
            </p:xfrm>
            <a:graphic>
              <a:graphicData uri="http://schemas.openxmlformats.org/drawingml/2006/table">
                <a:tbl>
                  <a:tblPr firstRow="1" firstCol="1" bandRow="1">
                    <a:tableStyleId>{5C22544A-7EE6-4342-B048-85BDC9FD1C3A}</a:tableStyleId>
                  </a:tblPr>
                  <a:tblGrid>
                    <a:gridCol w="1515110"/>
                    <a:gridCol w="1515110"/>
                    <a:gridCol w="1515745"/>
                    <a:gridCol w="1515745"/>
                  </a:tblGrid>
                  <a:tr h="1064260">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800"/>
                            </a:spcAft>
                          </a:pPr>
                          <a:r>
                            <a:rPr lang="en-US" sz="1000" dirty="0">
                              <a:effectLst/>
                            </a:rPr>
                            <a:t>Simplify the following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800"/>
                            </a:spcAft>
                          </a:pPr>
                          <a:r>
                            <a:rPr lang="en-US" sz="1000" dirty="0">
                              <a:effectLst/>
                            </a:rPr>
                            <a:t>Step -1- Find prime factorization of the radicand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800"/>
                            </a:spcAft>
                          </a:pPr>
                          <a:r>
                            <a:rPr lang="en-US" sz="1000" dirty="0">
                              <a:effectLst/>
                            </a:rPr>
                            <a:t>Step -2-Replace radicand by the prime factorization answer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800"/>
                            </a:spcAft>
                          </a:pPr>
                          <a:r>
                            <a:rPr lang="en-US" sz="1000" dirty="0">
                              <a:effectLst/>
                            </a:rPr>
                            <a:t>Step -3- Simplify algebraically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r>
                  <a:tr h="1064260">
                    <a:tc>
                      <a:txBody>
                        <a:bodyPr/>
                        <a:lstStyle/>
                        <a:p>
                          <a:endParaRPr lang="en-US"/>
                        </a:p>
                      </a:txBody>
                      <a:tcPr marL="68580" marR="68580" marT="0" marB="0">
                        <a:lnR w="12700" cap="flat" cmpd="sng" algn="ctr">
                          <a:solidFill>
                            <a:schemeClr val="tx1"/>
                          </a:solidFill>
                          <a:prstDash val="solid"/>
                          <a:round/>
                          <a:headEnd type="none" w="med" len="med"/>
                          <a:tailEnd type="none" w="med" len="med"/>
                        </a:lnR>
                        <a:blipFill rotWithShape="0">
                          <a:blip r:embed="rId4"/>
                          <a:stretch>
                            <a:fillRect l="-402" t="-100571" r="-300402" b="-101143"/>
                          </a:stretch>
                        </a:blipFill>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4260">
                    <a:tc>
                      <a:txBody>
                        <a:bodyPr/>
                        <a:lstStyle/>
                        <a:p>
                          <a:endParaRPr lang="en-US"/>
                        </a:p>
                      </a:txBody>
                      <a:tcPr marL="68580" marR="68580" marT="0" marB="0">
                        <a:lnR w="12700" cap="flat" cmpd="sng" algn="ctr">
                          <a:solidFill>
                            <a:schemeClr val="tx1"/>
                          </a:solidFill>
                          <a:prstDash val="solid"/>
                          <a:round/>
                          <a:headEnd type="none" w="med" len="med"/>
                          <a:tailEnd type="none" w="med" len="med"/>
                        </a:lnR>
                        <a:blipFill rotWithShape="0">
                          <a:blip r:embed="rId4"/>
                          <a:stretch>
                            <a:fillRect l="-402" t="-200571" r="-300402" b="-1143"/>
                          </a:stretch>
                        </a:blipFill>
                      </a:tcP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pic>
        <p:nvPicPr>
          <p:cNvPr id="36" name="Picture 3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Tree>
    <p:extLst>
      <p:ext uri="{BB962C8B-B14F-4D97-AF65-F5344CB8AC3E}">
        <p14:creationId xmlns:p14="http://schemas.microsoft.com/office/powerpoint/2010/main" val="863385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20510" y="13174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Rationalizing Denominator  </a:t>
            </a:r>
            <a:endParaRPr lang="en-US" dirty="0"/>
          </a:p>
        </p:txBody>
      </p:sp>
      <p:sp>
        <p:nvSpPr>
          <p:cNvPr id="3" name="Rounded Rectangle 2"/>
          <p:cNvSpPr/>
          <p:nvPr/>
        </p:nvSpPr>
        <p:spPr>
          <a:xfrm>
            <a:off x="5020510" y="1141193"/>
            <a:ext cx="2273300" cy="647700"/>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Conjugate </a:t>
            </a:r>
            <a:endParaRPr lang="en-US" dirty="0">
              <a:solidFill>
                <a:schemeClr val="tx1"/>
              </a:solidFill>
            </a:endParaRPr>
          </a:p>
        </p:txBody>
      </p:sp>
      <p:cxnSp>
        <p:nvCxnSpPr>
          <p:cNvPr id="5" name="Straight Arrow Connector 4"/>
          <p:cNvCxnSpPr>
            <a:stCxn id="3" idx="2"/>
          </p:cNvCxnSpPr>
          <p:nvPr/>
        </p:nvCxnSpPr>
        <p:spPr>
          <a:xfrm>
            <a:off x="6157160" y="1788893"/>
            <a:ext cx="0" cy="6622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725235" y="2463800"/>
            <a:ext cx="2863850" cy="923330"/>
          </a:xfrm>
          <a:prstGeom prst="rect">
            <a:avLst/>
          </a:prstGeom>
          <a:ln w="38100">
            <a:solidFill>
              <a:srgbClr val="FF0000"/>
            </a:solidFill>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Change the sign of the radical in an expression of two term </a:t>
            </a:r>
            <a:endParaRPr lang="en-US" dirty="0"/>
          </a:p>
        </p:txBody>
      </p:sp>
      <p:sp>
        <p:nvSpPr>
          <p:cNvPr id="10" name="Rounded Rectangle 9"/>
          <p:cNvSpPr/>
          <p:nvPr/>
        </p:nvSpPr>
        <p:spPr>
          <a:xfrm>
            <a:off x="647700" y="3771900"/>
            <a:ext cx="1752600" cy="787400"/>
          </a:xfrm>
          <a:prstGeom prst="round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 1  </a:t>
            </a:r>
            <a:endParaRPr lang="en-US" dirty="0"/>
          </a:p>
        </p:txBody>
      </p:sp>
      <p:sp>
        <p:nvSpPr>
          <p:cNvPr id="11" name="Rounded Rectangle 10"/>
          <p:cNvSpPr/>
          <p:nvPr/>
        </p:nvSpPr>
        <p:spPr>
          <a:xfrm>
            <a:off x="3479800" y="3771900"/>
            <a:ext cx="1752600" cy="787400"/>
          </a:xfrm>
          <a:prstGeom prst="round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 2  </a:t>
            </a:r>
            <a:endParaRPr lang="en-US" dirty="0"/>
          </a:p>
        </p:txBody>
      </p:sp>
      <p:sp>
        <p:nvSpPr>
          <p:cNvPr id="12" name="Rounded Rectangle 11"/>
          <p:cNvSpPr/>
          <p:nvPr/>
        </p:nvSpPr>
        <p:spPr>
          <a:xfrm>
            <a:off x="6311900" y="3771900"/>
            <a:ext cx="1752600" cy="787400"/>
          </a:xfrm>
          <a:prstGeom prst="round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 3  </a:t>
            </a:r>
            <a:endParaRPr lang="en-US" dirty="0"/>
          </a:p>
        </p:txBody>
      </p:sp>
      <p:sp>
        <p:nvSpPr>
          <p:cNvPr id="13" name="Rounded Rectangle 12"/>
          <p:cNvSpPr/>
          <p:nvPr/>
        </p:nvSpPr>
        <p:spPr>
          <a:xfrm>
            <a:off x="9144000" y="3771900"/>
            <a:ext cx="1752600" cy="787400"/>
          </a:xfrm>
          <a:prstGeom prst="round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 4  </a:t>
            </a:r>
            <a:endParaRPr lang="en-US" dirty="0"/>
          </a:p>
        </p:txBody>
      </p:sp>
      <mc:AlternateContent xmlns:mc="http://schemas.openxmlformats.org/markup-compatibility/2006" xmlns:a14="http://schemas.microsoft.com/office/drawing/2010/main">
        <mc:Choice Requires="a14">
          <p:sp>
            <p:nvSpPr>
              <p:cNvPr id="14" name="Rounded Rectangle 13"/>
              <p:cNvSpPr/>
              <p:nvPr/>
            </p:nvSpPr>
            <p:spPr>
              <a:xfrm>
                <a:off x="298450" y="4724400"/>
                <a:ext cx="2451100" cy="1104900"/>
              </a:xfrm>
              <a:prstGeom prst="roundRect">
                <a:avLst/>
              </a:prstGeom>
              <a:solidFill>
                <a:schemeClr val="bg1"/>
              </a:solid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2+</m:t>
                      </m:r>
                      <m:rad>
                        <m:radPr>
                          <m:degHide m:val="on"/>
                          <m:ctrlPr>
                            <a:rPr lang="en-US" b="0" i="1" smtClean="0">
                              <a:solidFill>
                                <a:schemeClr val="tx1"/>
                              </a:solidFill>
                              <a:latin typeface="Cambria Math" panose="02040503050406030204" pitchFamily="18" charset="0"/>
                            </a:rPr>
                          </m:ctrlPr>
                        </m:radPr>
                        <m:deg/>
                        <m:e>
                          <m:r>
                            <a:rPr lang="en-US" b="0" i="1" smtClean="0">
                              <a:solidFill>
                                <a:schemeClr val="tx1"/>
                              </a:solidFill>
                              <a:latin typeface="Cambria Math" panose="02040503050406030204" pitchFamily="18" charset="0"/>
                            </a:rPr>
                            <m:t>3</m:t>
                          </m:r>
                        </m:e>
                      </m:rad>
                    </m:oMath>
                  </m:oMathPara>
                </a14:m>
                <a:endParaRPr lang="en-US" dirty="0" smtClean="0">
                  <a:solidFill>
                    <a:schemeClr val="tx1"/>
                  </a:solidFill>
                </a:endParaRPr>
              </a:p>
              <a:p>
                <a:pPr algn="ctr"/>
                <a:r>
                  <a:rPr lang="en-US" dirty="0" smtClean="0">
                    <a:solidFill>
                      <a:schemeClr val="tx1"/>
                    </a:solidFill>
                  </a:rPr>
                  <a:t>Conjugate :</a:t>
                </a:r>
                <a14:m>
                  <m:oMath xmlns:m="http://schemas.openxmlformats.org/officeDocument/2006/math">
                    <m:r>
                      <a:rPr lang="en-US" b="0" i="1" smtClean="0">
                        <a:solidFill>
                          <a:schemeClr val="tx1"/>
                        </a:solidFill>
                        <a:latin typeface="Cambria Math" panose="02040503050406030204" pitchFamily="18" charset="0"/>
                      </a:rPr>
                      <m:t>2−</m:t>
                    </m:r>
                    <m:rad>
                      <m:radPr>
                        <m:degHide m:val="on"/>
                        <m:ctrlPr>
                          <a:rPr lang="en-US" b="0" i="1" smtClean="0">
                            <a:solidFill>
                              <a:schemeClr val="tx1"/>
                            </a:solidFill>
                            <a:latin typeface="Cambria Math" panose="02040503050406030204" pitchFamily="18" charset="0"/>
                          </a:rPr>
                        </m:ctrlPr>
                      </m:radPr>
                      <m:deg/>
                      <m:e>
                        <m:r>
                          <a:rPr lang="en-US" b="0" i="1" smtClean="0">
                            <a:solidFill>
                              <a:schemeClr val="tx1"/>
                            </a:solidFill>
                            <a:latin typeface="Cambria Math" panose="02040503050406030204" pitchFamily="18" charset="0"/>
                          </a:rPr>
                          <m:t>3</m:t>
                        </m:r>
                      </m:e>
                    </m:rad>
                  </m:oMath>
                </a14:m>
                <a:endParaRPr lang="en-US" dirty="0">
                  <a:solidFill>
                    <a:schemeClr val="tx1"/>
                  </a:solidFill>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298450" y="4724400"/>
                <a:ext cx="2451100" cy="1104900"/>
              </a:xfrm>
              <a:prstGeom prst="roundRect">
                <a:avLst/>
              </a:prstGeom>
              <a:blipFill rotWithShape="0">
                <a:blip r:embed="rId3"/>
                <a:stretch>
                  <a:fillRect/>
                </a:stretch>
              </a:blipFill>
              <a:ln w="38100">
                <a:solidFill>
                  <a:srgbClr val="0070C0"/>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le 14"/>
              <p:cNvSpPr/>
              <p:nvPr/>
            </p:nvSpPr>
            <p:spPr>
              <a:xfrm>
                <a:off x="3130550" y="4743450"/>
                <a:ext cx="2451100" cy="1104900"/>
              </a:xfrm>
              <a:prstGeom prst="roundRect">
                <a:avLst/>
              </a:prstGeom>
              <a:solidFill>
                <a:schemeClr val="bg1"/>
              </a:solid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3</m:t>
                          </m:r>
                        </m:e>
                      </m:rad>
                    </m:oMath>
                  </m:oMathPara>
                </a14:m>
                <a:endParaRPr lang="en-US" dirty="0">
                  <a:solidFill>
                    <a:schemeClr val="tx1"/>
                  </a:solidFill>
                </a:endParaRPr>
              </a:p>
              <a:p>
                <a:pPr algn="ctr"/>
                <a:r>
                  <a:rPr lang="en-US" dirty="0">
                    <a:solidFill>
                      <a:schemeClr val="tx1"/>
                    </a:solidFill>
                  </a:rPr>
                  <a:t>Conjugate :</a:t>
                </a:r>
                <a14:m>
                  <m:oMath xmlns:m="http://schemas.openxmlformats.org/officeDocument/2006/math">
                    <m:r>
                      <a:rPr lang="en-US" i="1">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3</m:t>
                        </m:r>
                      </m:e>
                    </m:rad>
                  </m:oMath>
                </a14:m>
                <a:endParaRPr lang="en-US" dirty="0"/>
              </a:p>
            </p:txBody>
          </p:sp>
        </mc:Choice>
        <mc:Fallback xmlns="">
          <p:sp>
            <p:nvSpPr>
              <p:cNvPr id="15" name="Rounded Rectangle 14"/>
              <p:cNvSpPr>
                <a:spLocks noRot="1" noChangeAspect="1" noMove="1" noResize="1" noEditPoints="1" noAdjustHandles="1" noChangeArrowheads="1" noChangeShapeType="1" noTextEdit="1"/>
              </p:cNvSpPr>
              <p:nvPr/>
            </p:nvSpPr>
            <p:spPr>
              <a:xfrm>
                <a:off x="3130550" y="4743450"/>
                <a:ext cx="2451100" cy="1104900"/>
              </a:xfrm>
              <a:prstGeom prst="roundRect">
                <a:avLst/>
              </a:prstGeom>
              <a:blipFill rotWithShape="0">
                <a:blip r:embed="rId4"/>
                <a:stretch>
                  <a:fillRect/>
                </a:stretch>
              </a:blipFill>
              <a:ln w="38100">
                <a:solidFill>
                  <a:srgbClr val="0070C0"/>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p:cNvSpPr/>
              <p:nvPr/>
            </p:nvSpPr>
            <p:spPr>
              <a:xfrm>
                <a:off x="5962650" y="4724400"/>
                <a:ext cx="2451100" cy="1104900"/>
              </a:xfrm>
              <a:prstGeom prst="roundRect">
                <a:avLst/>
              </a:prstGeom>
              <a:solidFill>
                <a:schemeClr val="bg1"/>
              </a:solid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i="1" smtClean="0">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3</m:t>
                          </m:r>
                        </m:e>
                      </m:rad>
                      <m:r>
                        <a:rPr lang="en-US" b="0" i="1" smtClean="0">
                          <a:solidFill>
                            <a:schemeClr val="tx1"/>
                          </a:solidFill>
                          <a:latin typeface="Cambria Math" panose="02040503050406030204" pitchFamily="18" charset="0"/>
                        </a:rPr>
                        <m:t>+</m:t>
                      </m:r>
                      <m:rad>
                        <m:radPr>
                          <m:degHide m:val="on"/>
                          <m:ctrlPr>
                            <a:rPr lang="en-US" b="0" i="1" smtClean="0">
                              <a:solidFill>
                                <a:schemeClr val="tx1"/>
                              </a:solidFill>
                              <a:latin typeface="Cambria Math" panose="02040503050406030204" pitchFamily="18" charset="0"/>
                            </a:rPr>
                          </m:ctrlPr>
                        </m:radPr>
                        <m:deg/>
                        <m:e>
                          <m:r>
                            <a:rPr lang="en-US" b="0" i="1" smtClean="0">
                              <a:solidFill>
                                <a:schemeClr val="tx1"/>
                              </a:solidFill>
                              <a:latin typeface="Cambria Math" panose="02040503050406030204" pitchFamily="18" charset="0"/>
                            </a:rPr>
                            <m:t>2</m:t>
                          </m:r>
                        </m:e>
                      </m:rad>
                    </m:oMath>
                  </m:oMathPara>
                </a14:m>
                <a:endParaRPr lang="en-US" dirty="0">
                  <a:solidFill>
                    <a:schemeClr val="tx1"/>
                  </a:solidFill>
                </a:endParaRPr>
              </a:p>
              <a:p>
                <a:pPr algn="ctr"/>
                <a:r>
                  <a:rPr lang="en-US" dirty="0">
                    <a:solidFill>
                      <a:schemeClr val="tx1"/>
                    </a:solidFill>
                  </a:rPr>
                  <a:t>Conjugate </a:t>
                </a:r>
                <a:r>
                  <a:rPr lang="en-US" dirty="0" smtClean="0">
                    <a:solidFill>
                      <a:schemeClr val="tx1"/>
                    </a:solidFill>
                  </a:rPr>
                  <a:t>:</a:t>
                </a:r>
                <a14:m>
                  <m:oMath xmlns:m="http://schemas.openxmlformats.org/officeDocument/2006/math">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3</m:t>
                        </m:r>
                      </m:e>
                    </m:rad>
                    <m:r>
                      <a:rPr lang="en-US" b="0" i="1" smtClean="0">
                        <a:solidFill>
                          <a:schemeClr val="tx1"/>
                        </a:solidFill>
                        <a:latin typeface="Cambria Math" panose="02040503050406030204" pitchFamily="18" charset="0"/>
                      </a:rPr>
                      <m:t>−</m:t>
                    </m:r>
                    <m:rad>
                      <m:radPr>
                        <m:degHide m:val="on"/>
                        <m:ctrlPr>
                          <a:rPr lang="en-US" b="0" i="1" smtClean="0">
                            <a:solidFill>
                              <a:schemeClr val="tx1"/>
                            </a:solidFill>
                            <a:latin typeface="Cambria Math" panose="02040503050406030204" pitchFamily="18" charset="0"/>
                          </a:rPr>
                        </m:ctrlPr>
                      </m:radPr>
                      <m:deg/>
                      <m:e>
                        <m:r>
                          <a:rPr lang="en-US" b="0" i="1" smtClean="0">
                            <a:solidFill>
                              <a:schemeClr val="tx1"/>
                            </a:solidFill>
                            <a:latin typeface="Cambria Math" panose="02040503050406030204" pitchFamily="18" charset="0"/>
                          </a:rPr>
                          <m:t>2</m:t>
                        </m:r>
                      </m:e>
                    </m:rad>
                  </m:oMath>
                </a14:m>
                <a:endParaRPr lang="en-US" dirty="0"/>
              </a:p>
            </p:txBody>
          </p:sp>
        </mc:Choice>
        <mc:Fallback xmlns="">
          <p:sp>
            <p:nvSpPr>
              <p:cNvPr id="16" name="Rounded Rectangle 15"/>
              <p:cNvSpPr>
                <a:spLocks noRot="1" noChangeAspect="1" noMove="1" noResize="1" noEditPoints="1" noAdjustHandles="1" noChangeArrowheads="1" noChangeShapeType="1" noTextEdit="1"/>
              </p:cNvSpPr>
              <p:nvPr/>
            </p:nvSpPr>
            <p:spPr>
              <a:xfrm>
                <a:off x="5962650" y="4724400"/>
                <a:ext cx="2451100" cy="1104900"/>
              </a:xfrm>
              <a:prstGeom prst="roundRect">
                <a:avLst/>
              </a:prstGeom>
              <a:blipFill rotWithShape="0">
                <a:blip r:embed="rId5"/>
                <a:stretch>
                  <a:fillRect/>
                </a:stretch>
              </a:blipFill>
              <a:ln w="38100">
                <a:solidFill>
                  <a:srgbClr val="0070C0"/>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p:cNvSpPr/>
              <p:nvPr/>
            </p:nvSpPr>
            <p:spPr>
              <a:xfrm>
                <a:off x="8794750" y="4743450"/>
                <a:ext cx="2451100" cy="1104900"/>
              </a:xfrm>
              <a:prstGeom prst="roundRect">
                <a:avLst/>
              </a:prstGeom>
              <a:solidFill>
                <a:schemeClr val="bg1"/>
              </a:solid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i="1" smtClean="0">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3</m:t>
                          </m:r>
                        </m:e>
                      </m:rad>
                      <m:r>
                        <a:rPr lang="en-US" b="0" i="1" smtClean="0">
                          <a:solidFill>
                            <a:schemeClr val="tx1"/>
                          </a:solidFill>
                          <a:latin typeface="Cambria Math" panose="02040503050406030204" pitchFamily="18" charset="0"/>
                        </a:rPr>
                        <m:t>−</m:t>
                      </m:r>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2</m:t>
                          </m:r>
                        </m:e>
                      </m:rad>
                    </m:oMath>
                  </m:oMathPara>
                </a14:m>
                <a:endParaRPr lang="en-US" dirty="0">
                  <a:solidFill>
                    <a:schemeClr val="tx1"/>
                  </a:solidFill>
                </a:endParaRPr>
              </a:p>
              <a:p>
                <a:pPr algn="ctr"/>
                <a:r>
                  <a:rPr lang="en-US" dirty="0">
                    <a:solidFill>
                      <a:schemeClr val="tx1"/>
                    </a:solidFill>
                  </a:rPr>
                  <a:t>Conjugate :</a:t>
                </a:r>
                <a14:m>
                  <m:oMath xmlns:m="http://schemas.openxmlformats.org/officeDocument/2006/math">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3</m:t>
                        </m:r>
                      </m:e>
                    </m:rad>
                    <m:r>
                      <a:rPr lang="en-US" b="0" i="1" smtClean="0">
                        <a:solidFill>
                          <a:schemeClr val="tx1"/>
                        </a:solidFill>
                        <a:latin typeface="Cambria Math" panose="02040503050406030204" pitchFamily="18" charset="0"/>
                      </a:rPr>
                      <m:t>+</m:t>
                    </m:r>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2</m:t>
                        </m:r>
                      </m:e>
                    </m:rad>
                  </m:oMath>
                </a14:m>
                <a:endParaRPr lang="en-US" dirty="0"/>
              </a:p>
            </p:txBody>
          </p:sp>
        </mc:Choice>
        <mc:Fallback xmlns="">
          <p:sp>
            <p:nvSpPr>
              <p:cNvPr id="17" name="Rounded Rectangle 16"/>
              <p:cNvSpPr>
                <a:spLocks noRot="1" noChangeAspect="1" noMove="1" noResize="1" noEditPoints="1" noAdjustHandles="1" noChangeArrowheads="1" noChangeShapeType="1" noTextEdit="1"/>
              </p:cNvSpPr>
              <p:nvPr/>
            </p:nvSpPr>
            <p:spPr>
              <a:xfrm>
                <a:off x="8794750" y="4743450"/>
                <a:ext cx="2451100" cy="1104900"/>
              </a:xfrm>
              <a:prstGeom prst="roundRect">
                <a:avLst/>
              </a:prstGeom>
              <a:blipFill rotWithShape="0">
                <a:blip r:embed="rId6"/>
                <a:stretch>
                  <a:fillRect/>
                </a:stretch>
              </a:blipFill>
              <a:ln w="38100">
                <a:solidFill>
                  <a:srgbClr val="0070C0"/>
                </a:solidFill>
                <a:prstDash val="sysDash"/>
              </a:ln>
            </p:spPr>
            <p:txBody>
              <a:bodyPr/>
              <a:lstStyle/>
              <a:p>
                <a:r>
                  <a:rPr lang="en-US">
                    <a:noFill/>
                  </a:rPr>
                  <a:t> </a:t>
                </a:r>
              </a:p>
            </p:txBody>
          </p:sp>
        </mc:Fallback>
      </mc:AlternateContent>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
        <p:nvSpPr>
          <p:cNvPr id="19" name="Rounded Rectangle 18">
            <a:hlinkClick r:id="rId9" action="ppaction://hlinksldjump"/>
          </p:cNvPr>
          <p:cNvSpPr/>
          <p:nvPr/>
        </p:nvSpPr>
        <p:spPr>
          <a:xfrm>
            <a:off x="9296400" y="6032500"/>
            <a:ext cx="1752600" cy="7874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Rationalize </a:t>
            </a:r>
            <a:endParaRPr lang="en-US" dirty="0"/>
          </a:p>
        </p:txBody>
      </p:sp>
    </p:spTree>
    <p:extLst>
      <p:ext uri="{BB962C8B-B14F-4D97-AF65-F5344CB8AC3E}">
        <p14:creationId xmlns:p14="http://schemas.microsoft.com/office/powerpoint/2010/main" val="1738357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20510" y="13174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Rationalizing Denominator  </a:t>
            </a:r>
            <a:endParaRPr lang="en-US" dirty="0"/>
          </a:p>
        </p:txBody>
      </p:sp>
      <p:sp>
        <p:nvSpPr>
          <p:cNvPr id="3" name="Rounded Rectangle 2"/>
          <p:cNvSpPr/>
          <p:nvPr/>
        </p:nvSpPr>
        <p:spPr>
          <a:xfrm>
            <a:off x="1261309" y="1928992"/>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Locate radical in denominator </a:t>
            </a:r>
            <a:endParaRPr lang="en-US" dirty="0"/>
          </a:p>
        </p:txBody>
      </p:sp>
      <p:sp>
        <p:nvSpPr>
          <p:cNvPr id="4" name="Rounded Rectangle 3"/>
          <p:cNvSpPr/>
          <p:nvPr/>
        </p:nvSpPr>
        <p:spPr>
          <a:xfrm>
            <a:off x="1261310" y="3382942"/>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Only 1 term </a:t>
            </a:r>
          </a:p>
          <a:p>
            <a:pPr algn="ctr"/>
            <a:r>
              <a:rPr lang="en-US" dirty="0" smtClean="0"/>
              <a:t>(radical alone )</a:t>
            </a:r>
            <a:endParaRPr lang="en-US" dirty="0"/>
          </a:p>
        </p:txBody>
      </p:sp>
      <p:sp>
        <p:nvSpPr>
          <p:cNvPr id="5" name="Rounded Rectangle 4"/>
          <p:cNvSpPr/>
          <p:nvPr/>
        </p:nvSpPr>
        <p:spPr>
          <a:xfrm>
            <a:off x="1261309" y="4268727"/>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2</a:t>
            </a:r>
            <a:r>
              <a:rPr lang="en-US" dirty="0" smtClean="0"/>
              <a:t> terms </a:t>
            </a:r>
          </a:p>
        </p:txBody>
      </p:sp>
      <p:sp>
        <p:nvSpPr>
          <p:cNvPr id="6" name="Oval 5"/>
          <p:cNvSpPr/>
          <p:nvPr/>
        </p:nvSpPr>
        <p:spPr>
          <a:xfrm>
            <a:off x="186086" y="2071766"/>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7" name="Oval 6"/>
          <p:cNvSpPr/>
          <p:nvPr/>
        </p:nvSpPr>
        <p:spPr>
          <a:xfrm>
            <a:off x="186086" y="4040127"/>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8" name="Left Brace 7"/>
          <p:cNvSpPr/>
          <p:nvPr/>
        </p:nvSpPr>
        <p:spPr>
          <a:xfrm>
            <a:off x="736195" y="3265427"/>
            <a:ext cx="525114" cy="200660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 name="Oval 8"/>
          <p:cNvSpPr/>
          <p:nvPr/>
        </p:nvSpPr>
        <p:spPr>
          <a:xfrm>
            <a:off x="261881" y="6060815"/>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sp>
        <p:nvSpPr>
          <p:cNvPr id="10" name="Rounded Rectangle 9"/>
          <p:cNvSpPr/>
          <p:nvPr/>
        </p:nvSpPr>
        <p:spPr>
          <a:xfrm>
            <a:off x="1261308" y="5903952"/>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Simplify </a:t>
            </a:r>
          </a:p>
        </p:txBody>
      </p:sp>
      <p:sp>
        <p:nvSpPr>
          <p:cNvPr id="11" name="Rounded Rectangle 10"/>
          <p:cNvSpPr/>
          <p:nvPr/>
        </p:nvSpPr>
        <p:spPr>
          <a:xfrm>
            <a:off x="4169610" y="3382941"/>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Multiply numerator and denominator by the radical it self </a:t>
            </a:r>
            <a:endParaRPr lang="en-US" sz="1600" dirty="0"/>
          </a:p>
        </p:txBody>
      </p:sp>
      <p:sp>
        <p:nvSpPr>
          <p:cNvPr id="12" name="Rounded Rectangle 11"/>
          <p:cNvSpPr/>
          <p:nvPr/>
        </p:nvSpPr>
        <p:spPr>
          <a:xfrm>
            <a:off x="4169610" y="4268727"/>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Multiply numerator and denominator by the conjugate </a:t>
            </a:r>
            <a:endParaRPr lang="en-US" sz="1600" dirty="0"/>
          </a:p>
        </p:txBody>
      </p:sp>
      <p:sp>
        <p:nvSpPr>
          <p:cNvPr id="13" name="Right Arrow 12"/>
          <p:cNvSpPr/>
          <p:nvPr/>
        </p:nvSpPr>
        <p:spPr>
          <a:xfrm>
            <a:off x="3621438" y="3633665"/>
            <a:ext cx="461210" cy="2413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ight Arrow 13"/>
          <p:cNvSpPr/>
          <p:nvPr/>
        </p:nvSpPr>
        <p:spPr>
          <a:xfrm>
            <a:off x="3621438" y="4497327"/>
            <a:ext cx="461210" cy="2413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ounded Rectangle 14"/>
          <p:cNvSpPr/>
          <p:nvPr/>
        </p:nvSpPr>
        <p:spPr>
          <a:xfrm>
            <a:off x="9474200" y="828437"/>
            <a:ext cx="1752600" cy="787400"/>
          </a:xfrm>
          <a:prstGeom prst="round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  </a:t>
            </a:r>
            <a:endParaRPr lang="en-US" dirty="0"/>
          </a:p>
        </p:txBody>
      </p:sp>
      <p:grpSp>
        <p:nvGrpSpPr>
          <p:cNvPr id="23" name="Group 22"/>
          <p:cNvGrpSpPr/>
          <p:nvPr/>
        </p:nvGrpSpPr>
        <p:grpSpPr>
          <a:xfrm>
            <a:off x="9097208" y="1700391"/>
            <a:ext cx="2273168" cy="4830040"/>
            <a:chOff x="9097208" y="1700391"/>
            <a:chExt cx="2273168" cy="4830040"/>
          </a:xfrm>
        </p:grpSpPr>
        <mc:AlternateContent xmlns:mc="http://schemas.openxmlformats.org/markup-compatibility/2006" xmlns:a14="http://schemas.microsoft.com/office/drawing/2010/main">
          <mc:Choice Requires="a14">
            <p:sp>
              <p:nvSpPr>
                <p:cNvPr id="16" name="Rounded Rectangle 15"/>
                <p:cNvSpPr/>
                <p:nvPr/>
              </p:nvSpPr>
              <p:spPr>
                <a:xfrm>
                  <a:off x="9097209" y="1700391"/>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den>
                      </m:f>
                    </m:oMath>
                  </a14:m>
                  <a:r>
                    <a:rPr lang="en-US" dirty="0" smtClean="0"/>
                    <a:t>  </a:t>
                  </a:r>
                  <a:endParaRPr lang="en-US" dirty="0"/>
                </a:p>
              </p:txBody>
            </p:sp>
          </mc:Choice>
          <mc:Fallback xmlns="">
            <p:sp>
              <p:nvSpPr>
                <p:cNvPr id="16" name="Rounded Rectangle 15"/>
                <p:cNvSpPr>
                  <a:spLocks noRot="1" noChangeAspect="1" noMove="1" noResize="1" noEditPoints="1" noAdjustHandles="1" noChangeArrowheads="1" noChangeShapeType="1" noTextEdit="1"/>
                </p:cNvSpPr>
                <p:nvPr/>
              </p:nvSpPr>
              <p:spPr>
                <a:xfrm>
                  <a:off x="9097209" y="1700391"/>
                  <a:ext cx="2273167" cy="742749"/>
                </a:xfrm>
                <a:prstGeom prst="roundRect">
                  <a:avLst/>
                </a:prstGeom>
                <a:blipFill rotWithShape="0">
                  <a:blip r:embed="rId2"/>
                  <a:stretch>
                    <a:fillRect/>
                  </a:stretch>
                </a:blipFill>
                <a:ln w="57150">
                  <a:solidFill>
                    <a:schemeClr val="accent1">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p:cNvSpPr/>
                <p:nvPr/>
              </p:nvSpPr>
              <p:spPr>
                <a:xfrm>
                  <a:off x="9097208" y="3297378"/>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ad>
                            <m:radPr>
                              <m:degHide m:val="on"/>
                              <m:ctrlPr>
                                <a:rPr lang="en-US" sz="2400" i="1">
                                  <a:solidFill>
                                    <a:srgbClr val="FF0000"/>
                                  </a:solidFill>
                                  <a:latin typeface="Cambria Math" panose="02040503050406030204" pitchFamily="18" charset="0"/>
                                  <a:ea typeface="Cambria Math" panose="02040503050406030204" pitchFamily="18" charset="0"/>
                                </a:rPr>
                              </m:ctrlPr>
                            </m:radPr>
                            <m:deg/>
                            <m:e>
                              <m:r>
                                <a:rPr lang="en-US" sz="2400" i="1">
                                  <a:solidFill>
                                    <a:srgbClr val="FF0000"/>
                                  </a:solidFill>
                                  <a:latin typeface="Cambria Math" panose="02040503050406030204" pitchFamily="18" charset="0"/>
                                  <a:ea typeface="Cambria Math" panose="02040503050406030204" pitchFamily="18" charset="0"/>
                                </a:rPr>
                                <m:t>2</m:t>
                              </m:r>
                            </m:e>
                          </m:rad>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r>
                            <a:rPr lang="en-US" sz="2400" b="0" i="1" smtClean="0">
                              <a:latin typeface="Cambria Math" panose="02040503050406030204" pitchFamily="18" charset="0"/>
                              <a:ea typeface="Cambria Math" panose="02040503050406030204" pitchFamily="18" charset="0"/>
                            </a:rPr>
                            <m:t>×</m:t>
                          </m:r>
                          <m:rad>
                            <m:radPr>
                              <m:degHide m:val="on"/>
                              <m:ctrlPr>
                                <a:rPr lang="en-US" sz="2400" b="0" i="1" smtClean="0">
                                  <a:solidFill>
                                    <a:srgbClr val="FF0000"/>
                                  </a:solidFill>
                                  <a:latin typeface="Cambria Math" panose="02040503050406030204" pitchFamily="18" charset="0"/>
                                  <a:ea typeface="Cambria Math" panose="02040503050406030204" pitchFamily="18" charset="0"/>
                                </a:rPr>
                              </m:ctrlPr>
                            </m:radPr>
                            <m:deg/>
                            <m:e>
                              <m:r>
                                <a:rPr lang="en-US" sz="2400" b="0" i="1" smtClean="0">
                                  <a:solidFill>
                                    <a:srgbClr val="FF0000"/>
                                  </a:solidFill>
                                  <a:latin typeface="Cambria Math" panose="02040503050406030204" pitchFamily="18" charset="0"/>
                                  <a:ea typeface="Cambria Math" panose="02040503050406030204" pitchFamily="18" charset="0"/>
                                </a:rPr>
                                <m:t>2</m:t>
                              </m:r>
                            </m:e>
                          </m:rad>
                        </m:den>
                      </m:f>
                    </m:oMath>
                  </a14:m>
                  <a:r>
                    <a:rPr lang="en-US" dirty="0" smtClean="0"/>
                    <a:t>  </a:t>
                  </a:r>
                  <a:endParaRPr lang="en-US" dirty="0"/>
                </a:p>
              </p:txBody>
            </p:sp>
          </mc:Choice>
          <mc:Fallback xmlns="">
            <p:sp>
              <p:nvSpPr>
                <p:cNvPr id="17" name="Rounded Rectangle 16"/>
                <p:cNvSpPr>
                  <a:spLocks noRot="1" noChangeAspect="1" noMove="1" noResize="1" noEditPoints="1" noAdjustHandles="1" noChangeArrowheads="1" noChangeShapeType="1" noTextEdit="1"/>
                </p:cNvSpPr>
                <p:nvPr/>
              </p:nvSpPr>
              <p:spPr>
                <a:xfrm>
                  <a:off x="9097208" y="3297378"/>
                  <a:ext cx="2273167" cy="742749"/>
                </a:xfrm>
                <a:prstGeom prst="roundRect">
                  <a:avLst/>
                </a:prstGeom>
                <a:blipFill rotWithShape="0">
                  <a:blip r:embed="rId3"/>
                  <a:stretch>
                    <a:fillRect/>
                  </a:stretch>
                </a:blipFill>
                <a:ln w="57150">
                  <a:solidFill>
                    <a:schemeClr val="accent1">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p:cNvSpPr/>
                <p:nvPr/>
              </p:nvSpPr>
              <p:spPr>
                <a:xfrm>
                  <a:off x="9097208" y="5787682"/>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ad>
                            <m:radPr>
                              <m:degHide m:val="on"/>
                              <m:ctrlPr>
                                <a:rPr lang="en-US" sz="2400" i="1">
                                  <a:solidFill>
                                    <a:srgbClr val="FF0000"/>
                                  </a:solidFill>
                                  <a:latin typeface="Cambria Math" panose="02040503050406030204" pitchFamily="18" charset="0"/>
                                  <a:ea typeface="Cambria Math" panose="02040503050406030204" pitchFamily="18" charset="0"/>
                                </a:rPr>
                              </m:ctrlPr>
                            </m:radPr>
                            <m:deg/>
                            <m:e>
                              <m:r>
                                <a:rPr lang="en-US" sz="2400" i="1">
                                  <a:solidFill>
                                    <a:srgbClr val="FF0000"/>
                                  </a:solidFill>
                                  <a:latin typeface="Cambria Math" panose="02040503050406030204" pitchFamily="18" charset="0"/>
                                  <a:ea typeface="Cambria Math" panose="02040503050406030204" pitchFamily="18" charset="0"/>
                                </a:rPr>
                                <m:t>2</m:t>
                              </m:r>
                            </m:e>
                          </m:rad>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r>
                            <a:rPr lang="en-US" sz="2400" b="0" i="1" smtClean="0">
                              <a:latin typeface="Cambria Math" panose="02040503050406030204" pitchFamily="18" charset="0"/>
                              <a:ea typeface="Cambria Math" panose="02040503050406030204" pitchFamily="18" charset="0"/>
                            </a:rPr>
                            <m:t>×</m:t>
                          </m:r>
                          <m:rad>
                            <m:radPr>
                              <m:degHide m:val="on"/>
                              <m:ctrlPr>
                                <a:rPr lang="en-US" sz="2400" b="0" i="1" smtClean="0">
                                  <a:solidFill>
                                    <a:srgbClr val="FF0000"/>
                                  </a:solidFill>
                                  <a:latin typeface="Cambria Math" panose="02040503050406030204" pitchFamily="18" charset="0"/>
                                  <a:ea typeface="Cambria Math" panose="02040503050406030204" pitchFamily="18" charset="0"/>
                                </a:rPr>
                              </m:ctrlPr>
                            </m:radPr>
                            <m:deg/>
                            <m:e>
                              <m:r>
                                <a:rPr lang="en-US" sz="2400" b="0" i="1" smtClean="0">
                                  <a:solidFill>
                                    <a:srgbClr val="FF0000"/>
                                  </a:solidFill>
                                  <a:latin typeface="Cambria Math" panose="02040503050406030204" pitchFamily="18" charset="0"/>
                                  <a:ea typeface="Cambria Math" panose="02040503050406030204" pitchFamily="18" charset="0"/>
                                </a:rPr>
                                <m:t>2</m:t>
                              </m:r>
                            </m:e>
                          </m:rad>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num>
                        <m:den>
                          <m:r>
                            <a:rPr lang="en-US" sz="2400" b="0" i="1" smtClean="0">
                              <a:latin typeface="Cambria Math" panose="02040503050406030204" pitchFamily="18" charset="0"/>
                            </a:rPr>
                            <m:t>2</m:t>
                          </m:r>
                        </m:den>
                      </m:f>
                    </m:oMath>
                  </a14:m>
                  <a:r>
                    <a:rPr lang="en-US" dirty="0" smtClean="0"/>
                    <a:t>  </a:t>
                  </a:r>
                  <a:endParaRPr lang="en-US" dirty="0"/>
                </a:p>
              </p:txBody>
            </p:sp>
          </mc:Choice>
          <mc:Fallback xmlns="">
            <p:sp>
              <p:nvSpPr>
                <p:cNvPr id="18" name="Rounded Rectangle 17"/>
                <p:cNvSpPr>
                  <a:spLocks noRot="1" noChangeAspect="1" noMove="1" noResize="1" noEditPoints="1" noAdjustHandles="1" noChangeArrowheads="1" noChangeShapeType="1" noTextEdit="1"/>
                </p:cNvSpPr>
                <p:nvPr/>
              </p:nvSpPr>
              <p:spPr>
                <a:xfrm>
                  <a:off x="9097208" y="5787682"/>
                  <a:ext cx="2273167" cy="742749"/>
                </a:xfrm>
                <a:prstGeom prst="roundRect">
                  <a:avLst/>
                </a:prstGeom>
                <a:blipFill rotWithShape="0">
                  <a:blip r:embed="rId4"/>
                  <a:stretch>
                    <a:fillRect/>
                  </a:stretch>
                </a:blipFill>
                <a:ln w="57150">
                  <a:solidFill>
                    <a:schemeClr val="accent1">
                      <a:lumMod val="50000"/>
                    </a:schemeClr>
                  </a:solidFill>
                </a:ln>
              </p:spPr>
              <p:txBody>
                <a:bodyPr/>
                <a:lstStyle/>
                <a:p>
                  <a:r>
                    <a:rPr lang="en-US">
                      <a:noFill/>
                    </a:rPr>
                    <a:t> </a:t>
                  </a:r>
                </a:p>
              </p:txBody>
            </p:sp>
          </mc:Fallback>
        </mc:AlternateContent>
        <p:cxnSp>
          <p:nvCxnSpPr>
            <p:cNvPr id="20" name="Straight Arrow Connector 19"/>
            <p:cNvCxnSpPr>
              <a:stCxn id="16" idx="2"/>
              <a:endCxn id="17" idx="0"/>
            </p:cNvCxnSpPr>
            <p:nvPr/>
          </p:nvCxnSpPr>
          <p:spPr>
            <a:xfrm flipH="1">
              <a:off x="10233792" y="2443140"/>
              <a:ext cx="1" cy="8542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10233791" y="4040127"/>
              <a:ext cx="2" cy="15986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pic>
        <p:nvPicPr>
          <p:cNvPr id="24" name="Picture 23">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12382" y="6029707"/>
            <a:ext cx="779618" cy="828293"/>
          </a:xfrm>
          <a:prstGeom prst="rect">
            <a:avLst/>
          </a:prstGeom>
        </p:spPr>
      </p:pic>
      <p:pic>
        <p:nvPicPr>
          <p:cNvPr id="25" name="Picture 24">
            <a:hlinkClick r:id="" action="ppaction://hlinkshowjump?jump=previousslid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83790" y="5287642"/>
            <a:ext cx="808210" cy="808210"/>
          </a:xfrm>
          <a:prstGeom prst="rect">
            <a:avLst/>
          </a:prstGeom>
        </p:spPr>
      </p:pic>
    </p:spTree>
    <p:extLst>
      <p:ext uri="{BB962C8B-B14F-4D97-AF65-F5344CB8AC3E}">
        <p14:creationId xmlns:p14="http://schemas.microsoft.com/office/powerpoint/2010/main" val="373422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152400"/>
            <a:ext cx="2832100" cy="368300"/>
          </a:xfrm>
          <a:prstGeom prst="rect">
            <a:avLst/>
          </a:prstGeom>
          <a:noFill/>
          <a:ln>
            <a:solidFill>
              <a:srgbClr val="FF0000"/>
            </a:solidFill>
            <a:prstDash val="sysDash"/>
          </a:ln>
        </p:spPr>
        <p:txBody>
          <a:bodyPr wrap="square" rtlCol="0">
            <a:spAutoFit/>
          </a:bodyPr>
          <a:lstStyle/>
          <a:p>
            <a:r>
              <a:rPr lang="en-US" b="1" dirty="0" smtClean="0"/>
              <a:t>Choose the correct answer: </a:t>
            </a:r>
            <a:endParaRPr lang="en-US" b="1" dirty="0"/>
          </a:p>
        </p:txBody>
      </p:sp>
      <p:cxnSp>
        <p:nvCxnSpPr>
          <p:cNvPr id="4" name="Straight Connector 3"/>
          <p:cNvCxnSpPr/>
          <p:nvPr/>
        </p:nvCxnSpPr>
        <p:spPr>
          <a:xfrm flipH="1">
            <a:off x="5791200" y="0"/>
            <a:ext cx="38100" cy="6858000"/>
          </a:xfrm>
          <a:prstGeom prst="line">
            <a:avLst/>
          </a:prstGeom>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20403" y="660400"/>
                <a:ext cx="3390900" cy="4009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48</m:t>
                          </m:r>
                        </m:e>
                      </m:rad>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𝑠𝑖𝑚𝑝𝑙𝑖𝑓𝑖𝑒𝑑</m:t>
                      </m:r>
                      <m:r>
                        <a:rPr lang="en-US" b="0" i="1" smtClean="0">
                          <a:latin typeface="Cambria Math" panose="02040503050406030204" pitchFamily="18" charset="0"/>
                        </a:rPr>
                        <m:t> </m:t>
                      </m:r>
                      <m:r>
                        <a:rPr lang="en-US" b="0" i="1" smtClean="0">
                          <a:latin typeface="Cambria Math" panose="02040503050406030204" pitchFamily="18" charset="0"/>
                        </a:rPr>
                        <m:t>𝑓𝑜𝑟𝑚</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20403" y="660400"/>
                <a:ext cx="3390900" cy="400944"/>
              </a:xfrm>
              <a:prstGeom prst="rect">
                <a:avLst/>
              </a:prstGeom>
              <a:blipFill rotWithShape="0">
                <a:blip r:embed="rId2"/>
                <a:stretch>
                  <a:fillRect b="-13636"/>
                </a:stretch>
              </a:blipFill>
            </p:spPr>
            <p:txBody>
              <a:bodyPr/>
              <a:lstStyle/>
              <a:p>
                <a:r>
                  <a:rPr lang="en-US">
                    <a:noFill/>
                  </a:rPr>
                  <a:t> </a:t>
                </a:r>
              </a:p>
            </p:txBody>
          </p:sp>
        </mc:Fallback>
      </mc:AlternateContent>
      <p:sp>
        <p:nvSpPr>
          <p:cNvPr id="12" name="TextBox 11"/>
          <p:cNvSpPr txBox="1"/>
          <p:nvPr/>
        </p:nvSpPr>
        <p:spPr>
          <a:xfrm>
            <a:off x="120403" y="1583817"/>
            <a:ext cx="3916129" cy="369332"/>
          </a:xfrm>
          <a:prstGeom prst="rect">
            <a:avLst/>
          </a:prstGeom>
          <a:noFill/>
          <a:ln>
            <a:noFill/>
          </a:ln>
        </p:spPr>
        <p:txBody>
          <a:bodyPr wrap="square" rtlCol="0">
            <a:spAutoFit/>
          </a:bodyPr>
          <a:lstStyle/>
          <a:p>
            <a:endParaRPr lang="en-US" dirty="0"/>
          </a:p>
        </p:txBody>
      </p:sp>
      <p:grpSp>
        <p:nvGrpSpPr>
          <p:cNvPr id="13" name="Group 12"/>
          <p:cNvGrpSpPr/>
          <p:nvPr/>
        </p:nvGrpSpPr>
        <p:grpSpPr>
          <a:xfrm>
            <a:off x="130726" y="1216440"/>
            <a:ext cx="2726368" cy="742749"/>
            <a:chOff x="354530" y="1990824"/>
            <a:chExt cx="2273167" cy="742749"/>
          </a:xfrm>
        </p:grpSpPr>
        <p:sp>
          <p:nvSpPr>
            <p:cNvPr id="14" name="Rounded Rectangle 13"/>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514150" y="2177532"/>
                  <a:ext cx="1953928" cy="40197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4</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14150" y="2177532"/>
                  <a:ext cx="1953928" cy="401970"/>
                </a:xfrm>
                <a:prstGeom prst="rect">
                  <a:avLst/>
                </a:prstGeom>
                <a:blipFill rotWithShape="0">
                  <a:blip r:embed="rId3"/>
                  <a:stretch>
                    <a:fillRect/>
                  </a:stretch>
                </a:blipFill>
                <a:ln>
                  <a:noFill/>
                </a:ln>
              </p:spPr>
              <p:txBody>
                <a:bodyPr/>
                <a:lstStyle/>
                <a:p>
                  <a:r>
                    <a:rPr lang="en-US">
                      <a:noFill/>
                    </a:rPr>
                    <a:t> </a:t>
                  </a:r>
                </a:p>
              </p:txBody>
            </p:sp>
          </mc:Fallback>
        </mc:AlternateContent>
      </p:grpSp>
      <p:grpSp>
        <p:nvGrpSpPr>
          <p:cNvPr id="16" name="Group 15"/>
          <p:cNvGrpSpPr/>
          <p:nvPr/>
        </p:nvGrpSpPr>
        <p:grpSpPr>
          <a:xfrm>
            <a:off x="114300" y="2055672"/>
            <a:ext cx="2726368" cy="742749"/>
            <a:chOff x="354530" y="1990824"/>
            <a:chExt cx="2273167" cy="742749"/>
          </a:xfrm>
        </p:grpSpPr>
        <p:sp>
          <p:nvSpPr>
            <p:cNvPr id="17" name="Rounded Rectangle 16"/>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514150" y="2177532"/>
                  <a:ext cx="1953928" cy="40197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14150" y="2177532"/>
                  <a:ext cx="1953928" cy="401970"/>
                </a:xfrm>
                <a:prstGeom prst="rect">
                  <a:avLst/>
                </a:prstGeom>
                <a:blipFill rotWithShape="0">
                  <a:blip r:embed="rId4"/>
                  <a:stretch>
                    <a:fillRect/>
                  </a:stretch>
                </a:blipFill>
                <a:ln>
                  <a:noFill/>
                </a:ln>
              </p:spPr>
              <p:txBody>
                <a:bodyPr/>
                <a:lstStyle/>
                <a:p>
                  <a:r>
                    <a:rPr lang="en-US">
                      <a:noFill/>
                    </a:rPr>
                    <a:t> </a:t>
                  </a:r>
                </a:p>
              </p:txBody>
            </p:sp>
          </mc:Fallback>
        </mc:AlternateContent>
      </p:grpSp>
      <p:grpSp>
        <p:nvGrpSpPr>
          <p:cNvPr id="19" name="Group 18"/>
          <p:cNvGrpSpPr/>
          <p:nvPr/>
        </p:nvGrpSpPr>
        <p:grpSpPr>
          <a:xfrm>
            <a:off x="114300" y="2894904"/>
            <a:ext cx="2726368" cy="742749"/>
            <a:chOff x="354530" y="1990824"/>
            <a:chExt cx="2273167" cy="742749"/>
          </a:xfrm>
        </p:grpSpPr>
        <p:sp>
          <p:nvSpPr>
            <p:cNvPr id="20" name="Rounded Rectangle 19"/>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TextBox 20"/>
            <p:cNvSpPr txBox="1"/>
            <p:nvPr/>
          </p:nvSpPr>
          <p:spPr>
            <a:xfrm>
              <a:off x="514150" y="2177532"/>
              <a:ext cx="1953928" cy="369332"/>
            </a:xfrm>
            <a:prstGeom prst="rect">
              <a:avLst/>
            </a:prstGeom>
            <a:noFill/>
            <a:ln>
              <a:noFill/>
            </a:ln>
          </p:spPr>
          <p:txBody>
            <a:bodyPr wrap="square" rtlCol="0">
              <a:spAutoFit/>
            </a:bodyPr>
            <a:lstStyle/>
            <a:p>
              <a:endParaRPr lang="en-US" dirty="0"/>
            </a:p>
          </p:txBody>
        </p:sp>
      </p:gr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952503" y="2197052"/>
            <a:ext cx="806683" cy="459988"/>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7687" y="1258651"/>
            <a:ext cx="638251" cy="638251"/>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952502" y="3081612"/>
            <a:ext cx="806683" cy="459988"/>
          </a:xfrm>
          <a:prstGeom prst="rect">
            <a:avLst/>
          </a:prstGeom>
        </p:spPr>
      </p:pic>
      <mc:AlternateContent xmlns:mc="http://schemas.openxmlformats.org/markup-compatibility/2006" xmlns:a14="http://schemas.microsoft.com/office/drawing/2010/main">
        <mc:Choice Requires="a14">
          <p:sp>
            <p:nvSpPr>
              <p:cNvPr id="39" name="TextBox 38"/>
              <p:cNvSpPr txBox="1"/>
              <p:nvPr/>
            </p:nvSpPr>
            <p:spPr>
              <a:xfrm>
                <a:off x="-1451372" y="3604568"/>
                <a:ext cx="4926572" cy="6572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3+</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2</m:t>
                              </m:r>
                            </m:e>
                          </m:rad>
                        </m:num>
                        <m:den>
                          <m:r>
                            <a:rPr lang="en-US" sz="1600" b="0" i="1" smtClean="0">
                              <a:latin typeface="Cambria Math" panose="02040503050406030204" pitchFamily="18" charset="0"/>
                            </a:rPr>
                            <m:t>1−</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2</m:t>
                              </m:r>
                            </m:e>
                          </m:rad>
                        </m:den>
                      </m:f>
                      <m:r>
                        <a:rPr lang="en-US" sz="1600" b="0" i="1" smtClean="0">
                          <a:latin typeface="Cambria Math" panose="02040503050406030204" pitchFamily="18" charset="0"/>
                        </a:rPr>
                        <m:t> </m:t>
                      </m:r>
                      <m:r>
                        <a:rPr lang="en-US" sz="1600" b="0" i="1" smtClean="0">
                          <a:latin typeface="Cambria Math" panose="02040503050406030204" pitchFamily="18" charset="0"/>
                        </a:rPr>
                        <m:t>𝑖𝑠</m:t>
                      </m:r>
                      <m:r>
                        <a:rPr lang="en-US" sz="1600" b="0" i="1" smtClean="0">
                          <a:latin typeface="Cambria Math" panose="02040503050406030204" pitchFamily="18" charset="0"/>
                        </a:rPr>
                        <m:t> </m:t>
                      </m:r>
                      <m:r>
                        <a:rPr lang="en-US" sz="1600" b="0" i="1" smtClean="0">
                          <a:latin typeface="Cambria Math" panose="02040503050406030204" pitchFamily="18" charset="0"/>
                        </a:rPr>
                        <m:t>𝑒𝑞𝑢𝑎𝑙</m:t>
                      </m:r>
                      <m:r>
                        <a:rPr lang="en-US" sz="1600" b="0" i="1" smtClean="0">
                          <a:latin typeface="Cambria Math" panose="02040503050406030204" pitchFamily="18" charset="0"/>
                        </a:rPr>
                        <m:t> </m:t>
                      </m:r>
                      <m:r>
                        <a:rPr lang="en-US" sz="1600" b="0" i="1" smtClean="0">
                          <a:latin typeface="Cambria Math" panose="02040503050406030204" pitchFamily="18" charset="0"/>
                        </a:rPr>
                        <m:t>𝑡𝑜</m:t>
                      </m:r>
                      <m:r>
                        <a:rPr lang="en-US" sz="1600" b="0" i="1" smtClean="0">
                          <a:latin typeface="Cambria Math" panose="02040503050406030204" pitchFamily="18" charset="0"/>
                        </a:rPr>
                        <m:t>: </m:t>
                      </m:r>
                    </m:oMath>
                  </m:oMathPara>
                </a14:m>
                <a:endParaRPr lang="en-US"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451372" y="3604568"/>
                <a:ext cx="4926572" cy="657231"/>
              </a:xfrm>
              <a:prstGeom prst="rect">
                <a:avLst/>
              </a:prstGeom>
              <a:blipFill rotWithShape="0">
                <a:blip r:embed="rId7"/>
                <a:stretch>
                  <a:fillRect/>
                </a:stretch>
              </a:blipFill>
            </p:spPr>
            <p:txBody>
              <a:bodyPr/>
              <a:lstStyle/>
              <a:p>
                <a:r>
                  <a:rPr lang="en-US">
                    <a:noFill/>
                  </a:rPr>
                  <a:t> </a:t>
                </a:r>
              </a:p>
            </p:txBody>
          </p:sp>
        </mc:Fallback>
      </mc:AlternateContent>
      <p:sp>
        <p:nvSpPr>
          <p:cNvPr id="40" name="TextBox 39"/>
          <p:cNvSpPr txBox="1"/>
          <p:nvPr/>
        </p:nvSpPr>
        <p:spPr>
          <a:xfrm>
            <a:off x="39128" y="4669740"/>
            <a:ext cx="3916129" cy="369332"/>
          </a:xfrm>
          <a:prstGeom prst="rect">
            <a:avLst/>
          </a:prstGeom>
          <a:noFill/>
          <a:ln>
            <a:noFill/>
          </a:ln>
        </p:spPr>
        <p:txBody>
          <a:bodyPr wrap="square" rtlCol="0">
            <a:spAutoFit/>
          </a:bodyPr>
          <a:lstStyle/>
          <a:p>
            <a:endParaRPr lang="en-US" dirty="0"/>
          </a:p>
        </p:txBody>
      </p:sp>
      <p:grpSp>
        <p:nvGrpSpPr>
          <p:cNvPr id="44" name="Group 43"/>
          <p:cNvGrpSpPr/>
          <p:nvPr/>
        </p:nvGrpSpPr>
        <p:grpSpPr>
          <a:xfrm>
            <a:off x="33025" y="5141595"/>
            <a:ext cx="2726368" cy="742749"/>
            <a:chOff x="354530" y="1990824"/>
            <a:chExt cx="2273167" cy="742749"/>
          </a:xfrm>
        </p:grpSpPr>
        <p:sp>
          <p:nvSpPr>
            <p:cNvPr id="45" name="Rounded Rectangle 44"/>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TextBox 45"/>
                <p:cNvSpPr txBox="1"/>
                <p:nvPr/>
              </p:nvSpPr>
              <p:spPr>
                <a:xfrm>
                  <a:off x="514150" y="2024295"/>
                  <a:ext cx="1953928" cy="68608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num>
                          <m:den>
                            <m:r>
                              <a:rPr lang="en-US" b="0" i="1" smtClean="0">
                                <a:latin typeface="Cambria Math" panose="02040503050406030204" pitchFamily="18" charset="0"/>
                              </a:rPr>
                              <m:t>−1 </m:t>
                            </m:r>
                          </m:den>
                        </m:f>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514150" y="2024295"/>
                  <a:ext cx="1953928" cy="686085"/>
                </a:xfrm>
                <a:prstGeom prst="rect">
                  <a:avLst/>
                </a:prstGeom>
                <a:blipFill rotWithShape="0">
                  <a:blip r:embed="rId8"/>
                  <a:stretch>
                    <a:fillRect/>
                  </a:stretch>
                </a:blipFill>
                <a:ln>
                  <a:noFill/>
                </a:ln>
              </p:spPr>
              <p:txBody>
                <a:bodyPr/>
                <a:lstStyle/>
                <a:p>
                  <a:r>
                    <a:rPr lang="en-US">
                      <a:noFill/>
                    </a:rPr>
                    <a:t> </a:t>
                  </a:r>
                </a:p>
              </p:txBody>
            </p:sp>
          </mc:Fallback>
        </mc:AlternateContent>
      </p:grpSp>
      <p:grpSp>
        <p:nvGrpSpPr>
          <p:cNvPr id="47" name="Group 46"/>
          <p:cNvGrpSpPr/>
          <p:nvPr/>
        </p:nvGrpSpPr>
        <p:grpSpPr>
          <a:xfrm>
            <a:off x="33025" y="5980827"/>
            <a:ext cx="2726368" cy="742749"/>
            <a:chOff x="354530" y="1990824"/>
            <a:chExt cx="2273167" cy="742749"/>
          </a:xfrm>
        </p:grpSpPr>
        <p:sp>
          <p:nvSpPr>
            <p:cNvPr id="48" name="Rounded Rectangle 47"/>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p:cNvSpPr txBox="1"/>
                <p:nvPr/>
              </p:nvSpPr>
              <p:spPr>
                <a:xfrm>
                  <a:off x="514150" y="2177532"/>
                  <a:ext cx="1953928" cy="389979"/>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−5−4√2</m:t>
                        </m:r>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514150" y="2177532"/>
                  <a:ext cx="1953928" cy="389979"/>
                </a:xfrm>
                <a:prstGeom prst="rect">
                  <a:avLst/>
                </a:prstGeom>
                <a:blipFill rotWithShape="0">
                  <a:blip r:embed="rId9"/>
                  <a:stretch>
                    <a:fillRect b="-4688"/>
                  </a:stretch>
                </a:blipFill>
                <a:ln>
                  <a:noFill/>
                </a:ln>
              </p:spPr>
              <p:txBody>
                <a:bodyPr/>
                <a:lstStyle/>
                <a:p>
                  <a:r>
                    <a:rPr lang="en-US">
                      <a:noFill/>
                    </a:rPr>
                    <a:t> </a:t>
                  </a:r>
                </a:p>
              </p:txBody>
            </p:sp>
          </mc:Fallback>
        </mc:AlternateContent>
      </p:grpSp>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946399" y="5260875"/>
            <a:ext cx="806683" cy="459988"/>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0614" y="6015294"/>
            <a:ext cx="638251" cy="638251"/>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946400" y="4447937"/>
            <a:ext cx="806683" cy="459988"/>
          </a:xfrm>
          <a:prstGeom prst="rect">
            <a:avLst/>
          </a:prstGeom>
        </p:spPr>
      </p:pic>
      <mc:AlternateContent xmlns:mc="http://schemas.openxmlformats.org/markup-compatibility/2006" xmlns:a14="http://schemas.microsoft.com/office/drawing/2010/main">
        <mc:Choice Requires="a14">
          <p:sp>
            <p:nvSpPr>
              <p:cNvPr id="53" name="TextBox 52"/>
              <p:cNvSpPr txBox="1"/>
              <p:nvPr/>
            </p:nvSpPr>
            <p:spPr>
              <a:xfrm>
                <a:off x="6180220" y="112461"/>
                <a:ext cx="3390900" cy="438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3</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e>
                      </m:rad>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𝑒𝑞𝑢𝑎𝑙</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6180220" y="112461"/>
                <a:ext cx="3390900" cy="438646"/>
              </a:xfrm>
              <a:prstGeom prst="rect">
                <a:avLst/>
              </a:prstGeom>
              <a:blipFill rotWithShape="0">
                <a:blip r:embed="rId10"/>
                <a:stretch>
                  <a:fillRect b="-12500"/>
                </a:stretch>
              </a:blipFill>
            </p:spPr>
            <p:txBody>
              <a:bodyPr/>
              <a:lstStyle/>
              <a:p>
                <a:r>
                  <a:rPr lang="en-US">
                    <a:noFill/>
                  </a:rPr>
                  <a:t> </a:t>
                </a:r>
              </a:p>
            </p:txBody>
          </p:sp>
        </mc:Fallback>
      </mc:AlternateContent>
      <p:sp>
        <p:nvSpPr>
          <p:cNvPr id="54" name="TextBox 53"/>
          <p:cNvSpPr txBox="1"/>
          <p:nvPr/>
        </p:nvSpPr>
        <p:spPr>
          <a:xfrm>
            <a:off x="6180220" y="1035878"/>
            <a:ext cx="3916129" cy="369332"/>
          </a:xfrm>
          <a:prstGeom prst="rect">
            <a:avLst/>
          </a:prstGeom>
          <a:noFill/>
          <a:ln>
            <a:noFill/>
          </a:ln>
        </p:spPr>
        <p:txBody>
          <a:bodyPr wrap="square" rtlCol="0">
            <a:spAutoFit/>
          </a:bodyPr>
          <a:lstStyle/>
          <a:p>
            <a:endParaRPr lang="en-US" dirty="0"/>
          </a:p>
        </p:txBody>
      </p:sp>
      <p:grpSp>
        <p:nvGrpSpPr>
          <p:cNvPr id="55" name="Group 54"/>
          <p:cNvGrpSpPr/>
          <p:nvPr/>
        </p:nvGrpSpPr>
        <p:grpSpPr>
          <a:xfrm>
            <a:off x="6175122" y="2355157"/>
            <a:ext cx="2726368" cy="742749"/>
            <a:chOff x="354530" y="1990824"/>
            <a:chExt cx="2273167" cy="742749"/>
          </a:xfrm>
        </p:grpSpPr>
        <p:sp>
          <p:nvSpPr>
            <p:cNvPr id="56" name="Rounded Rectangle 55"/>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p:cNvSpPr txBox="1"/>
                <p:nvPr/>
              </p:nvSpPr>
              <p:spPr>
                <a:xfrm>
                  <a:off x="514150" y="2177532"/>
                  <a:ext cx="1953928"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514150" y="2177532"/>
                  <a:ext cx="1953928" cy="369332"/>
                </a:xfrm>
                <a:prstGeom prst="rect">
                  <a:avLst/>
                </a:prstGeom>
                <a:blipFill rotWithShape="0">
                  <a:blip r:embed="rId11"/>
                  <a:stretch>
                    <a:fillRect/>
                  </a:stretch>
                </a:blipFill>
                <a:ln>
                  <a:noFill/>
                </a:ln>
              </p:spPr>
              <p:txBody>
                <a:bodyPr/>
                <a:lstStyle/>
                <a:p>
                  <a:r>
                    <a:rPr lang="en-US">
                      <a:noFill/>
                    </a:rPr>
                    <a:t> </a:t>
                  </a:r>
                </a:p>
              </p:txBody>
            </p:sp>
          </mc:Fallback>
        </mc:AlternateContent>
      </p:grpSp>
      <p:grpSp>
        <p:nvGrpSpPr>
          <p:cNvPr id="58" name="Group 57"/>
          <p:cNvGrpSpPr/>
          <p:nvPr/>
        </p:nvGrpSpPr>
        <p:grpSpPr>
          <a:xfrm>
            <a:off x="6174117" y="1507733"/>
            <a:ext cx="2726368" cy="742749"/>
            <a:chOff x="354530" y="1990824"/>
            <a:chExt cx="2273167" cy="742749"/>
          </a:xfrm>
        </p:grpSpPr>
        <p:sp>
          <p:nvSpPr>
            <p:cNvPr id="59" name="Rounded Rectangle 58"/>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514150" y="2177532"/>
                  <a:ext cx="1953928" cy="389979"/>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4√2</m:t>
                        </m:r>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514150" y="2177532"/>
                  <a:ext cx="1953928" cy="389979"/>
                </a:xfrm>
                <a:prstGeom prst="rect">
                  <a:avLst/>
                </a:prstGeom>
                <a:blipFill rotWithShape="0">
                  <a:blip r:embed="rId12"/>
                  <a:stretch>
                    <a:fillRect b="-4688"/>
                  </a:stretch>
                </a:blipFill>
                <a:ln>
                  <a:noFill/>
                </a:ln>
              </p:spPr>
              <p:txBody>
                <a:bodyPr/>
                <a:lstStyle/>
                <a:p>
                  <a:r>
                    <a:rPr lang="en-US">
                      <a:noFill/>
                    </a:rPr>
                    <a:t> </a:t>
                  </a:r>
                </a:p>
              </p:txBody>
            </p:sp>
          </mc:Fallback>
        </mc:AlternateContent>
      </p:grpSp>
      <p:grpSp>
        <p:nvGrpSpPr>
          <p:cNvPr id="61" name="Group 60"/>
          <p:cNvGrpSpPr/>
          <p:nvPr/>
        </p:nvGrpSpPr>
        <p:grpSpPr>
          <a:xfrm>
            <a:off x="6191568" y="669629"/>
            <a:ext cx="2726368" cy="742749"/>
            <a:chOff x="354530" y="1990824"/>
            <a:chExt cx="2273167" cy="742749"/>
          </a:xfrm>
        </p:grpSpPr>
        <p:sp>
          <p:nvSpPr>
            <p:cNvPr id="62" name="Rounded Rectangle 61"/>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3" name="TextBox 62"/>
                <p:cNvSpPr txBox="1"/>
                <p:nvPr/>
              </p:nvSpPr>
              <p:spPr>
                <a:xfrm>
                  <a:off x="514150" y="2177532"/>
                  <a:ext cx="1953928" cy="40197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3</m:t>
                            </m:r>
                          </m:deg>
                          <m:e>
                            <m:r>
                              <a:rPr lang="en-US" b="0" i="1" smtClean="0">
                                <a:latin typeface="Cambria Math" panose="02040503050406030204" pitchFamily="18" charset="0"/>
                              </a:rPr>
                              <m:t>2</m:t>
                            </m:r>
                          </m:e>
                        </m:rad>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514150" y="2177532"/>
                  <a:ext cx="1953928" cy="401970"/>
                </a:xfrm>
                <a:prstGeom prst="rect">
                  <a:avLst/>
                </a:prstGeom>
                <a:blipFill rotWithShape="0">
                  <a:blip r:embed="rId13"/>
                  <a:stretch>
                    <a:fillRect/>
                  </a:stretch>
                </a:blipFill>
                <a:ln>
                  <a:noFill/>
                </a:ln>
              </p:spPr>
              <p:txBody>
                <a:bodyPr/>
                <a:lstStyle/>
                <a:p>
                  <a:r>
                    <a:rPr lang="en-US">
                      <a:noFill/>
                    </a:rPr>
                    <a:t> </a:t>
                  </a:r>
                </a:p>
              </p:txBody>
            </p:sp>
          </mc:Fallback>
        </mc:AlternateContent>
      </p:grpSp>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12320" y="1649113"/>
            <a:ext cx="806683" cy="459988"/>
          </a:xfrm>
          <a:prstGeom prst="rect">
            <a:avLst/>
          </a:prstGeom>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7504" y="710712"/>
            <a:ext cx="638251" cy="638251"/>
          </a:xfrm>
          <a:prstGeom prst="rect">
            <a:avLst/>
          </a:prstGeom>
        </p:spPr>
      </p:pic>
      <p:pic>
        <p:nvPicPr>
          <p:cNvPr id="66" name="Picture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12319" y="2494911"/>
            <a:ext cx="806683" cy="459988"/>
          </a:xfrm>
          <a:prstGeom prst="rect">
            <a:avLst/>
          </a:prstGeom>
        </p:spPr>
      </p:pic>
      <p:pic>
        <p:nvPicPr>
          <p:cNvPr id="84" name="Picture 83">
            <a:hlinkClick r:id="" action="ppaction://hlinkshowjump?jump=previousslide"/>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4881" y="5992590"/>
            <a:ext cx="808210" cy="808210"/>
          </a:xfrm>
          <a:prstGeom prst="rect">
            <a:avLst/>
          </a:prstGeom>
        </p:spPr>
      </p:pic>
      <p:pic>
        <p:nvPicPr>
          <p:cNvPr id="79" name="Picture 78">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383091" y="5955427"/>
            <a:ext cx="779618" cy="82829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186119" y="3089714"/>
                <a:ext cx="645626"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186119" y="3089714"/>
                <a:ext cx="645626" cy="401970"/>
              </a:xfrm>
              <a:prstGeom prst="rect">
                <a:avLst/>
              </a:prstGeom>
              <a:blipFill rotWithShape="0">
                <a:blip r:embed="rId17"/>
                <a:stretch>
                  <a:fillRect/>
                </a:stretch>
              </a:blipFill>
            </p:spPr>
            <p:txBody>
              <a:bodyPr/>
              <a:lstStyle/>
              <a:p>
                <a:r>
                  <a:rPr lang="en-US">
                    <a:noFill/>
                  </a:rPr>
                  <a:t> </a:t>
                </a:r>
              </a:p>
            </p:txBody>
          </p:sp>
        </mc:Fallback>
      </mc:AlternateContent>
      <p:grpSp>
        <p:nvGrpSpPr>
          <p:cNvPr id="5" name="Group 4"/>
          <p:cNvGrpSpPr/>
          <p:nvPr/>
        </p:nvGrpSpPr>
        <p:grpSpPr>
          <a:xfrm>
            <a:off x="49451" y="4302363"/>
            <a:ext cx="2726368" cy="742749"/>
            <a:chOff x="49451" y="4302363"/>
            <a:chExt cx="2726368" cy="742749"/>
          </a:xfrm>
        </p:grpSpPr>
        <p:grpSp>
          <p:nvGrpSpPr>
            <p:cNvPr id="41" name="Group 40"/>
            <p:cNvGrpSpPr/>
            <p:nvPr/>
          </p:nvGrpSpPr>
          <p:grpSpPr>
            <a:xfrm>
              <a:off x="49451" y="4302363"/>
              <a:ext cx="2726368" cy="742749"/>
              <a:chOff x="354530" y="1990824"/>
              <a:chExt cx="2273167" cy="742749"/>
            </a:xfrm>
          </p:grpSpPr>
          <p:sp>
            <p:nvSpPr>
              <p:cNvPr id="42" name="Rounded Rectangle 41"/>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TextBox 42"/>
              <p:cNvSpPr txBox="1"/>
              <p:nvPr/>
            </p:nvSpPr>
            <p:spPr>
              <a:xfrm>
                <a:off x="514150" y="2177532"/>
                <a:ext cx="1953928" cy="369332"/>
              </a:xfrm>
              <a:prstGeom prst="rect">
                <a:avLst/>
              </a:prstGeom>
              <a:noFill/>
              <a:ln>
                <a:noFill/>
              </a:ln>
            </p:spPr>
            <p:txBody>
              <a:bodyPr wrap="square" rtlCol="0">
                <a:spAutoFit/>
              </a:bodyPr>
              <a:lstStyle/>
              <a:p>
                <a:endParaRPr lang="en-US" dirty="0"/>
              </a:p>
            </p:txBody>
          </p:sp>
        </p:grpSp>
        <mc:AlternateContent xmlns:mc="http://schemas.openxmlformats.org/markup-compatibility/2006" xmlns:a14="http://schemas.microsoft.com/office/drawing/2010/main">
          <mc:Choice Requires="a14">
            <p:sp>
              <p:nvSpPr>
                <p:cNvPr id="82" name="TextBox 81"/>
                <p:cNvSpPr txBox="1"/>
                <p:nvPr/>
              </p:nvSpPr>
              <p:spPr>
                <a:xfrm>
                  <a:off x="224468" y="4311455"/>
                  <a:ext cx="2343482" cy="670183"/>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oMath>
                    </m:oMathPara>
                  </a14:m>
                  <a:endParaRPr lang="en-US" dirty="0"/>
                </a:p>
              </p:txBody>
            </p:sp>
          </mc:Choice>
          <mc:Fallback xmlns="">
            <p:sp>
              <p:nvSpPr>
                <p:cNvPr id="82" name="TextBox 81"/>
                <p:cNvSpPr txBox="1">
                  <a:spLocks noRot="1" noChangeAspect="1" noMove="1" noResize="1" noEditPoints="1" noAdjustHandles="1" noChangeArrowheads="1" noChangeShapeType="1" noTextEdit="1"/>
                </p:cNvSpPr>
                <p:nvPr/>
              </p:nvSpPr>
              <p:spPr>
                <a:xfrm>
                  <a:off x="224468" y="4311455"/>
                  <a:ext cx="2343482" cy="670183"/>
                </a:xfrm>
                <a:prstGeom prst="rect">
                  <a:avLst/>
                </a:prstGeom>
                <a:blipFill rotWithShape="0">
                  <a:blip r:embed="rId18"/>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9307955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4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22" restart="whenNotActive" fill="hold" evtFilter="cancelBubble" nodeType="interactiveSeq">
                <p:stCondLst>
                  <p:cond evt="onClick" delay="0">
                    <p:tgtEl>
                      <p:spTgt spid="47"/>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27" restart="whenNotActive" fill="hold" evtFilter="cancelBubble" nodeType="interactiveSeq">
                <p:stCondLst>
                  <p:cond evt="onClick" delay="0">
                    <p:tgtEl>
                      <p:spTgt spid="5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58"/>
                  </p:tgtEl>
                </p:cond>
              </p:nextCondLst>
            </p:seq>
            <p:seq concurrent="1" nextAc="seek">
              <p:cTn id="32" restart="whenNotActive" fill="hold" evtFilter="cancelBubble" nodeType="interactiveSeq">
                <p:stCondLst>
                  <p:cond evt="onClick" delay="0">
                    <p:tgtEl>
                      <p:spTgt spid="6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37" restart="whenNotActive" fill="hold" evtFilter="cancelBubble" nodeType="interactiveSeq">
                <p:stCondLst>
                  <p:cond evt="onClick" delay="0">
                    <p:tgtEl>
                      <p:spTgt spid="5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6"/>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1505" y="2825234"/>
            <a:ext cx="6518195" cy="923330"/>
          </a:xfrm>
          <a:prstGeom prst="rect">
            <a:avLst/>
          </a:prstGeom>
        </p:spPr>
        <p:txBody>
          <a:bodyPr wrap="none">
            <a:spAutoFit/>
          </a:bodyPr>
          <a:lstStyle/>
          <a:p>
            <a:pPr algn="ctr"/>
            <a:r>
              <a:rPr lang="en-US" sz="5400" b="1" dirty="0"/>
              <a:t>Algebraic Expressions </a:t>
            </a:r>
          </a:p>
        </p:txBody>
      </p:sp>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Tree>
    <p:extLst>
      <p:ext uri="{BB962C8B-B14F-4D97-AF65-F5344CB8AC3E}">
        <p14:creationId xmlns:p14="http://schemas.microsoft.com/office/powerpoint/2010/main" val="149001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301" y="5501353"/>
            <a:ext cx="1202390" cy="1202390"/>
          </a:xfrm>
          <a:prstGeom prst="rect">
            <a:avLst/>
          </a:prstGeom>
        </p:spPr>
      </p:pic>
      <p:sp>
        <p:nvSpPr>
          <p:cNvPr id="3" name="Rounded Rectangle 2"/>
          <p:cNvSpPr/>
          <p:nvPr/>
        </p:nvSpPr>
        <p:spPr>
          <a:xfrm>
            <a:off x="5038824" y="143843"/>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Algebraic Expressions </a:t>
            </a:r>
            <a:endParaRPr lang="en-US" sz="2000" b="1" dirty="0"/>
          </a:p>
        </p:txBody>
      </p:sp>
      <p:grpSp>
        <p:nvGrpSpPr>
          <p:cNvPr id="13" name="Group 12"/>
          <p:cNvGrpSpPr/>
          <p:nvPr/>
        </p:nvGrpSpPr>
        <p:grpSpPr>
          <a:xfrm>
            <a:off x="373781" y="1220803"/>
            <a:ext cx="2273167" cy="742749"/>
            <a:chOff x="373781" y="1220803"/>
            <a:chExt cx="2273167" cy="742749"/>
          </a:xfrm>
        </p:grpSpPr>
        <p:sp>
          <p:nvSpPr>
            <p:cNvPr id="5" name="Rounded Rectangle 4"/>
            <p:cNvSpPr/>
            <p:nvPr/>
          </p:nvSpPr>
          <p:spPr>
            <a:xfrm>
              <a:off x="373781" y="1220803"/>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a:hlinkClick r:id="rId4" action="ppaction://hlinksldjump"/>
            </p:cNvPr>
            <p:cNvSpPr txBox="1"/>
            <p:nvPr/>
          </p:nvSpPr>
          <p:spPr>
            <a:xfrm>
              <a:off x="533401" y="1269013"/>
              <a:ext cx="1953928" cy="584775"/>
            </a:xfrm>
            <a:prstGeom prst="rect">
              <a:avLst/>
            </a:prstGeom>
            <a:noFill/>
          </p:spPr>
          <p:txBody>
            <a:bodyPr wrap="square" rtlCol="0">
              <a:spAutoFit/>
            </a:bodyPr>
            <a:lstStyle/>
            <a:p>
              <a:pPr algn="ctr"/>
              <a:r>
                <a:rPr lang="en-US" sz="1600" dirty="0" smtClean="0"/>
                <a:t>Adding </a:t>
              </a:r>
              <a:r>
                <a:rPr lang="en-US" sz="1600" dirty="0"/>
                <a:t>/</a:t>
              </a:r>
              <a:r>
                <a:rPr lang="en-US" sz="1600" dirty="0" smtClean="0"/>
                <a:t>Subtracting Polynomials </a:t>
              </a:r>
              <a:endParaRPr lang="en-US" sz="1600" dirty="0"/>
            </a:p>
          </p:txBody>
        </p:sp>
      </p:grpSp>
      <p:grpSp>
        <p:nvGrpSpPr>
          <p:cNvPr id="7" name="Group 6"/>
          <p:cNvGrpSpPr/>
          <p:nvPr/>
        </p:nvGrpSpPr>
        <p:grpSpPr>
          <a:xfrm>
            <a:off x="373780" y="2143224"/>
            <a:ext cx="2273167" cy="742749"/>
            <a:chOff x="354530" y="1990824"/>
            <a:chExt cx="2273167" cy="742749"/>
          </a:xfrm>
        </p:grpSpPr>
        <p:sp>
          <p:nvSpPr>
            <p:cNvPr id="8" name="Rounded Rectangle 7">
              <a:hlinkClick r:id="rId5" action="ppaction://hlinksldjump"/>
            </p:cNvPr>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p:cNvSpPr txBox="1"/>
            <p:nvPr/>
          </p:nvSpPr>
          <p:spPr>
            <a:xfrm>
              <a:off x="514151" y="2100588"/>
              <a:ext cx="1953928" cy="584775"/>
            </a:xfrm>
            <a:prstGeom prst="rect">
              <a:avLst/>
            </a:prstGeom>
            <a:noFill/>
          </p:spPr>
          <p:txBody>
            <a:bodyPr wrap="square" rtlCol="0">
              <a:spAutoFit/>
            </a:bodyPr>
            <a:lstStyle/>
            <a:p>
              <a:pPr algn="ctr"/>
              <a:r>
                <a:rPr lang="en-US" sz="1600" dirty="0"/>
                <a:t>Multiplying Algebraic Expressions</a:t>
              </a:r>
            </a:p>
          </p:txBody>
        </p:sp>
      </p:grpSp>
      <p:grpSp>
        <p:nvGrpSpPr>
          <p:cNvPr id="10" name="Group 9"/>
          <p:cNvGrpSpPr/>
          <p:nvPr/>
        </p:nvGrpSpPr>
        <p:grpSpPr>
          <a:xfrm>
            <a:off x="373779" y="3065645"/>
            <a:ext cx="2273167" cy="742749"/>
            <a:chOff x="354530" y="1990824"/>
            <a:chExt cx="2273167" cy="742749"/>
          </a:xfrm>
        </p:grpSpPr>
        <p:sp>
          <p:nvSpPr>
            <p:cNvPr id="11" name="Rounded Rectangle 10">
              <a:hlinkClick r:id="rId6" action="ppaction://hlinksldjump"/>
            </p:cNvPr>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p:cNvSpPr txBox="1"/>
            <p:nvPr/>
          </p:nvSpPr>
          <p:spPr>
            <a:xfrm>
              <a:off x="514151" y="2100588"/>
              <a:ext cx="1953928" cy="584775"/>
            </a:xfrm>
            <a:prstGeom prst="rect">
              <a:avLst/>
            </a:prstGeom>
            <a:noFill/>
          </p:spPr>
          <p:txBody>
            <a:bodyPr wrap="square" rtlCol="0">
              <a:spAutoFit/>
            </a:bodyPr>
            <a:lstStyle/>
            <a:p>
              <a:pPr algn="ctr"/>
              <a:r>
                <a:rPr lang="en-US" sz="1600" dirty="0" smtClean="0"/>
                <a:t>Special </a:t>
              </a:r>
              <a:r>
                <a:rPr lang="en-US" sz="1600" dirty="0"/>
                <a:t>Product Formulas</a:t>
              </a:r>
            </a:p>
          </p:txBody>
        </p:sp>
      </p:grpSp>
      <p:grpSp>
        <p:nvGrpSpPr>
          <p:cNvPr id="16" name="Group 15"/>
          <p:cNvGrpSpPr/>
          <p:nvPr/>
        </p:nvGrpSpPr>
        <p:grpSpPr>
          <a:xfrm>
            <a:off x="373777" y="4910487"/>
            <a:ext cx="2273167" cy="742749"/>
            <a:chOff x="354530" y="1990824"/>
            <a:chExt cx="2273167" cy="742749"/>
          </a:xfrm>
        </p:grpSpPr>
        <p:sp>
          <p:nvSpPr>
            <p:cNvPr id="17" name="Rounded Rectangle 16"/>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a:hlinkClick r:id="rId7" action="ppaction://hlinksldjump"/>
            </p:cNvPr>
            <p:cNvSpPr txBox="1"/>
            <p:nvPr/>
          </p:nvSpPr>
          <p:spPr>
            <a:xfrm>
              <a:off x="514151" y="2100588"/>
              <a:ext cx="1953928" cy="584775"/>
            </a:xfrm>
            <a:prstGeom prst="rect">
              <a:avLst/>
            </a:prstGeom>
            <a:noFill/>
          </p:spPr>
          <p:txBody>
            <a:bodyPr wrap="square" rtlCol="0">
              <a:spAutoFit/>
            </a:bodyPr>
            <a:lstStyle/>
            <a:p>
              <a:pPr algn="ctr"/>
              <a:r>
                <a:rPr lang="en-US" sz="1600" dirty="0"/>
                <a:t>Factoring</a:t>
              </a:r>
            </a:p>
            <a:p>
              <a:pPr algn="ctr"/>
              <a:r>
                <a:rPr lang="en-US" sz="1600" dirty="0"/>
                <a:t>Trinomials</a:t>
              </a:r>
            </a:p>
          </p:txBody>
        </p:sp>
      </p:grpSp>
      <p:grpSp>
        <p:nvGrpSpPr>
          <p:cNvPr id="19" name="Group 18"/>
          <p:cNvGrpSpPr/>
          <p:nvPr/>
        </p:nvGrpSpPr>
        <p:grpSpPr>
          <a:xfrm>
            <a:off x="405340" y="3988066"/>
            <a:ext cx="2273167" cy="742749"/>
            <a:chOff x="354530" y="1990824"/>
            <a:chExt cx="2273167" cy="742749"/>
          </a:xfrm>
        </p:grpSpPr>
        <p:sp>
          <p:nvSpPr>
            <p:cNvPr id="20" name="Rounded Rectangle 19">
              <a:hlinkClick r:id="rId8" action="ppaction://hlinksldjump"/>
            </p:cNvPr>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TextBox 20"/>
            <p:cNvSpPr txBox="1"/>
            <p:nvPr/>
          </p:nvSpPr>
          <p:spPr>
            <a:xfrm>
              <a:off x="514151" y="2100588"/>
              <a:ext cx="1953928" cy="584775"/>
            </a:xfrm>
            <a:prstGeom prst="rect">
              <a:avLst/>
            </a:prstGeom>
            <a:noFill/>
          </p:spPr>
          <p:txBody>
            <a:bodyPr wrap="square" rtlCol="0">
              <a:spAutoFit/>
            </a:bodyPr>
            <a:lstStyle/>
            <a:p>
              <a:pPr algn="ctr"/>
              <a:r>
                <a:rPr lang="en-US" sz="1600" dirty="0"/>
                <a:t>Special Factoring Formulas</a:t>
              </a:r>
            </a:p>
          </p:txBody>
        </p:sp>
      </p:gr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5321" y="1437299"/>
            <a:ext cx="7503391" cy="4455992"/>
          </a:xfrm>
          <a:prstGeom prst="rect">
            <a:avLst/>
          </a:prstGeom>
        </p:spPr>
      </p:pic>
    </p:spTree>
    <p:extLst>
      <p:ext uri="{BB962C8B-B14F-4D97-AF65-F5344CB8AC3E}">
        <p14:creationId xmlns:p14="http://schemas.microsoft.com/office/powerpoint/2010/main" val="3660034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40416" y="123523"/>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14150" y="2039034"/>
              <a:ext cx="1953928" cy="584775"/>
            </a:xfrm>
            <a:prstGeom prst="rect">
              <a:avLst/>
            </a:prstGeom>
            <a:noFill/>
          </p:spPr>
          <p:txBody>
            <a:bodyPr wrap="square" rtlCol="0">
              <a:spAutoFit/>
            </a:bodyPr>
            <a:lstStyle/>
            <a:p>
              <a:pPr algn="ctr"/>
              <a:r>
                <a:rPr lang="en-US" sz="1600" dirty="0" smtClean="0"/>
                <a:t>Adding </a:t>
              </a:r>
              <a:r>
                <a:rPr lang="en-US" sz="1600" dirty="0"/>
                <a:t>/</a:t>
              </a:r>
              <a:r>
                <a:rPr lang="en-US" sz="1600" dirty="0" smtClean="0"/>
                <a:t>Subtracting Polynomials </a:t>
              </a:r>
              <a:endParaRPr lang="en-US" sz="1600" dirty="0"/>
            </a:p>
          </p:txBody>
        </p:sp>
      </p:grpSp>
      <p:grpSp>
        <p:nvGrpSpPr>
          <p:cNvPr id="5" name="Group 4"/>
          <p:cNvGrpSpPr/>
          <p:nvPr/>
        </p:nvGrpSpPr>
        <p:grpSpPr>
          <a:xfrm>
            <a:off x="855844" y="1385941"/>
            <a:ext cx="2273167" cy="742749"/>
            <a:chOff x="354530" y="1990824"/>
            <a:chExt cx="2273167" cy="742749"/>
          </a:xfrm>
        </p:grpSpPr>
        <p:sp>
          <p:nvSpPr>
            <p:cNvPr id="6" name="Rounded Rectangle 5"/>
            <p:cNvSpPr/>
            <p:nvPr/>
          </p:nvSpPr>
          <p:spPr>
            <a:xfrm>
              <a:off x="354530" y="1990824"/>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514149" y="2192921"/>
              <a:ext cx="1953928" cy="338554"/>
            </a:xfrm>
            <a:prstGeom prst="rect">
              <a:avLst/>
            </a:prstGeom>
            <a:noFill/>
            <a:ln>
              <a:noFill/>
            </a:ln>
          </p:spPr>
          <p:txBody>
            <a:bodyPr wrap="square" rtlCol="0">
              <a:spAutoFit/>
            </a:bodyPr>
            <a:lstStyle/>
            <a:p>
              <a:pPr algn="ctr"/>
              <a:r>
                <a:rPr lang="en-US" sz="1600" dirty="0" smtClean="0"/>
                <a:t>Polynomial</a:t>
              </a:r>
              <a:endParaRPr lang="en-US" sz="1600" dirty="0"/>
            </a:p>
          </p:txBody>
        </p:sp>
      </p:grpSp>
      <p:sp>
        <p:nvSpPr>
          <p:cNvPr id="9" name="Rectangle 8"/>
          <p:cNvSpPr/>
          <p:nvPr/>
        </p:nvSpPr>
        <p:spPr>
          <a:xfrm>
            <a:off x="117107" y="2250248"/>
            <a:ext cx="4065070" cy="1339551"/>
          </a:xfrm>
          <a:prstGeom prst="rect">
            <a:avLst/>
          </a:prstGeom>
          <a:ln w="38100">
            <a:solidFill>
              <a:srgbClr val="FF0000"/>
            </a:solidFill>
            <a:prstDash val="sysDash"/>
          </a:ln>
        </p:spPr>
        <p:txBody>
          <a:bodyPr wrap="square">
            <a:spAutoFit/>
          </a:bodyPr>
          <a:lstStyle/>
          <a:p>
            <a:r>
              <a:rPr lang="en-US" sz="1600" dirty="0"/>
              <a:t>a polynomial is an expression consisting of </a:t>
            </a:r>
            <a:r>
              <a:rPr lang="en-US" sz="1600" dirty="0" smtClean="0"/>
              <a:t>variables and </a:t>
            </a:r>
            <a:r>
              <a:rPr lang="en-US" sz="1600" dirty="0"/>
              <a:t>coefficients, that involves only the operations of addition, subtraction, multiplication, and non-negative integer exponents of variables.</a:t>
            </a:r>
          </a:p>
        </p:txBody>
      </p:sp>
      <p:sp>
        <p:nvSpPr>
          <p:cNvPr id="10" name="Rounded Rectangle 9"/>
          <p:cNvSpPr/>
          <p:nvPr/>
        </p:nvSpPr>
        <p:spPr>
          <a:xfrm>
            <a:off x="1252887" y="4082731"/>
            <a:ext cx="1479083" cy="7332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 </a:t>
            </a:r>
            <a:endParaRPr lang="en-US" dirty="0"/>
          </a:p>
        </p:txBody>
      </p:sp>
      <p:grpSp>
        <p:nvGrpSpPr>
          <p:cNvPr id="23" name="Group 22"/>
          <p:cNvGrpSpPr/>
          <p:nvPr/>
        </p:nvGrpSpPr>
        <p:grpSpPr>
          <a:xfrm>
            <a:off x="117107" y="5024387"/>
            <a:ext cx="3500387" cy="1751795"/>
            <a:chOff x="117107" y="5024387"/>
            <a:chExt cx="3500387" cy="1751795"/>
          </a:xfrm>
        </p:grpSpPr>
        <p:sp>
          <p:nvSpPr>
            <p:cNvPr id="11" name="Oval 10"/>
            <p:cNvSpPr/>
            <p:nvPr/>
          </p:nvSpPr>
          <p:spPr>
            <a:xfrm>
              <a:off x="141170" y="5024387"/>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2" name="Oval 11"/>
            <p:cNvSpPr/>
            <p:nvPr/>
          </p:nvSpPr>
          <p:spPr>
            <a:xfrm>
              <a:off x="141170" y="5667675"/>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3" name="Oval 12"/>
            <p:cNvSpPr/>
            <p:nvPr/>
          </p:nvSpPr>
          <p:spPr>
            <a:xfrm>
              <a:off x="117107" y="6318982"/>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mc:AlternateContent xmlns:mc="http://schemas.openxmlformats.org/markup-compatibility/2006" xmlns:a14="http://schemas.microsoft.com/office/drawing/2010/main">
          <mc:Choice Requires="a14">
            <p:sp>
              <p:nvSpPr>
                <p:cNvPr id="14" name="TextBox 13"/>
                <p:cNvSpPr txBox="1"/>
                <p:nvPr/>
              </p:nvSpPr>
              <p:spPr>
                <a:xfrm>
                  <a:off x="770021" y="5024387"/>
                  <a:ext cx="21993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770021" y="5024387"/>
                  <a:ext cx="2199370"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70021" y="5652074"/>
                  <a:ext cx="21993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+8</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70021" y="5652074"/>
                  <a:ext cx="2199370"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1789" y="6362916"/>
                  <a:ext cx="29357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9</m:t>
                            </m:r>
                          </m:sup>
                        </m:sSup>
                        <m:r>
                          <a:rPr lang="en-US" b="0" i="1" smtClean="0">
                            <a:latin typeface="Cambria Math" panose="02040503050406030204" pitchFamily="18" charset="0"/>
                          </a:rPr>
                          <m:t>−8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7</m:t>
                            </m:r>
                          </m:sup>
                        </m:s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+1</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81789" y="6362916"/>
                  <a:ext cx="2935705" cy="369332"/>
                </a:xfrm>
                <a:prstGeom prst="rect">
                  <a:avLst/>
                </a:prstGeom>
                <a:blipFill rotWithShape="0">
                  <a:blip r:embed="rId5"/>
                  <a:stretch>
                    <a:fillRect/>
                  </a:stretch>
                </a:blipFill>
              </p:spPr>
              <p:txBody>
                <a:bodyPr/>
                <a:lstStyle/>
                <a:p>
                  <a:r>
                    <a:rPr lang="en-US">
                      <a:noFill/>
                    </a:rPr>
                    <a:t> </a:t>
                  </a:r>
                </a:p>
              </p:txBody>
            </p:sp>
          </mc:Fallback>
        </mc:AlternateContent>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2055" y="1235556"/>
            <a:ext cx="6144482" cy="5496692"/>
          </a:xfrm>
          <a:prstGeom prst="rect">
            <a:avLst/>
          </a:prstGeom>
        </p:spPr>
      </p:pic>
      <p:sp>
        <p:nvSpPr>
          <p:cNvPr id="21" name="Rounded Rectangle 20"/>
          <p:cNvSpPr/>
          <p:nvPr/>
        </p:nvSpPr>
        <p:spPr>
          <a:xfrm>
            <a:off x="4271210" y="2553416"/>
            <a:ext cx="1479083" cy="7332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Types of Polynomial </a:t>
            </a:r>
            <a:endParaRPr lang="en-US" dirty="0"/>
          </a:p>
        </p:txBody>
      </p:sp>
      <p:pic>
        <p:nvPicPr>
          <p:cNvPr id="22" name="Picture 21">
            <a:hlinkClick r:id="" action="ppaction://hlinkshowjump?jump=nextslid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421724" y="6159910"/>
            <a:ext cx="698090" cy="698090"/>
          </a:xfrm>
          <a:prstGeom prst="rect">
            <a:avLst/>
          </a:prstGeom>
        </p:spPr>
      </p:pic>
    </p:spTree>
    <p:extLst>
      <p:ext uri="{BB962C8B-B14F-4D97-AF65-F5344CB8AC3E}">
        <p14:creationId xmlns:p14="http://schemas.microsoft.com/office/powerpoint/2010/main" val="3156816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TextBox 38"/>
              <p:cNvSpPr txBox="1"/>
              <p:nvPr/>
            </p:nvSpPr>
            <p:spPr>
              <a:xfrm>
                <a:off x="6668501" y="4279438"/>
                <a:ext cx="4466304" cy="1477328"/>
              </a:xfrm>
              <a:prstGeom prst="rect">
                <a:avLst/>
              </a:prstGeom>
              <a:noFill/>
            </p:spPr>
            <p:txBody>
              <a:bodyPr wrap="square" rtlCol="0">
                <a:spAutoFit/>
              </a:bodyPr>
              <a:lstStyle/>
              <a:p>
                <a:endParaRPr lang="en-US" dirty="0" smtClean="0"/>
              </a:p>
              <a:p>
                <a:r>
                  <a:rPr lang="en-US" dirty="0" smtClean="0"/>
                  <a:t>Step one :combine like terms : </a:t>
                </a:r>
              </a:p>
              <a:p>
                <a:pPr/>
                <a:r>
                  <a:rPr lang="en-US" dirty="0" smtClean="0"/>
                  <a:t/>
                </a:r>
                <a:br>
                  <a:rPr lang="en-US"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+8</m:t>
                      </m:r>
                      <m:r>
                        <a:rPr lang="en-US" b="0" i="1" smtClean="0">
                          <a:latin typeface="Cambria Math" panose="02040503050406030204" pitchFamily="18" charset="0"/>
                        </a:rPr>
                        <m:t>𝑥</m:t>
                      </m:r>
                      <m:r>
                        <a:rPr lang="en-US" b="0" i="1" smtClean="0">
                          <a:latin typeface="Cambria Math" panose="02040503050406030204" pitchFamily="18" charset="0"/>
                        </a:rPr>
                        <m:t> </m:t>
                      </m:r>
                    </m:oMath>
                  </m:oMathPara>
                </a14:m>
                <a:endParaRPr lang="en-US" b="0" dirty="0" smtClean="0"/>
              </a:p>
              <a:p>
                <a:endParaRPr lang="en-US" b="0" dirty="0" smtClean="0"/>
              </a:p>
            </p:txBody>
          </p:sp>
        </mc:Choice>
        <mc:Fallback xmlns="">
          <p:sp>
            <p:nvSpPr>
              <p:cNvPr id="39" name="TextBox 38"/>
              <p:cNvSpPr txBox="1">
                <a:spLocks noRot="1" noChangeAspect="1" noMove="1" noResize="1" noEditPoints="1" noAdjustHandles="1" noChangeArrowheads="1" noChangeShapeType="1" noTextEdit="1"/>
              </p:cNvSpPr>
              <p:nvPr/>
            </p:nvSpPr>
            <p:spPr>
              <a:xfrm>
                <a:off x="6668501" y="4279438"/>
                <a:ext cx="4466304" cy="1477328"/>
              </a:xfrm>
              <a:prstGeom prst="rect">
                <a:avLst/>
              </a:prstGeom>
              <a:blipFill rotWithShape="0">
                <a:blip r:embed="rId2"/>
                <a:stretch>
                  <a:fillRect l="-1228"/>
                </a:stretch>
              </a:blipFill>
            </p:spPr>
            <p:txBody>
              <a:bodyPr/>
              <a:lstStyle/>
              <a:p>
                <a:r>
                  <a:rPr lang="en-US">
                    <a:noFill/>
                  </a:rPr>
                  <a:t> </a:t>
                </a:r>
              </a:p>
            </p:txBody>
          </p:sp>
        </mc:Fallback>
      </mc:AlternateContent>
      <p:grpSp>
        <p:nvGrpSpPr>
          <p:cNvPr id="2" name="Group 1"/>
          <p:cNvGrpSpPr/>
          <p:nvPr/>
        </p:nvGrpSpPr>
        <p:grpSpPr>
          <a:xfrm>
            <a:off x="5340416" y="123523"/>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14150" y="2039034"/>
              <a:ext cx="1953928" cy="584775"/>
            </a:xfrm>
            <a:prstGeom prst="rect">
              <a:avLst/>
            </a:prstGeom>
            <a:noFill/>
          </p:spPr>
          <p:txBody>
            <a:bodyPr wrap="square" rtlCol="0">
              <a:spAutoFit/>
            </a:bodyPr>
            <a:lstStyle/>
            <a:p>
              <a:pPr algn="ctr"/>
              <a:r>
                <a:rPr lang="en-US" sz="1600" dirty="0" smtClean="0"/>
                <a:t>Adding </a:t>
              </a:r>
              <a:r>
                <a:rPr lang="en-US" sz="1600" dirty="0"/>
                <a:t>/</a:t>
              </a:r>
              <a:r>
                <a:rPr lang="en-US" sz="1600" dirty="0" smtClean="0"/>
                <a:t>Subtracting Polynomials </a:t>
              </a:r>
              <a:endParaRPr lang="en-US" sz="1600" dirty="0"/>
            </a:p>
          </p:txBody>
        </p:sp>
      </p:grpSp>
      <p:sp>
        <p:nvSpPr>
          <p:cNvPr id="8" name="Rectangle 7"/>
          <p:cNvSpPr/>
          <p:nvPr/>
        </p:nvSpPr>
        <p:spPr>
          <a:xfrm>
            <a:off x="3428999" y="1117175"/>
            <a:ext cx="6096000" cy="923330"/>
          </a:xfrm>
          <a:prstGeom prst="rect">
            <a:avLst/>
          </a:prstGeom>
          <a:ln w="38100">
            <a:solidFill>
              <a:srgbClr val="FF0000"/>
            </a:solidFill>
            <a:prstDash val="sysDash"/>
          </a:ln>
        </p:spPr>
        <p:txBody>
          <a:bodyPr>
            <a:spAutoFit/>
          </a:bodyPr>
          <a:lstStyle/>
          <a:p>
            <a:r>
              <a:rPr lang="en-US" dirty="0"/>
              <a:t>We add and subtract polynomials using the properties of real numbers </a:t>
            </a:r>
            <a:r>
              <a:rPr lang="en-US" dirty="0" smtClean="0"/>
              <a:t>The </a:t>
            </a:r>
            <a:r>
              <a:rPr lang="en-US" dirty="0"/>
              <a:t>idea is to combine like terms (that is, terms with the same </a:t>
            </a:r>
            <a:r>
              <a:rPr lang="en-US" dirty="0" smtClean="0"/>
              <a:t>variables raised </a:t>
            </a:r>
            <a:r>
              <a:rPr lang="en-US" dirty="0"/>
              <a:t>to the same powers)</a:t>
            </a:r>
          </a:p>
        </p:txBody>
      </p:sp>
      <p:grpSp>
        <p:nvGrpSpPr>
          <p:cNvPr id="9" name="Group 8"/>
          <p:cNvGrpSpPr/>
          <p:nvPr/>
        </p:nvGrpSpPr>
        <p:grpSpPr>
          <a:xfrm>
            <a:off x="488196" y="2321033"/>
            <a:ext cx="2273167" cy="742749"/>
            <a:chOff x="354530" y="1990824"/>
            <a:chExt cx="2273167" cy="742749"/>
          </a:xfrm>
        </p:grpSpPr>
        <p:sp>
          <p:nvSpPr>
            <p:cNvPr id="10" name="Rounded Rectangle 9"/>
            <p:cNvSpPr/>
            <p:nvPr/>
          </p:nvSpPr>
          <p:spPr>
            <a:xfrm>
              <a:off x="354530" y="1990824"/>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514149" y="2192921"/>
              <a:ext cx="1953928" cy="338554"/>
            </a:xfrm>
            <a:prstGeom prst="rect">
              <a:avLst/>
            </a:prstGeom>
            <a:noFill/>
          </p:spPr>
          <p:txBody>
            <a:bodyPr wrap="square" rtlCol="0">
              <a:spAutoFit/>
            </a:bodyPr>
            <a:lstStyle/>
            <a:p>
              <a:pPr algn="ctr"/>
              <a:r>
                <a:rPr lang="en-US" sz="1600" dirty="0" smtClean="0"/>
                <a:t>Like Terms Test </a:t>
              </a:r>
              <a:endParaRPr lang="en-US" sz="1600" dirty="0"/>
            </a:p>
          </p:txBody>
        </p:sp>
      </p:grpSp>
      <p:sp>
        <p:nvSpPr>
          <p:cNvPr id="12" name="TextBox 11"/>
          <p:cNvSpPr txBox="1"/>
          <p:nvPr/>
        </p:nvSpPr>
        <p:spPr>
          <a:xfrm>
            <a:off x="734002" y="2720272"/>
            <a:ext cx="2605549" cy="307777"/>
          </a:xfrm>
          <a:prstGeom prst="rect">
            <a:avLst/>
          </a:prstGeom>
          <a:noFill/>
        </p:spPr>
        <p:txBody>
          <a:bodyPr wrap="square" rtlCol="0">
            <a:spAutoFit/>
          </a:bodyPr>
          <a:lstStyle/>
          <a:p>
            <a:r>
              <a:rPr lang="en-US" sz="1400" dirty="0" smtClean="0">
                <a:solidFill>
                  <a:srgbClr val="FF0000"/>
                </a:solidFill>
              </a:rPr>
              <a:t>Choose correct answers </a:t>
            </a:r>
            <a:endParaRPr lang="en-US" sz="1400" dirty="0">
              <a:solidFill>
                <a:srgbClr val="FF0000"/>
              </a:solidFill>
            </a:endParaRPr>
          </a:p>
        </p:txBody>
      </p:sp>
      <p:grpSp>
        <p:nvGrpSpPr>
          <p:cNvPr id="13" name="Group 12"/>
          <p:cNvGrpSpPr/>
          <p:nvPr/>
        </p:nvGrpSpPr>
        <p:grpSpPr>
          <a:xfrm>
            <a:off x="486694" y="3260923"/>
            <a:ext cx="2614994" cy="742749"/>
            <a:chOff x="354530" y="1990824"/>
            <a:chExt cx="2273167" cy="742749"/>
          </a:xfrm>
        </p:grpSpPr>
        <p:sp>
          <p:nvSpPr>
            <p:cNvPr id="14" name="Rounded Rectangle 13"/>
            <p:cNvSpPr/>
            <p:nvPr/>
          </p:nvSpPr>
          <p:spPr>
            <a:xfrm>
              <a:off x="354530" y="1990824"/>
              <a:ext cx="2273167" cy="742749"/>
            </a:xfrm>
            <a:prstGeom prst="round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510345" y="2192921"/>
                  <a:ext cx="1953928"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𝑎𝑛𝑑</m:t>
                        </m:r>
                        <m:r>
                          <a:rPr lang="en-US" sz="1600" b="0" i="1" smtClean="0">
                            <a:latin typeface="Cambria Math" panose="02040503050406030204" pitchFamily="18" charset="0"/>
                          </a:rPr>
                          <m:t> 3</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𝑎𝑟𝑒</m:t>
                        </m:r>
                        <m:r>
                          <a:rPr lang="en-US" sz="1600" b="0" i="1" smtClean="0">
                            <a:latin typeface="Cambria Math" panose="02040503050406030204" pitchFamily="18" charset="0"/>
                          </a:rPr>
                          <m:t> </m:t>
                        </m:r>
                        <m:r>
                          <a:rPr lang="en-US" sz="1600" b="0" i="1" smtClean="0">
                            <a:latin typeface="Cambria Math" panose="02040503050406030204" pitchFamily="18" charset="0"/>
                          </a:rPr>
                          <m:t>𝑙𝑖𝑘𝑒</m:t>
                        </m:r>
                        <m:r>
                          <a:rPr lang="en-US" sz="1600" b="0" i="1" smtClean="0">
                            <a:latin typeface="Cambria Math" panose="02040503050406030204" pitchFamily="18" charset="0"/>
                          </a:rPr>
                          <m:t> </m:t>
                        </m:r>
                        <m:r>
                          <a:rPr lang="en-US" sz="1600" b="0" i="1" smtClean="0">
                            <a:latin typeface="Cambria Math" panose="02040503050406030204" pitchFamily="18" charset="0"/>
                          </a:rPr>
                          <m:t>𝑡𝑒𝑟𝑚𝑠</m:t>
                        </m:r>
                        <m:r>
                          <a:rPr lang="en-US" sz="1600" b="0" i="1" smtClean="0">
                            <a:latin typeface="Cambria Math" panose="02040503050406030204" pitchFamily="18" charset="0"/>
                          </a:rPr>
                          <m:t> </m:t>
                        </m:r>
                      </m:oMath>
                    </m:oMathPara>
                  </a14:m>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10345" y="2192921"/>
                  <a:ext cx="1953928" cy="338554"/>
                </a:xfrm>
                <a:prstGeom prst="rect">
                  <a:avLst/>
                </a:prstGeom>
                <a:blipFill rotWithShape="0">
                  <a:blip r:embed="rId3"/>
                  <a:stretch>
                    <a:fillRect l="-4065"/>
                  </a:stretch>
                </a:blipFill>
                <a:ln>
                  <a:noFill/>
                </a:ln>
              </p:spPr>
              <p:txBody>
                <a:bodyPr/>
                <a:lstStyle/>
                <a:p>
                  <a:r>
                    <a:rPr lang="en-US">
                      <a:noFill/>
                    </a:rPr>
                    <a:t> </a:t>
                  </a:r>
                </a:p>
              </p:txBody>
            </p:sp>
          </mc:Fallback>
        </mc:AlternateContent>
      </p:grpSp>
      <p:grpSp>
        <p:nvGrpSpPr>
          <p:cNvPr id="16" name="Group 15"/>
          <p:cNvGrpSpPr/>
          <p:nvPr/>
        </p:nvGrpSpPr>
        <p:grpSpPr>
          <a:xfrm>
            <a:off x="486694" y="4200813"/>
            <a:ext cx="2614994" cy="742749"/>
            <a:chOff x="354530" y="1990824"/>
            <a:chExt cx="2273167" cy="742749"/>
          </a:xfrm>
        </p:grpSpPr>
        <p:sp>
          <p:nvSpPr>
            <p:cNvPr id="17" name="Rounded Rectangle 16"/>
            <p:cNvSpPr/>
            <p:nvPr/>
          </p:nvSpPr>
          <p:spPr>
            <a:xfrm>
              <a:off x="354530" y="1990824"/>
              <a:ext cx="2273167" cy="742749"/>
            </a:xfrm>
            <a:prstGeom prst="round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510345" y="2192921"/>
                  <a:ext cx="1953928"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4</m:t>
                            </m:r>
                            <m:r>
                              <a:rPr lang="en-US" sz="1600" b="0" i="1" smtClean="0">
                                <a:latin typeface="Cambria Math" panose="02040503050406030204" pitchFamily="18" charset="0"/>
                              </a:rPr>
                              <m:t>𝑥</m:t>
                            </m:r>
                          </m:e>
                          <m:sup>
                            <m:r>
                              <a:rPr lang="en-US" sz="1600" b="0" i="1" smtClean="0">
                                <a:latin typeface="Cambria Math" panose="02040503050406030204" pitchFamily="18" charset="0"/>
                              </a:rPr>
                              <m:t>3</m:t>
                            </m:r>
                          </m:sup>
                        </m:sSup>
                        <m:r>
                          <a:rPr lang="en-US" sz="1600" b="0" i="1" smtClean="0">
                            <a:latin typeface="Cambria Math" panose="02040503050406030204" pitchFamily="18" charset="0"/>
                          </a:rPr>
                          <m:t>𝑎𝑛𝑑</m:t>
                        </m:r>
                        <m:r>
                          <a:rPr lang="en-US" sz="1600" b="0" i="1" smtClean="0">
                            <a:latin typeface="Cambria Math" panose="02040503050406030204" pitchFamily="18" charset="0"/>
                          </a:rPr>
                          <m:t> 4</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𝑎𝑟𝑒</m:t>
                        </m:r>
                        <m:r>
                          <a:rPr lang="en-US" sz="1600" b="0" i="1" smtClean="0">
                            <a:latin typeface="Cambria Math" panose="02040503050406030204" pitchFamily="18" charset="0"/>
                          </a:rPr>
                          <m:t> </m:t>
                        </m:r>
                        <m:r>
                          <a:rPr lang="en-US" sz="1600" b="0" i="1" smtClean="0">
                            <a:latin typeface="Cambria Math" panose="02040503050406030204" pitchFamily="18" charset="0"/>
                          </a:rPr>
                          <m:t>𝑙𝑖𝑘𝑒</m:t>
                        </m:r>
                        <m:r>
                          <a:rPr lang="en-US" sz="1600" b="0" i="1" smtClean="0">
                            <a:latin typeface="Cambria Math" panose="02040503050406030204" pitchFamily="18" charset="0"/>
                          </a:rPr>
                          <m:t> </m:t>
                        </m:r>
                        <m:r>
                          <a:rPr lang="en-US" sz="1600" b="0" i="1" smtClean="0">
                            <a:latin typeface="Cambria Math" panose="02040503050406030204" pitchFamily="18" charset="0"/>
                          </a:rPr>
                          <m:t>𝑡𝑒𝑟𝑚𝑠</m:t>
                        </m:r>
                        <m:r>
                          <a:rPr lang="en-US" sz="1600" b="0" i="1" smtClean="0">
                            <a:latin typeface="Cambria Math" panose="02040503050406030204" pitchFamily="18" charset="0"/>
                          </a:rPr>
                          <m:t> </m:t>
                        </m:r>
                      </m:oMath>
                    </m:oMathPara>
                  </a14:m>
                  <a:endParaRPr 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10345" y="2192921"/>
                  <a:ext cx="1953928" cy="338554"/>
                </a:xfrm>
                <a:prstGeom prst="rect">
                  <a:avLst/>
                </a:prstGeom>
                <a:blipFill rotWithShape="0">
                  <a:blip r:embed="rId4"/>
                  <a:stretch>
                    <a:fillRect l="-7317" r="-2439"/>
                  </a:stretch>
                </a:blipFill>
                <a:ln>
                  <a:noFill/>
                </a:ln>
              </p:spPr>
              <p:txBody>
                <a:bodyPr/>
                <a:lstStyle/>
                <a:p>
                  <a:r>
                    <a:rPr lang="en-US">
                      <a:noFill/>
                    </a:rPr>
                    <a:t> </a:t>
                  </a:r>
                </a:p>
              </p:txBody>
            </p:sp>
          </mc:Fallback>
        </mc:AlternateContent>
      </p:grpSp>
      <p:grpSp>
        <p:nvGrpSpPr>
          <p:cNvPr id="19" name="Group 18"/>
          <p:cNvGrpSpPr/>
          <p:nvPr/>
        </p:nvGrpSpPr>
        <p:grpSpPr>
          <a:xfrm>
            <a:off x="482317" y="5178091"/>
            <a:ext cx="3145786" cy="701599"/>
            <a:chOff x="354530" y="1990824"/>
            <a:chExt cx="2273167" cy="742749"/>
          </a:xfrm>
        </p:grpSpPr>
        <p:sp>
          <p:nvSpPr>
            <p:cNvPr id="20" name="Rounded Rectangle 19"/>
            <p:cNvSpPr/>
            <p:nvPr/>
          </p:nvSpPr>
          <p:spPr>
            <a:xfrm>
              <a:off x="354530" y="1990824"/>
              <a:ext cx="2273167" cy="742749"/>
            </a:xfrm>
            <a:prstGeom prst="round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474120" y="2016714"/>
                  <a:ext cx="2117352" cy="424901"/>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3</m:t>
                                </m:r>
                              </m:sup>
                            </m:sSup>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𝑎𝑛𝑑</m:t>
                        </m:r>
                        <m:r>
                          <a:rPr lang="en-US" sz="1600" b="0" i="1" smtClean="0">
                            <a:latin typeface="Cambria Math" panose="02040503050406030204" pitchFamily="18" charset="0"/>
                          </a:rPr>
                          <m:t> 4</m:t>
                        </m:r>
                        <m:r>
                          <a:rPr lang="en-US" sz="1600" b="0" i="1" smtClean="0">
                            <a:latin typeface="Cambria Math" panose="02040503050406030204" pitchFamily="18" charset="0"/>
                          </a:rPr>
                          <m:t>𝑥</m:t>
                        </m:r>
                        <m:r>
                          <a:rPr lang="en-US" sz="1600" b="0" i="1" smtClean="0">
                            <a:latin typeface="Cambria Math" panose="02040503050406030204" pitchFamily="18" charset="0"/>
                          </a:rPr>
                          <m:t> </m:t>
                        </m:r>
                        <m:r>
                          <a:rPr lang="en-US" sz="1600" b="0" i="1" smtClean="0">
                            <a:latin typeface="Cambria Math" panose="02040503050406030204" pitchFamily="18" charset="0"/>
                          </a:rPr>
                          <m:t>𝑎𝑟𝑒</m:t>
                        </m:r>
                        <m:r>
                          <a:rPr lang="en-US" sz="1600" b="0" i="1" smtClean="0">
                            <a:latin typeface="Cambria Math" panose="02040503050406030204" pitchFamily="18" charset="0"/>
                          </a:rPr>
                          <m:t> </m:t>
                        </m:r>
                        <m:r>
                          <a:rPr lang="en-US" sz="1600" b="0" i="1" smtClean="0">
                            <a:latin typeface="Cambria Math" panose="02040503050406030204" pitchFamily="18" charset="0"/>
                          </a:rPr>
                          <m:t>𝑢𝑛𝑙𝑖𝑘𝑒</m:t>
                        </m:r>
                        <m:r>
                          <a:rPr lang="en-US" sz="1600" b="0" i="1" smtClean="0">
                            <a:latin typeface="Cambria Math" panose="02040503050406030204" pitchFamily="18" charset="0"/>
                          </a:rPr>
                          <m:t> </m:t>
                        </m:r>
                        <m:r>
                          <a:rPr lang="en-US" sz="1600" b="0" i="1" smtClean="0">
                            <a:latin typeface="Cambria Math" panose="02040503050406030204" pitchFamily="18" charset="0"/>
                          </a:rPr>
                          <m:t>𝑙𝑖𝑘𝑒</m:t>
                        </m:r>
                        <m:r>
                          <a:rPr lang="en-US" sz="1600" b="0" i="1" smtClean="0">
                            <a:latin typeface="Cambria Math" panose="02040503050406030204" pitchFamily="18" charset="0"/>
                          </a:rPr>
                          <m:t> </m:t>
                        </m:r>
                        <m:r>
                          <a:rPr lang="en-US" sz="1600" b="0" i="1" smtClean="0">
                            <a:latin typeface="Cambria Math" panose="02040503050406030204" pitchFamily="18" charset="0"/>
                          </a:rPr>
                          <m:t>𝑡𝑒𝑟𝑚𝑠</m:t>
                        </m:r>
                        <m:r>
                          <a:rPr lang="en-US" sz="1600" b="0" i="1" smtClean="0">
                            <a:latin typeface="Cambria Math" panose="02040503050406030204" pitchFamily="18" charset="0"/>
                          </a:rPr>
                          <m:t> </m:t>
                        </m:r>
                      </m:oMath>
                    </m:oMathPara>
                  </a14:m>
                  <a:endParaRPr lang="en-US"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74120" y="2016714"/>
                  <a:ext cx="2117352" cy="424901"/>
                </a:xfrm>
                <a:prstGeom prst="rect">
                  <a:avLst/>
                </a:prstGeom>
                <a:blipFill rotWithShape="0">
                  <a:blip r:embed="rId5"/>
                  <a:stretch>
                    <a:fillRect b="-34848"/>
                  </a:stretch>
                </a:blipFill>
                <a:ln>
                  <a:noFill/>
                </a:ln>
              </p:spPr>
              <p:txBody>
                <a:bodyPr/>
                <a:lstStyle/>
                <a:p>
                  <a:r>
                    <a:rPr lang="en-US">
                      <a:noFill/>
                    </a:rPr>
                    <a:t> </a:t>
                  </a:r>
                </a:p>
              </p:txBody>
            </p:sp>
          </mc:Fallback>
        </mc:AlternateContent>
      </p:gr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5986" y="5144062"/>
            <a:ext cx="668505" cy="668505"/>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1016" y="4238097"/>
            <a:ext cx="1090104" cy="621601"/>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3850" y="3144254"/>
            <a:ext cx="668505" cy="668505"/>
          </a:xfrm>
          <a:prstGeom prst="rect">
            <a:avLst/>
          </a:prstGeom>
        </p:spPr>
      </p:pic>
      <p:grpSp>
        <p:nvGrpSpPr>
          <p:cNvPr id="26" name="Group 25"/>
          <p:cNvGrpSpPr/>
          <p:nvPr/>
        </p:nvGrpSpPr>
        <p:grpSpPr>
          <a:xfrm>
            <a:off x="7424811" y="2285300"/>
            <a:ext cx="2273167" cy="742749"/>
            <a:chOff x="354530" y="1990824"/>
            <a:chExt cx="2273167" cy="742749"/>
          </a:xfrm>
        </p:grpSpPr>
        <p:sp>
          <p:nvSpPr>
            <p:cNvPr id="27" name="Rounded Rectangle 26"/>
            <p:cNvSpPr/>
            <p:nvPr/>
          </p:nvSpPr>
          <p:spPr>
            <a:xfrm>
              <a:off x="354530" y="1990824"/>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543302" y="2105543"/>
              <a:ext cx="1953928" cy="584775"/>
            </a:xfrm>
            <a:prstGeom prst="rect">
              <a:avLst/>
            </a:prstGeom>
            <a:noFill/>
          </p:spPr>
          <p:txBody>
            <a:bodyPr wrap="square" rtlCol="0">
              <a:spAutoFit/>
            </a:bodyPr>
            <a:lstStyle/>
            <a:p>
              <a:pPr algn="ctr"/>
              <a:r>
                <a:rPr lang="en-US" sz="1600" dirty="0" smtClean="0"/>
                <a:t>Adding/Subtracting  Like Terms </a:t>
              </a:r>
              <a:endParaRPr lang="en-US" sz="1600" dirty="0"/>
            </a:p>
          </p:txBody>
        </p:sp>
      </p:grpSp>
      <p:sp>
        <p:nvSpPr>
          <p:cNvPr id="29" name="TextBox 28"/>
          <p:cNvSpPr txBox="1"/>
          <p:nvPr/>
        </p:nvSpPr>
        <p:spPr>
          <a:xfrm>
            <a:off x="6651089" y="3139854"/>
            <a:ext cx="4154561" cy="646331"/>
          </a:xfrm>
          <a:prstGeom prst="rect">
            <a:avLst/>
          </a:prstGeom>
          <a:noFill/>
          <a:ln w="28575">
            <a:solidFill>
              <a:srgbClr val="FF0000"/>
            </a:solidFill>
            <a:prstDash val="dash"/>
          </a:ln>
        </p:spPr>
        <p:txBody>
          <a:bodyPr wrap="square" rtlCol="0">
            <a:spAutoFit/>
          </a:bodyPr>
          <a:lstStyle/>
          <a:p>
            <a:r>
              <a:rPr lang="en-US" dirty="0" smtClean="0"/>
              <a:t>1- Combine like terms </a:t>
            </a:r>
          </a:p>
          <a:p>
            <a:r>
              <a:rPr lang="en-US" dirty="0" smtClean="0"/>
              <a:t>2- Add/Subtract  coefficients of like terms </a:t>
            </a:r>
            <a:endParaRPr lang="en-US" dirty="0"/>
          </a:p>
        </p:txBody>
      </p:sp>
      <mc:AlternateContent xmlns:mc="http://schemas.openxmlformats.org/markup-compatibility/2006" xmlns:a14="http://schemas.microsoft.com/office/drawing/2010/main">
        <mc:Choice Requires="a14">
          <p:sp>
            <p:nvSpPr>
              <p:cNvPr id="30" name="TextBox 29"/>
              <p:cNvSpPr txBox="1"/>
              <p:nvPr/>
            </p:nvSpPr>
            <p:spPr>
              <a:xfrm>
                <a:off x="6651089" y="4003672"/>
                <a:ext cx="4466304" cy="646331"/>
              </a:xfrm>
              <a:prstGeom prst="rect">
                <a:avLst/>
              </a:prstGeom>
              <a:noFill/>
            </p:spPr>
            <p:txBody>
              <a:bodyPr wrap="square" rtlCol="0">
                <a:spAutoFit/>
              </a:bodyPr>
              <a:lstStyle/>
              <a:p>
                <a:r>
                  <a:rPr lang="en-US" dirty="0" smtClean="0"/>
                  <a:t>Example: </a:t>
                </a: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+8</m:t>
                    </m:r>
                    <m:r>
                      <a:rPr lang="en-US" b="0" i="1" smtClean="0">
                        <a:latin typeface="Cambria Math" panose="02040503050406030204" pitchFamily="18" charset="0"/>
                      </a:rPr>
                      <m:t>𝑥</m:t>
                    </m:r>
                    <m:r>
                      <a:rPr lang="en-US" b="0" i="1" smtClean="0">
                        <a:latin typeface="Cambria Math" panose="02040503050406030204" pitchFamily="18" charset="0"/>
                      </a:rPr>
                      <m:t> </m:t>
                    </m:r>
                  </m:oMath>
                </a14:m>
                <a:endParaRPr lang="en-US" b="0" dirty="0" smtClean="0"/>
              </a:p>
              <a:p>
                <a:endParaRPr lang="en-US" dirty="0" smtClean="0"/>
              </a:p>
            </p:txBody>
          </p:sp>
        </mc:Choice>
        <mc:Fallback xmlns="">
          <p:sp>
            <p:nvSpPr>
              <p:cNvPr id="30" name="TextBox 29"/>
              <p:cNvSpPr txBox="1">
                <a:spLocks noRot="1" noChangeAspect="1" noMove="1" noResize="1" noEditPoints="1" noAdjustHandles="1" noChangeArrowheads="1" noChangeShapeType="1" noTextEdit="1"/>
              </p:cNvSpPr>
              <p:nvPr/>
            </p:nvSpPr>
            <p:spPr>
              <a:xfrm>
                <a:off x="6651089" y="4003672"/>
                <a:ext cx="4466304" cy="646331"/>
              </a:xfrm>
              <a:prstGeom prst="rect">
                <a:avLst/>
              </a:prstGeom>
              <a:blipFill rotWithShape="0">
                <a:blip r:embed="rId8"/>
                <a:stretch>
                  <a:fillRect l="-1091" t="-5660"/>
                </a:stretch>
              </a:blipFill>
            </p:spPr>
            <p:txBody>
              <a:bodyPr/>
              <a:lstStyle/>
              <a:p>
                <a:r>
                  <a:rPr lang="en-US">
                    <a:noFill/>
                  </a:rPr>
                  <a:t> </a:t>
                </a:r>
              </a:p>
            </p:txBody>
          </p:sp>
        </mc:Fallback>
      </mc:AlternateContent>
      <p:sp>
        <p:nvSpPr>
          <p:cNvPr id="31" name="Rectangle 30"/>
          <p:cNvSpPr/>
          <p:nvPr/>
        </p:nvSpPr>
        <p:spPr>
          <a:xfrm>
            <a:off x="7613583" y="4041429"/>
            <a:ext cx="389875" cy="31876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618236" y="4043001"/>
            <a:ext cx="542653" cy="3171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047965" y="4027840"/>
            <a:ext cx="525764" cy="3323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249903" y="4036102"/>
            <a:ext cx="525764" cy="3323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791897" y="5084460"/>
            <a:ext cx="1037471" cy="39210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901653" y="5084460"/>
            <a:ext cx="1051111" cy="39210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234491" y="4502051"/>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38" name="Oval 37"/>
          <p:cNvSpPr/>
          <p:nvPr/>
        </p:nvSpPr>
        <p:spPr>
          <a:xfrm>
            <a:off x="6248399" y="5583967"/>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mc:AlternateContent xmlns:mc="http://schemas.openxmlformats.org/markup-compatibility/2006" xmlns:a14="http://schemas.microsoft.com/office/drawing/2010/main">
        <mc:Choice Requires="a14">
          <p:sp>
            <p:nvSpPr>
              <p:cNvPr id="42" name="Rectangle 41"/>
              <p:cNvSpPr/>
              <p:nvPr/>
            </p:nvSpPr>
            <p:spPr>
              <a:xfrm>
                <a:off x="6688011" y="5607008"/>
                <a:ext cx="6096000" cy="923330"/>
              </a:xfrm>
              <a:prstGeom prst="rect">
                <a:avLst/>
              </a:prstGeom>
            </p:spPr>
            <p:txBody>
              <a:bodyPr>
                <a:spAutoFit/>
              </a:bodyPr>
              <a:lstStyle/>
              <a:p>
                <a:r>
                  <a:rPr lang="en-US" dirty="0"/>
                  <a:t>Step two: add or subtract like terms</a:t>
                </a:r>
              </a:p>
              <a:p>
                <a:r>
                  <a:rPr lang="en-US" dirty="0"/>
                  <a:t> </a:t>
                </a:r>
                <a:r>
                  <a:rPr lang="en-US" dirty="0" smtClean="0"/>
                  <a:t>                 </a:t>
                </a:r>
              </a:p>
              <a:p>
                <a:r>
                  <a:rPr lang="en-US" dirty="0"/>
                  <a:t> </a:t>
                </a:r>
                <a:r>
                  <a:rPr lang="en-US" dirty="0" smtClean="0"/>
                  <a:t>                    </a:t>
                </a:r>
                <a14:m>
                  <m:oMath xmlns:m="http://schemas.openxmlformats.org/officeDocument/2006/math">
                    <m:r>
                      <a:rPr lang="en-US" i="1">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+11</m:t>
                    </m:r>
                    <m:r>
                      <a:rPr lang="en-US" i="1">
                        <a:latin typeface="Cambria Math" panose="02040503050406030204" pitchFamily="18" charset="0"/>
                      </a:rPr>
                      <m:t>𝑥</m:t>
                    </m:r>
                    <m:r>
                      <a:rPr lang="en-US" i="1">
                        <a:latin typeface="Cambria Math" panose="02040503050406030204" pitchFamily="18" charset="0"/>
                      </a:rPr>
                      <m:t> </m:t>
                    </m:r>
                  </m:oMath>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6688011" y="5607008"/>
                <a:ext cx="6096000" cy="923330"/>
              </a:xfrm>
              <a:prstGeom prst="rect">
                <a:avLst/>
              </a:prstGeom>
              <a:blipFill rotWithShape="0">
                <a:blip r:embed="rId9"/>
                <a:stretch>
                  <a:fillRect l="-800" t="-3974"/>
                </a:stretch>
              </a:blipFill>
            </p:spPr>
            <p:txBody>
              <a:bodyPr/>
              <a:lstStyle/>
              <a:p>
                <a:r>
                  <a:rPr lang="en-US">
                    <a:noFill/>
                  </a:rPr>
                  <a:t> </a:t>
                </a:r>
              </a:p>
            </p:txBody>
          </p:sp>
        </mc:Fallback>
      </mc:AlternateContent>
      <p:pic>
        <p:nvPicPr>
          <p:cNvPr id="41" name="Picture 40">
            <a:hlinkClick r:id="" action="ppaction://hlinkshowjump?jump=nextslid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1421724" y="6159910"/>
            <a:ext cx="698090" cy="698090"/>
          </a:xfrm>
          <a:prstGeom prst="rect">
            <a:avLst/>
          </a:prstGeom>
        </p:spPr>
      </p:pic>
    </p:spTree>
    <p:extLst>
      <p:ext uri="{BB962C8B-B14F-4D97-AF65-F5344CB8AC3E}">
        <p14:creationId xmlns:p14="http://schemas.microsoft.com/office/powerpoint/2010/main" val="5810882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3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30" restart="whenNotActive" fill="hold" evtFilter="cancelBubble" nodeType="interactiveSeq">
                <p:stCondLst>
                  <p:cond evt="onClick" delay="0">
                    <p:tgtEl>
                      <p:spTgt spid="38"/>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39" grpId="0"/>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4283" y="3580454"/>
            <a:ext cx="984534" cy="561403"/>
          </a:xfrm>
          <a:prstGeom prst="rect">
            <a:avLst/>
          </a:prstGeom>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4283" y="2717725"/>
            <a:ext cx="984534" cy="561403"/>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4283" y="4470122"/>
            <a:ext cx="984534" cy="561403"/>
          </a:xfrm>
          <a:prstGeom prst="rect">
            <a:avLst/>
          </a:prstGeom>
        </p:spPr>
      </p:pic>
      <p:grpSp>
        <p:nvGrpSpPr>
          <p:cNvPr id="5" name="Group 4"/>
          <p:cNvGrpSpPr/>
          <p:nvPr/>
        </p:nvGrpSpPr>
        <p:grpSpPr>
          <a:xfrm>
            <a:off x="5340416" y="123523"/>
            <a:ext cx="2273167" cy="742749"/>
            <a:chOff x="354530" y="1990824"/>
            <a:chExt cx="2273167" cy="742749"/>
          </a:xfrm>
        </p:grpSpPr>
        <p:sp>
          <p:nvSpPr>
            <p:cNvPr id="6" name="Rounded Rectangle 5"/>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514149" y="2192921"/>
              <a:ext cx="1953928" cy="338554"/>
            </a:xfrm>
            <a:prstGeom prst="rect">
              <a:avLst/>
            </a:prstGeom>
            <a:noFill/>
          </p:spPr>
          <p:txBody>
            <a:bodyPr wrap="square" rtlCol="0">
              <a:spAutoFit/>
            </a:bodyPr>
            <a:lstStyle/>
            <a:p>
              <a:pPr algn="ctr"/>
              <a:r>
                <a:rPr lang="en-US" sz="1600" dirty="0" smtClean="0"/>
                <a:t>Sample Questions </a:t>
              </a:r>
              <a:endParaRPr lang="en-US" sz="1600" dirty="0"/>
            </a:p>
          </p:txBody>
        </p:sp>
      </p:grpSp>
      <p:grpSp>
        <p:nvGrpSpPr>
          <p:cNvPr id="8" name="Group 7"/>
          <p:cNvGrpSpPr/>
          <p:nvPr/>
        </p:nvGrpSpPr>
        <p:grpSpPr>
          <a:xfrm>
            <a:off x="287023" y="1161362"/>
            <a:ext cx="4166991" cy="913244"/>
            <a:chOff x="354530" y="1990824"/>
            <a:chExt cx="2273167" cy="742749"/>
          </a:xfrm>
        </p:grpSpPr>
        <p:sp>
          <p:nvSpPr>
            <p:cNvPr id="9" name="Rounded Rectangle 8"/>
            <p:cNvSpPr/>
            <p:nvPr/>
          </p:nvSpPr>
          <p:spPr>
            <a:xfrm>
              <a:off x="354530" y="1990824"/>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514149" y="2094681"/>
                  <a:ext cx="1953928" cy="294731"/>
                </a:xfrm>
                <a:prstGeom prst="rect">
                  <a:avLst/>
                </a:prstGeom>
                <a:noFill/>
                <a:ln>
                  <a:noFill/>
                </a:ln>
              </p:spPr>
              <p:txBody>
                <a:bodyPr wrap="square" rtlCol="0">
                  <a:spAutoFit/>
                </a:bodyPr>
                <a:lstStyle/>
                <a:p>
                  <a:pPr algn="ctr"/>
                  <a:r>
                    <a:rPr lang="en-US" sz="1600" dirty="0" smtClean="0"/>
                    <a:t>Simplify the following expression :</a:t>
                  </a:r>
                  <a:br>
                    <a:rPr lang="en-US" sz="1600" dirty="0" smtClean="0"/>
                  </a:br>
                  <a14:m>
                    <m:oMath xmlns:m="http://schemas.openxmlformats.org/officeDocument/2006/math">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3</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+4</m:t>
                          </m:r>
                          <m:r>
                            <a:rPr lang="en-US" sz="1600" b="0" i="1" smtClean="0">
                              <a:latin typeface="Cambria Math" panose="02040503050406030204" pitchFamily="18" charset="0"/>
                            </a:rPr>
                            <m:t>𝑥</m:t>
                          </m:r>
                          <m:r>
                            <a:rPr lang="en-US" sz="1600" b="0" i="1" smtClean="0">
                              <a:latin typeface="Cambria Math" panose="02040503050406030204" pitchFamily="18" charset="0"/>
                            </a:rPr>
                            <m:t>+1</m:t>
                          </m:r>
                        </m:e>
                      </m:d>
                      <m:r>
                        <a:rPr lang="en-US" sz="1600" b="0" i="1" smtClean="0">
                          <a:latin typeface="Cambria Math" panose="02040503050406030204" pitchFamily="18" charset="0"/>
                        </a:rPr>
                        <m:t>+(8</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−3</m:t>
                      </m:r>
                      <m:r>
                        <a:rPr lang="en-US" sz="1600" b="0" i="1" smtClean="0">
                          <a:latin typeface="Cambria Math" panose="02040503050406030204" pitchFamily="18" charset="0"/>
                        </a:rPr>
                        <m:t>𝑥</m:t>
                      </m:r>
                      <m:r>
                        <a:rPr lang="en-US" sz="1600" b="0" i="1" smtClean="0">
                          <a:latin typeface="Cambria Math" panose="02040503050406030204" pitchFamily="18" charset="0"/>
                        </a:rPr>
                        <m:t>+7)</m:t>
                      </m:r>
                    </m:oMath>
                  </a14:m>
                  <a:r>
                    <a:rPr lang="en-US" sz="1600" dirty="0" smtClean="0"/>
                    <a:t> </a:t>
                  </a:r>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514149" y="2094681"/>
                  <a:ext cx="1953928" cy="294731"/>
                </a:xfrm>
                <a:prstGeom prst="rect">
                  <a:avLst/>
                </a:prstGeom>
                <a:blipFill rotWithShape="0">
                  <a:blip r:embed="rId3"/>
                  <a:stretch>
                    <a:fillRect t="-5000" b="-68333"/>
                  </a:stretch>
                </a:blipFill>
                <a:ln>
                  <a:noFill/>
                </a:ln>
              </p:spPr>
              <p:txBody>
                <a:bodyPr/>
                <a:lstStyle/>
                <a:p>
                  <a:r>
                    <a:rPr lang="en-US">
                      <a:noFill/>
                    </a:rPr>
                    <a:t> </a:t>
                  </a:r>
                </a:p>
              </p:txBody>
            </p:sp>
          </mc:Fallback>
        </mc:AlternateContent>
      </p:grpSp>
      <p:sp>
        <p:nvSpPr>
          <p:cNvPr id="11" name="Oval 10"/>
          <p:cNvSpPr/>
          <p:nvPr/>
        </p:nvSpPr>
        <p:spPr>
          <a:xfrm>
            <a:off x="287023" y="2378283"/>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2" name="Oval 11"/>
          <p:cNvSpPr/>
          <p:nvPr/>
        </p:nvSpPr>
        <p:spPr>
          <a:xfrm>
            <a:off x="287023" y="3922250"/>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grpSp>
        <p:nvGrpSpPr>
          <p:cNvPr id="39" name="Group 38"/>
          <p:cNvGrpSpPr/>
          <p:nvPr/>
        </p:nvGrpSpPr>
        <p:grpSpPr>
          <a:xfrm>
            <a:off x="351024" y="2422217"/>
            <a:ext cx="5685982" cy="1208334"/>
            <a:chOff x="351024" y="2422217"/>
            <a:chExt cx="5685982" cy="1208334"/>
          </a:xfrm>
        </p:grpSpPr>
        <p:sp>
          <p:nvSpPr>
            <p:cNvPr id="13" name="TextBox 12"/>
            <p:cNvSpPr txBox="1"/>
            <p:nvPr/>
          </p:nvSpPr>
          <p:spPr>
            <a:xfrm>
              <a:off x="816076" y="2422217"/>
              <a:ext cx="5220930" cy="369332"/>
            </a:xfrm>
            <a:prstGeom prst="rect">
              <a:avLst/>
            </a:prstGeom>
            <a:noFill/>
          </p:spPr>
          <p:txBody>
            <a:bodyPr wrap="square" rtlCol="0">
              <a:spAutoFit/>
            </a:bodyPr>
            <a:lstStyle/>
            <a:p>
              <a:r>
                <a:rPr lang="en-US" dirty="0" smtClean="0"/>
                <a:t>Since there is parentheses apply distributive property  </a:t>
              </a:r>
              <a:endParaRPr lang="en-US" dirty="0"/>
            </a:p>
          </p:txBody>
        </p:sp>
        <mc:AlternateContent xmlns:mc="http://schemas.openxmlformats.org/markup-compatibility/2006" xmlns:a14="http://schemas.microsoft.com/office/drawing/2010/main">
          <mc:Choice Requires="a14">
            <p:sp>
              <p:nvSpPr>
                <p:cNvPr id="14" name="Rectangle 13"/>
                <p:cNvSpPr/>
                <p:nvPr/>
              </p:nvSpPr>
              <p:spPr>
                <a:xfrm>
                  <a:off x="662072" y="2813762"/>
                  <a:ext cx="3690306" cy="36933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+1</m:t>
                          </m:r>
                        </m:e>
                      </m:d>
                      <m:r>
                        <a:rPr lang="en-US" i="1">
                          <a:latin typeface="Cambria Math" panose="02040503050406030204" pitchFamily="18" charset="0"/>
                        </a:rPr>
                        <m:t>+(8</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+7)</m:t>
                      </m:r>
                    </m:oMath>
                  </a14:m>
                  <a:r>
                    <a:rPr lang="en-US" dirty="0"/>
                    <a:t> </a:t>
                  </a:r>
                </a:p>
              </p:txBody>
            </p:sp>
          </mc:Choice>
          <mc:Fallback xmlns="">
            <p:sp>
              <p:nvSpPr>
                <p:cNvPr id="14" name="Rectangle 13"/>
                <p:cNvSpPr>
                  <a:spLocks noRot="1" noChangeAspect="1" noMove="1" noResize="1" noEditPoints="1" noAdjustHandles="1" noChangeArrowheads="1" noChangeShapeType="1" noTextEdit="1"/>
                </p:cNvSpPr>
                <p:nvPr/>
              </p:nvSpPr>
              <p:spPr>
                <a:xfrm>
                  <a:off x="662072" y="2813762"/>
                  <a:ext cx="3690306" cy="369332"/>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51024" y="3261219"/>
                  <a:ext cx="35948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−1+8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+7 </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51024" y="3261219"/>
                  <a:ext cx="3594895" cy="369332"/>
                </a:xfrm>
                <a:prstGeom prst="rect">
                  <a:avLst/>
                </a:prstGeom>
                <a:blipFill rotWithShape="0">
                  <a:blip r:embed="rId5"/>
                  <a:stretch>
                    <a:fillRect/>
                  </a:stretch>
                </a:blipFill>
              </p:spPr>
              <p:txBody>
                <a:bodyPr/>
                <a:lstStyle/>
                <a:p>
                  <a:r>
                    <a:rPr lang="en-US">
                      <a:noFill/>
                    </a:rPr>
                    <a:t> </a:t>
                  </a:r>
                </a:p>
              </p:txBody>
            </p:sp>
          </mc:Fallback>
        </mc:AlternateContent>
      </p:grpSp>
      <p:grpSp>
        <p:nvGrpSpPr>
          <p:cNvPr id="40" name="Group 39"/>
          <p:cNvGrpSpPr/>
          <p:nvPr/>
        </p:nvGrpSpPr>
        <p:grpSpPr>
          <a:xfrm>
            <a:off x="287023" y="3966184"/>
            <a:ext cx="3543599" cy="933565"/>
            <a:chOff x="287023" y="3966184"/>
            <a:chExt cx="3543599" cy="933565"/>
          </a:xfrm>
        </p:grpSpPr>
        <p:sp>
          <p:nvSpPr>
            <p:cNvPr id="16" name="TextBox 15"/>
            <p:cNvSpPr txBox="1"/>
            <p:nvPr/>
          </p:nvSpPr>
          <p:spPr>
            <a:xfrm>
              <a:off x="796413" y="3966184"/>
              <a:ext cx="2566219" cy="381310"/>
            </a:xfrm>
            <a:prstGeom prst="rect">
              <a:avLst/>
            </a:prstGeom>
            <a:noFill/>
          </p:spPr>
          <p:txBody>
            <a:bodyPr wrap="square" rtlCol="0">
              <a:spAutoFit/>
            </a:bodyPr>
            <a:lstStyle/>
            <a:p>
              <a:r>
                <a:rPr lang="en-US" dirty="0" smtClean="0"/>
                <a:t>Combine like terms </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287023" y="4530417"/>
                  <a:ext cx="35435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−1+7</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87023" y="4530417"/>
                  <a:ext cx="3543599" cy="369332"/>
                </a:xfrm>
                <a:prstGeom prst="rect">
                  <a:avLst/>
                </a:prstGeom>
                <a:blipFill rotWithShape="0">
                  <a:blip r:embed="rId6"/>
                  <a:stretch>
                    <a:fillRect/>
                  </a:stretch>
                </a:blipFill>
              </p:spPr>
              <p:txBody>
                <a:bodyPr/>
                <a:lstStyle/>
                <a:p>
                  <a:r>
                    <a:rPr lang="en-US">
                      <a:noFill/>
                    </a:rPr>
                    <a:t> </a:t>
                  </a:r>
                </a:p>
              </p:txBody>
            </p:sp>
          </mc:Fallback>
        </mc:AlternateContent>
      </p:grpSp>
      <p:sp>
        <p:nvSpPr>
          <p:cNvPr id="18" name="Oval 17"/>
          <p:cNvSpPr/>
          <p:nvPr/>
        </p:nvSpPr>
        <p:spPr>
          <a:xfrm>
            <a:off x="290050" y="5237617"/>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nvGrpSpPr>
          <p:cNvPr id="41" name="Group 40"/>
          <p:cNvGrpSpPr/>
          <p:nvPr/>
        </p:nvGrpSpPr>
        <p:grpSpPr>
          <a:xfrm>
            <a:off x="287021" y="5313507"/>
            <a:ext cx="3054910" cy="979734"/>
            <a:chOff x="287021" y="5313507"/>
            <a:chExt cx="3054910" cy="979734"/>
          </a:xfrm>
        </p:grpSpPr>
        <p:sp>
          <p:nvSpPr>
            <p:cNvPr id="19" name="TextBox 18"/>
            <p:cNvSpPr txBox="1"/>
            <p:nvPr/>
          </p:nvSpPr>
          <p:spPr>
            <a:xfrm>
              <a:off x="775712" y="5313507"/>
              <a:ext cx="2566219" cy="381310"/>
            </a:xfrm>
            <a:prstGeom prst="rect">
              <a:avLst/>
            </a:prstGeom>
            <a:noFill/>
          </p:spPr>
          <p:txBody>
            <a:bodyPr wrap="square" rtlCol="0">
              <a:spAutoFit/>
            </a:bodyPr>
            <a:lstStyle/>
            <a:p>
              <a:r>
                <a:rPr lang="en-US" dirty="0" smtClean="0"/>
                <a:t>Add/Subtract like terms </a:t>
              </a:r>
              <a:endParaRPr lang="en-US" dirty="0"/>
            </a:p>
          </p:txBody>
        </p:sp>
        <mc:AlternateContent xmlns:mc="http://schemas.openxmlformats.org/markup-compatibility/2006" xmlns:a14="http://schemas.microsoft.com/office/drawing/2010/main">
          <mc:Choice Requires="a14">
            <p:sp>
              <p:nvSpPr>
                <p:cNvPr id="20" name="Rectangle 19"/>
                <p:cNvSpPr/>
                <p:nvPr/>
              </p:nvSpPr>
              <p:spPr>
                <a:xfrm>
                  <a:off x="287021" y="5923909"/>
                  <a:ext cx="18360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−7</m:t>
                        </m:r>
                        <m:r>
                          <a:rPr lang="en-US" b="0" i="1" smtClean="0">
                            <a:latin typeface="Cambria Math" panose="02040503050406030204" pitchFamily="18" charset="0"/>
                          </a:rPr>
                          <m:t>𝑥</m:t>
                        </m:r>
                        <m:r>
                          <a:rPr lang="en-US" b="0" i="1" smtClean="0">
                            <a:latin typeface="Cambria Math" panose="02040503050406030204" pitchFamily="18" charset="0"/>
                          </a:rPr>
                          <m:t>+6 </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287021" y="5923909"/>
                  <a:ext cx="1836079" cy="369332"/>
                </a:xfrm>
                <a:prstGeom prst="rect">
                  <a:avLst/>
                </a:prstGeom>
                <a:blipFill rotWithShape="0">
                  <a:blip r:embed="rId7"/>
                  <a:stretch>
                    <a:fillRect/>
                  </a:stretch>
                </a:blipFill>
              </p:spPr>
              <p:txBody>
                <a:bodyPr/>
                <a:lstStyle/>
                <a:p>
                  <a:r>
                    <a:rPr lang="en-US">
                      <a:noFill/>
                    </a:rPr>
                    <a:t> </a:t>
                  </a:r>
                </a:p>
              </p:txBody>
            </p:sp>
          </mc:Fallback>
        </mc:AlternateContent>
      </p:grpSp>
      <p:sp>
        <p:nvSpPr>
          <p:cNvPr id="21" name="TextBox 20"/>
          <p:cNvSpPr txBox="1"/>
          <p:nvPr/>
        </p:nvSpPr>
        <p:spPr>
          <a:xfrm>
            <a:off x="8406582" y="1289059"/>
            <a:ext cx="2467896" cy="369332"/>
          </a:xfrm>
          <a:prstGeom prst="rect">
            <a:avLst/>
          </a:prstGeom>
          <a:noFill/>
          <a:ln w="28575">
            <a:solidFill>
              <a:srgbClr val="FF0000"/>
            </a:solidFill>
            <a:prstDash val="sysDash"/>
          </a:ln>
        </p:spPr>
        <p:txBody>
          <a:bodyPr wrap="square" rtlCol="0">
            <a:spAutoFit/>
          </a:bodyPr>
          <a:lstStyle/>
          <a:p>
            <a:r>
              <a:rPr lang="en-US" dirty="0" smtClean="0"/>
              <a:t>Choose correct answer </a:t>
            </a:r>
            <a:endParaRPr lang="en-US" dirty="0"/>
          </a:p>
        </p:txBody>
      </p:sp>
      <mc:AlternateContent xmlns:mc="http://schemas.openxmlformats.org/markup-compatibility/2006" xmlns:a14="http://schemas.microsoft.com/office/drawing/2010/main">
        <mc:Choice Requires="a14">
          <p:sp>
            <p:nvSpPr>
              <p:cNvPr id="22" name="TextBox 21"/>
              <p:cNvSpPr txBox="1"/>
              <p:nvPr/>
            </p:nvSpPr>
            <p:spPr>
              <a:xfrm>
                <a:off x="7132748" y="1848464"/>
                <a:ext cx="5015563" cy="64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+2</m:t>
                          </m:r>
                        </m:e>
                      </m:d>
                    </m:oMath>
                  </m:oMathPara>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𝑠𝑖𝑚𝑝𝑙𝑖𝑓𝑖𝑒𝑑</m:t>
                      </m:r>
                      <m:r>
                        <a:rPr lang="en-US" b="0" i="1" smtClean="0">
                          <a:latin typeface="Cambria Math" panose="02040503050406030204" pitchFamily="18" charset="0"/>
                        </a:rPr>
                        <m:t> </m:t>
                      </m:r>
                      <m:r>
                        <a:rPr lang="en-US" b="0" i="1" smtClean="0">
                          <a:latin typeface="Cambria Math" panose="02040503050406030204" pitchFamily="18" charset="0"/>
                        </a:rPr>
                        <m:t>𝑓𝑜𝑟𝑚</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 </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7132748" y="1848464"/>
                <a:ext cx="5015563" cy="645498"/>
              </a:xfrm>
              <a:prstGeom prst="rect">
                <a:avLst/>
              </a:prstGeom>
              <a:blipFill rotWithShape="0">
                <a:blip r:embed="rId8"/>
                <a:stretch>
                  <a:fillRect b="-7547"/>
                </a:stretch>
              </a:blipFill>
            </p:spPr>
            <p:txBody>
              <a:bodyPr/>
              <a:lstStyle/>
              <a:p>
                <a:r>
                  <a:rPr lang="en-US">
                    <a:noFill/>
                  </a:rPr>
                  <a:t> </a:t>
                </a:r>
              </a:p>
            </p:txBody>
          </p:sp>
        </mc:Fallback>
      </mc:AlternateContent>
      <p:grpSp>
        <p:nvGrpSpPr>
          <p:cNvPr id="23" name="Group 22"/>
          <p:cNvGrpSpPr/>
          <p:nvPr/>
        </p:nvGrpSpPr>
        <p:grpSpPr>
          <a:xfrm>
            <a:off x="7723235" y="2627053"/>
            <a:ext cx="3456041" cy="742749"/>
            <a:chOff x="354530" y="1990824"/>
            <a:chExt cx="2273167" cy="742749"/>
          </a:xfrm>
        </p:grpSpPr>
        <p:sp>
          <p:nvSpPr>
            <p:cNvPr id="24" name="Rounded Rectangle 23"/>
            <p:cNvSpPr/>
            <p:nvPr/>
          </p:nvSpPr>
          <p:spPr>
            <a:xfrm>
              <a:off x="354530" y="1990824"/>
              <a:ext cx="2273167" cy="742749"/>
            </a:xfrm>
            <a:prstGeom prst="round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510345" y="2192921"/>
                  <a:ext cx="1953928"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−4</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3</m:t>
                            </m:r>
                          </m:sup>
                        </m:sSup>
                        <m:r>
                          <a:rPr lang="en-US" sz="1600" b="0" i="1" smtClean="0">
                            <a:latin typeface="Cambria Math" panose="02040503050406030204" pitchFamily="18" charset="0"/>
                          </a:rPr>
                          <m:t>−11</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oMath>
                    </m:oMathPara>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10345" y="2192921"/>
                  <a:ext cx="1953928" cy="338554"/>
                </a:xfrm>
                <a:prstGeom prst="rect">
                  <a:avLst/>
                </a:prstGeom>
                <a:blipFill rotWithShape="0">
                  <a:blip r:embed="rId9"/>
                  <a:stretch>
                    <a:fillRect/>
                  </a:stretch>
                </a:blipFill>
                <a:ln>
                  <a:noFill/>
                </a:ln>
              </p:spPr>
              <p:txBody>
                <a:bodyPr/>
                <a:lstStyle/>
                <a:p>
                  <a:r>
                    <a:rPr lang="en-US">
                      <a:noFill/>
                    </a:rPr>
                    <a:t> </a:t>
                  </a:r>
                </a:p>
              </p:txBody>
            </p:sp>
          </mc:Fallback>
        </mc:AlternateContent>
      </p:grpSp>
      <p:grpSp>
        <p:nvGrpSpPr>
          <p:cNvPr id="26" name="Group 25"/>
          <p:cNvGrpSpPr/>
          <p:nvPr/>
        </p:nvGrpSpPr>
        <p:grpSpPr>
          <a:xfrm>
            <a:off x="7717450" y="3521745"/>
            <a:ext cx="3456041" cy="742749"/>
            <a:chOff x="354530" y="1990824"/>
            <a:chExt cx="2273167" cy="742749"/>
          </a:xfrm>
        </p:grpSpPr>
        <p:sp>
          <p:nvSpPr>
            <p:cNvPr id="27" name="Rounded Rectangle 26"/>
            <p:cNvSpPr/>
            <p:nvPr/>
          </p:nvSpPr>
          <p:spPr>
            <a:xfrm>
              <a:off x="354530" y="1990824"/>
              <a:ext cx="2273167" cy="742749"/>
            </a:xfrm>
            <a:prstGeom prst="round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510345" y="2192921"/>
                  <a:ext cx="1953928"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−11</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−4</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3</m:t>
                            </m:r>
                          </m:sup>
                        </m:sSup>
                        <m:r>
                          <a:rPr lang="en-US" sz="1600" b="0" i="1" smtClean="0">
                            <a:latin typeface="Cambria Math" panose="02040503050406030204" pitchFamily="18" charset="0"/>
                          </a:rPr>
                          <m:t>+7</m:t>
                        </m:r>
                        <m:r>
                          <a:rPr lang="en-US" sz="1600" b="0" i="1" smtClean="0">
                            <a:latin typeface="Cambria Math" panose="02040503050406030204" pitchFamily="18" charset="0"/>
                          </a:rPr>
                          <m:t>𝑥</m:t>
                        </m:r>
                      </m:oMath>
                    </m:oMathPara>
                  </a14:m>
                  <a:endParaRPr lang="en-US"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10345" y="2192921"/>
                  <a:ext cx="1953928" cy="338554"/>
                </a:xfrm>
                <a:prstGeom prst="rect">
                  <a:avLst/>
                </a:prstGeom>
                <a:blipFill rotWithShape="0">
                  <a:blip r:embed="rId10"/>
                  <a:stretch>
                    <a:fillRect/>
                  </a:stretch>
                </a:blipFill>
                <a:ln>
                  <a:noFill/>
                </a:ln>
              </p:spPr>
              <p:txBody>
                <a:bodyPr/>
                <a:lstStyle/>
                <a:p>
                  <a:r>
                    <a:rPr lang="en-US">
                      <a:noFill/>
                    </a:rPr>
                    <a:t> </a:t>
                  </a:r>
                </a:p>
              </p:txBody>
            </p:sp>
          </mc:Fallback>
        </mc:AlternateContent>
      </p:grpSp>
      <p:grpSp>
        <p:nvGrpSpPr>
          <p:cNvPr id="29" name="Group 28"/>
          <p:cNvGrpSpPr/>
          <p:nvPr/>
        </p:nvGrpSpPr>
        <p:grpSpPr>
          <a:xfrm>
            <a:off x="7711665" y="4379450"/>
            <a:ext cx="3456041" cy="742749"/>
            <a:chOff x="354530" y="1990824"/>
            <a:chExt cx="2273167" cy="742749"/>
          </a:xfrm>
        </p:grpSpPr>
        <p:sp>
          <p:nvSpPr>
            <p:cNvPr id="30" name="Rounded Rectangle 29"/>
            <p:cNvSpPr/>
            <p:nvPr/>
          </p:nvSpPr>
          <p:spPr>
            <a:xfrm>
              <a:off x="354530" y="1990824"/>
              <a:ext cx="2273167" cy="742749"/>
            </a:xfrm>
            <a:prstGeom prst="round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510345" y="2192921"/>
                  <a:ext cx="1953928"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−8</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5</m:t>
                            </m:r>
                          </m:sup>
                        </m:sSup>
                      </m:oMath>
                    </m:oMathPara>
                  </a14:m>
                  <a:endParaRPr lang="en-US"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10345" y="2192921"/>
                  <a:ext cx="1953928" cy="338554"/>
                </a:xfrm>
                <a:prstGeom prst="rect">
                  <a:avLst/>
                </a:prstGeom>
                <a:blipFill rotWithShape="0">
                  <a:blip r:embed="rId11"/>
                  <a:stretch>
                    <a:fillRect/>
                  </a:stretch>
                </a:blipFill>
                <a:ln>
                  <a:noFill/>
                </a:ln>
              </p:spPr>
              <p:txBody>
                <a:bodyPr/>
                <a:lstStyle/>
                <a:p>
                  <a:r>
                    <a:rPr lang="en-US">
                      <a:noFill/>
                    </a:rPr>
                    <a:t> </a:t>
                  </a:r>
                </a:p>
              </p:txBody>
            </p:sp>
          </mc:Fallback>
        </mc:AlternateContent>
      </p:grpSp>
      <p:grpSp>
        <p:nvGrpSpPr>
          <p:cNvPr id="32" name="Group 31"/>
          <p:cNvGrpSpPr/>
          <p:nvPr/>
        </p:nvGrpSpPr>
        <p:grpSpPr>
          <a:xfrm>
            <a:off x="7717449" y="5270703"/>
            <a:ext cx="3456041" cy="742749"/>
            <a:chOff x="354530" y="1990824"/>
            <a:chExt cx="2273167" cy="742749"/>
          </a:xfrm>
        </p:grpSpPr>
        <p:sp>
          <p:nvSpPr>
            <p:cNvPr id="33" name="Rounded Rectangle 32"/>
            <p:cNvSpPr/>
            <p:nvPr/>
          </p:nvSpPr>
          <p:spPr>
            <a:xfrm>
              <a:off x="354530" y="1990824"/>
              <a:ext cx="2273167" cy="742749"/>
            </a:xfrm>
            <a:prstGeom prst="round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510345" y="2192921"/>
                  <a:ext cx="1953928"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−4</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3</m:t>
                            </m:r>
                          </m:sup>
                        </m:sSup>
                        <m:r>
                          <a:rPr lang="en-US" sz="1600" b="0" i="1" smtClean="0">
                            <a:latin typeface="Cambria Math" panose="02040503050406030204" pitchFamily="18" charset="0"/>
                          </a:rPr>
                          <m:t>−11</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+5</m:t>
                        </m:r>
                        <m:r>
                          <a:rPr lang="en-US" sz="1600" b="0" i="1" smtClean="0">
                            <a:latin typeface="Cambria Math" panose="02040503050406030204" pitchFamily="18" charset="0"/>
                          </a:rPr>
                          <m:t>𝑥</m:t>
                        </m:r>
                        <m:r>
                          <a:rPr lang="en-US" sz="1600" b="0" i="1" smtClean="0">
                            <a:latin typeface="Cambria Math" panose="02040503050406030204" pitchFamily="18" charset="0"/>
                          </a:rPr>
                          <m:t>−2 </m:t>
                        </m:r>
                      </m:oMath>
                    </m:oMathPara>
                  </a14:m>
                  <a:endParaRPr lang="en-US"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10345" y="2192921"/>
                  <a:ext cx="1953928" cy="338554"/>
                </a:xfrm>
                <a:prstGeom prst="rect">
                  <a:avLst/>
                </a:prstGeom>
                <a:blipFill rotWithShape="0">
                  <a:blip r:embed="rId12"/>
                  <a:stretch>
                    <a:fillRect/>
                  </a:stretch>
                </a:blipFill>
                <a:ln>
                  <a:noFill/>
                </a:ln>
              </p:spPr>
              <p:txBody>
                <a:bodyPr/>
                <a:lstStyle/>
                <a:p>
                  <a:r>
                    <a:rPr lang="en-US">
                      <a:noFill/>
                    </a:rPr>
                    <a:t> </a:t>
                  </a:r>
                </a:p>
              </p:txBody>
            </p:sp>
          </mc:Fallback>
        </mc:AlternateContent>
      </p:grpSp>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77754" y="5313507"/>
            <a:ext cx="637592" cy="637592"/>
          </a:xfrm>
          <a:prstGeom prst="rect">
            <a:avLst/>
          </a:prstGeom>
        </p:spPr>
      </p:pic>
      <p:sp>
        <p:nvSpPr>
          <p:cNvPr id="42" name="Rounded Rectangle 41"/>
          <p:cNvSpPr/>
          <p:nvPr/>
        </p:nvSpPr>
        <p:spPr>
          <a:xfrm>
            <a:off x="8721212" y="1044706"/>
            <a:ext cx="1838633" cy="74628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Question </a:t>
            </a:r>
            <a:endParaRPr lang="en-US" dirty="0"/>
          </a:p>
        </p:txBody>
      </p:sp>
      <p:pic>
        <p:nvPicPr>
          <p:cNvPr id="43" name="Picture 42">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Tree>
    <p:extLst>
      <p:ext uri="{BB962C8B-B14F-4D97-AF65-F5344CB8AC3E}">
        <p14:creationId xmlns:p14="http://schemas.microsoft.com/office/powerpoint/2010/main" val="3183940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 restart="whenNotActive" fill="hold" evtFilter="cancelBubble" nodeType="interactiveSeq">
                <p:stCondLst>
                  <p:cond evt="onClick" delay="0">
                    <p:tgtEl>
                      <p:spTgt spid="2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9" restart="whenNotActive" fill="hold" evtFilter="cancelBubble" nodeType="interactiveSeq">
                <p:stCondLst>
                  <p:cond evt="onClick" delay="0">
                    <p:tgtEl>
                      <p:spTgt spid="4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par>
                          <p:cTn id="54" fill="hold">
                            <p:stCondLst>
                              <p:cond delay="0"/>
                            </p:stCondLst>
                            <p:childTnLst>
                              <p:par>
                                <p:cTn id="55" presetID="1" presetClass="exit"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21" grpId="0" animBg="1"/>
      <p:bldP spid="22" grpId="0"/>
      <p:bldP spid="42" grpId="0" animBg="1"/>
      <p:bldP spid="4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77877" y="192505"/>
            <a:ext cx="3031958" cy="90477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p:cNvSpPr txBox="1"/>
          <p:nvPr/>
        </p:nvSpPr>
        <p:spPr>
          <a:xfrm>
            <a:off x="4803010" y="321726"/>
            <a:ext cx="2820200" cy="646331"/>
          </a:xfrm>
          <a:prstGeom prst="rect">
            <a:avLst/>
          </a:prstGeom>
          <a:noFill/>
        </p:spPr>
        <p:txBody>
          <a:bodyPr wrap="square" rtlCol="0">
            <a:spAutoFit/>
          </a:bodyPr>
          <a:lstStyle/>
          <a:p>
            <a:r>
              <a:rPr lang="en-US" sz="3600" dirty="0" smtClean="0"/>
              <a:t>Real Numbers </a:t>
            </a:r>
            <a:endParaRPr lang="en-US" sz="3600"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3375" y="2992252"/>
            <a:ext cx="3128546" cy="3110296"/>
          </a:xfrm>
          <a:prstGeom prst="rect">
            <a:avLst/>
          </a:prstGeom>
        </p:spPr>
      </p:pic>
      <p:grpSp>
        <p:nvGrpSpPr>
          <p:cNvPr id="8" name="Group 7"/>
          <p:cNvGrpSpPr/>
          <p:nvPr/>
        </p:nvGrpSpPr>
        <p:grpSpPr>
          <a:xfrm>
            <a:off x="537410" y="1817569"/>
            <a:ext cx="2273167" cy="742749"/>
            <a:chOff x="354530" y="1990824"/>
            <a:chExt cx="2273167" cy="742749"/>
          </a:xfrm>
        </p:grpSpPr>
        <p:sp>
          <p:nvSpPr>
            <p:cNvPr id="6" name="Rounded Rectangle 5"/>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a:hlinkClick r:id="rId3" action="ppaction://hlinksldjump"/>
            </p:cNvPr>
            <p:cNvSpPr txBox="1"/>
            <p:nvPr/>
          </p:nvSpPr>
          <p:spPr>
            <a:xfrm>
              <a:off x="514150" y="2039034"/>
              <a:ext cx="1953928" cy="646331"/>
            </a:xfrm>
            <a:prstGeom prst="rect">
              <a:avLst/>
            </a:prstGeom>
            <a:noFill/>
          </p:spPr>
          <p:txBody>
            <a:bodyPr wrap="square" rtlCol="0">
              <a:spAutoFit/>
            </a:bodyPr>
            <a:lstStyle/>
            <a:p>
              <a:pPr algn="ctr"/>
              <a:r>
                <a:rPr lang="en-US" dirty="0" smtClean="0"/>
                <a:t>Properties of Real Numbers </a:t>
              </a:r>
              <a:endParaRPr lang="en-US" dirty="0"/>
            </a:p>
          </p:txBody>
        </p:sp>
      </p:grpSp>
      <p:grpSp>
        <p:nvGrpSpPr>
          <p:cNvPr id="9" name="Group 8"/>
          <p:cNvGrpSpPr/>
          <p:nvPr/>
        </p:nvGrpSpPr>
        <p:grpSpPr>
          <a:xfrm>
            <a:off x="537410" y="2811110"/>
            <a:ext cx="2273167" cy="742749"/>
            <a:chOff x="354530" y="1990824"/>
            <a:chExt cx="2273167" cy="742749"/>
          </a:xfrm>
        </p:grpSpPr>
        <p:sp>
          <p:nvSpPr>
            <p:cNvPr id="10" name="Rounded Rectangle 9">
              <a:hlinkClick r:id="rId4" action="ppaction://hlinksldjump"/>
            </p:cNvPr>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a:hlinkClick r:id="rId4" action="ppaction://hlinksldjump"/>
            </p:cNvPr>
            <p:cNvSpPr txBox="1"/>
            <p:nvPr/>
          </p:nvSpPr>
          <p:spPr>
            <a:xfrm>
              <a:off x="514150" y="2039034"/>
              <a:ext cx="1953928" cy="646331"/>
            </a:xfrm>
            <a:prstGeom prst="rect">
              <a:avLst/>
            </a:prstGeom>
            <a:noFill/>
          </p:spPr>
          <p:txBody>
            <a:bodyPr wrap="square" rtlCol="0">
              <a:spAutoFit/>
            </a:bodyPr>
            <a:lstStyle/>
            <a:p>
              <a:pPr algn="ctr"/>
              <a:r>
                <a:rPr lang="en-US" dirty="0" smtClean="0"/>
                <a:t>Addition and Subtraction </a:t>
              </a:r>
              <a:endParaRPr lang="en-US" dirty="0"/>
            </a:p>
          </p:txBody>
        </p:sp>
      </p:grpSp>
      <p:grpSp>
        <p:nvGrpSpPr>
          <p:cNvPr id="12" name="Group 11"/>
          <p:cNvGrpSpPr/>
          <p:nvPr/>
        </p:nvGrpSpPr>
        <p:grpSpPr>
          <a:xfrm>
            <a:off x="537410" y="3804651"/>
            <a:ext cx="2273167" cy="742749"/>
            <a:chOff x="354530" y="1990824"/>
            <a:chExt cx="2273167" cy="742749"/>
          </a:xfrm>
        </p:grpSpPr>
        <p:sp>
          <p:nvSpPr>
            <p:cNvPr id="13" name="Rounded Rectangle 1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a:hlinkClick r:id="rId5" action="ppaction://hlinksldjump"/>
            </p:cNvPr>
            <p:cNvSpPr txBox="1"/>
            <p:nvPr/>
          </p:nvSpPr>
          <p:spPr>
            <a:xfrm>
              <a:off x="514150" y="2039034"/>
              <a:ext cx="1953928" cy="646331"/>
            </a:xfrm>
            <a:prstGeom prst="rect">
              <a:avLst/>
            </a:prstGeom>
            <a:noFill/>
          </p:spPr>
          <p:txBody>
            <a:bodyPr wrap="square" rtlCol="0">
              <a:spAutoFit/>
            </a:bodyPr>
            <a:lstStyle/>
            <a:p>
              <a:pPr algn="ctr"/>
              <a:r>
                <a:rPr lang="en-US" dirty="0" smtClean="0"/>
                <a:t>The Real Number Line </a:t>
              </a:r>
              <a:endParaRPr lang="en-US" dirty="0"/>
            </a:p>
          </p:txBody>
        </p:sp>
      </p:grpSp>
      <p:grpSp>
        <p:nvGrpSpPr>
          <p:cNvPr id="15" name="Group 14"/>
          <p:cNvGrpSpPr/>
          <p:nvPr/>
        </p:nvGrpSpPr>
        <p:grpSpPr>
          <a:xfrm>
            <a:off x="537410" y="4798192"/>
            <a:ext cx="2273167" cy="742749"/>
            <a:chOff x="354530" y="1990824"/>
            <a:chExt cx="2273167" cy="742749"/>
          </a:xfrm>
        </p:grpSpPr>
        <p:sp>
          <p:nvSpPr>
            <p:cNvPr id="16" name="Rounded Rectangle 15"/>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a:hlinkClick r:id="rId6" action="ppaction://hlinksldjump"/>
            </p:cNvPr>
            <p:cNvSpPr txBox="1"/>
            <p:nvPr/>
          </p:nvSpPr>
          <p:spPr>
            <a:xfrm>
              <a:off x="514150" y="2177532"/>
              <a:ext cx="1953928" cy="369332"/>
            </a:xfrm>
            <a:prstGeom prst="rect">
              <a:avLst/>
            </a:prstGeom>
            <a:noFill/>
          </p:spPr>
          <p:txBody>
            <a:bodyPr wrap="square" rtlCol="0">
              <a:spAutoFit/>
            </a:bodyPr>
            <a:lstStyle/>
            <a:p>
              <a:pPr algn="ctr"/>
              <a:r>
                <a:rPr lang="en-US" dirty="0" smtClean="0"/>
                <a:t>Intervals </a:t>
              </a:r>
              <a:endParaRPr lang="en-US" dirty="0"/>
            </a:p>
          </p:txBody>
        </p:sp>
      </p:grpSp>
      <p:grpSp>
        <p:nvGrpSpPr>
          <p:cNvPr id="18" name="Group 17"/>
          <p:cNvGrpSpPr/>
          <p:nvPr/>
        </p:nvGrpSpPr>
        <p:grpSpPr>
          <a:xfrm>
            <a:off x="537410" y="5791735"/>
            <a:ext cx="2273167" cy="742749"/>
            <a:chOff x="354530" y="1990824"/>
            <a:chExt cx="2273167" cy="742749"/>
          </a:xfrm>
        </p:grpSpPr>
        <p:sp>
          <p:nvSpPr>
            <p:cNvPr id="19" name="Rounded Rectangle 18"/>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TextBox 19">
              <a:hlinkClick r:id="rId7" action="ppaction://hlinksldjump"/>
            </p:cNvPr>
            <p:cNvSpPr txBox="1"/>
            <p:nvPr/>
          </p:nvSpPr>
          <p:spPr>
            <a:xfrm>
              <a:off x="514150" y="2039034"/>
              <a:ext cx="1953928" cy="646331"/>
            </a:xfrm>
            <a:prstGeom prst="rect">
              <a:avLst/>
            </a:prstGeom>
            <a:noFill/>
          </p:spPr>
          <p:txBody>
            <a:bodyPr wrap="square" rtlCol="0">
              <a:spAutoFit/>
            </a:bodyPr>
            <a:lstStyle/>
            <a:p>
              <a:pPr algn="ctr"/>
              <a:r>
                <a:rPr lang="en-US" dirty="0" smtClean="0"/>
                <a:t>Absolute value and Distance </a:t>
              </a:r>
              <a:endParaRPr lang="en-US" dirty="0"/>
            </a:p>
          </p:txBody>
        </p:sp>
      </p:grpSp>
      <p:grpSp>
        <p:nvGrpSpPr>
          <p:cNvPr id="22" name="Group 21"/>
          <p:cNvGrpSpPr/>
          <p:nvPr/>
        </p:nvGrpSpPr>
        <p:grpSpPr>
          <a:xfrm>
            <a:off x="537409" y="929831"/>
            <a:ext cx="2273167" cy="742749"/>
            <a:chOff x="354530" y="1990824"/>
            <a:chExt cx="2273167" cy="742749"/>
          </a:xfrm>
        </p:grpSpPr>
        <p:sp>
          <p:nvSpPr>
            <p:cNvPr id="23" name="Rounded Rectangle 22">
              <a:hlinkClick r:id="rId8" action="ppaction://hlinksldjump"/>
            </p:cNvPr>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TextBox 23">
              <a:hlinkClick r:id="rId8" action="ppaction://hlinksldjump"/>
            </p:cNvPr>
            <p:cNvSpPr txBox="1"/>
            <p:nvPr/>
          </p:nvSpPr>
          <p:spPr>
            <a:xfrm>
              <a:off x="514149" y="2177532"/>
              <a:ext cx="1953928" cy="369332"/>
            </a:xfrm>
            <a:prstGeom prst="rect">
              <a:avLst/>
            </a:prstGeom>
            <a:noFill/>
          </p:spPr>
          <p:txBody>
            <a:bodyPr wrap="square" rtlCol="0">
              <a:spAutoFit/>
            </a:bodyPr>
            <a:lstStyle/>
            <a:p>
              <a:pPr algn="ctr"/>
              <a:r>
                <a:rPr lang="en-US" dirty="0" smtClean="0"/>
                <a:t>Real Numbers </a:t>
              </a:r>
              <a:endParaRPr lang="en-US" dirty="0"/>
            </a:p>
          </p:txBody>
        </p:sp>
      </p:grpSp>
      <p:pic>
        <p:nvPicPr>
          <p:cNvPr id="25" name="Picture 2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4301" y="5501353"/>
            <a:ext cx="1202390" cy="1202390"/>
          </a:xfrm>
          <a:prstGeom prst="rect">
            <a:avLst/>
          </a:prstGeom>
        </p:spPr>
      </p:pic>
      <p:grpSp>
        <p:nvGrpSpPr>
          <p:cNvPr id="26" name="Group 25"/>
          <p:cNvGrpSpPr/>
          <p:nvPr/>
        </p:nvGrpSpPr>
        <p:grpSpPr>
          <a:xfrm>
            <a:off x="2970197" y="1808395"/>
            <a:ext cx="2273167" cy="742749"/>
            <a:chOff x="354530" y="1990824"/>
            <a:chExt cx="2273167" cy="742749"/>
          </a:xfrm>
        </p:grpSpPr>
        <p:sp>
          <p:nvSpPr>
            <p:cNvPr id="27" name="Rounded Rectangle 26"/>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a:hlinkClick r:id="rId11" action="ppaction://hlinksldjump"/>
            </p:cNvPr>
            <p:cNvSpPr txBox="1"/>
            <p:nvPr/>
          </p:nvSpPr>
          <p:spPr>
            <a:xfrm>
              <a:off x="514150" y="2039034"/>
              <a:ext cx="1953928" cy="646331"/>
            </a:xfrm>
            <a:prstGeom prst="rect">
              <a:avLst/>
            </a:prstGeom>
            <a:noFill/>
          </p:spPr>
          <p:txBody>
            <a:bodyPr wrap="square" rtlCol="0">
              <a:spAutoFit/>
            </a:bodyPr>
            <a:lstStyle/>
            <a:p>
              <a:pPr algn="ctr"/>
              <a:r>
                <a:rPr lang="en-US" dirty="0" smtClean="0"/>
                <a:t>Multiplication and Division </a:t>
              </a:r>
              <a:endParaRPr lang="en-US" dirty="0"/>
            </a:p>
          </p:txBody>
        </p:sp>
      </p:grpSp>
    </p:spTree>
    <p:extLst>
      <p:ext uri="{BB962C8B-B14F-4D97-AF65-F5344CB8AC3E}">
        <p14:creationId xmlns:p14="http://schemas.microsoft.com/office/powerpoint/2010/main" val="2078487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91587" y="107947"/>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14151" y="2100588"/>
              <a:ext cx="1953928" cy="584775"/>
            </a:xfrm>
            <a:prstGeom prst="rect">
              <a:avLst/>
            </a:prstGeom>
            <a:noFill/>
          </p:spPr>
          <p:txBody>
            <a:bodyPr wrap="square" rtlCol="0">
              <a:spAutoFit/>
            </a:bodyPr>
            <a:lstStyle/>
            <a:p>
              <a:pPr algn="ctr"/>
              <a:r>
                <a:rPr lang="en-US" sz="1600" dirty="0"/>
                <a:t>Multiplying Algebraic Expressions</a:t>
              </a:r>
            </a:p>
          </p:txBody>
        </p:sp>
      </p:grpSp>
      <p:grpSp>
        <p:nvGrpSpPr>
          <p:cNvPr id="5" name="Group 4"/>
          <p:cNvGrpSpPr/>
          <p:nvPr/>
        </p:nvGrpSpPr>
        <p:grpSpPr>
          <a:xfrm>
            <a:off x="981569" y="1155080"/>
            <a:ext cx="2273167" cy="742749"/>
            <a:chOff x="354530" y="1990824"/>
            <a:chExt cx="2273167" cy="742749"/>
          </a:xfrm>
        </p:grpSpPr>
        <p:sp>
          <p:nvSpPr>
            <p:cNvPr id="6" name="Rounded Rectangle 5"/>
            <p:cNvSpPr/>
            <p:nvPr/>
          </p:nvSpPr>
          <p:spPr>
            <a:xfrm>
              <a:off x="354530" y="1990824"/>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514151" y="2100588"/>
              <a:ext cx="1953928" cy="584775"/>
            </a:xfrm>
            <a:prstGeom prst="rect">
              <a:avLst/>
            </a:prstGeom>
            <a:noFill/>
            <a:ln>
              <a:noFill/>
            </a:ln>
          </p:spPr>
          <p:txBody>
            <a:bodyPr wrap="square" rtlCol="0">
              <a:spAutoFit/>
            </a:bodyPr>
            <a:lstStyle/>
            <a:p>
              <a:pPr algn="ctr"/>
              <a:r>
                <a:rPr lang="en-US" sz="1600" dirty="0" smtClean="0"/>
                <a:t>Using Distributive Property </a:t>
              </a:r>
              <a:endParaRPr lang="en-US" sz="1600" dirty="0"/>
            </a:p>
          </p:txBody>
        </p:sp>
      </p:grpSp>
      <p:grpSp>
        <p:nvGrpSpPr>
          <p:cNvPr id="8" name="Group 7"/>
          <p:cNvGrpSpPr/>
          <p:nvPr/>
        </p:nvGrpSpPr>
        <p:grpSpPr>
          <a:xfrm>
            <a:off x="9085162" y="1155081"/>
            <a:ext cx="2273167" cy="742749"/>
            <a:chOff x="354530" y="1990824"/>
            <a:chExt cx="2273167" cy="742749"/>
          </a:xfrm>
        </p:grpSpPr>
        <p:sp>
          <p:nvSpPr>
            <p:cNvPr id="9" name="Rounded Rectangle 8"/>
            <p:cNvSpPr/>
            <p:nvPr/>
          </p:nvSpPr>
          <p:spPr>
            <a:xfrm>
              <a:off x="354530" y="1990824"/>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p:cNvSpPr txBox="1"/>
            <p:nvPr/>
          </p:nvSpPr>
          <p:spPr>
            <a:xfrm>
              <a:off x="514149" y="2192921"/>
              <a:ext cx="1953928" cy="338554"/>
            </a:xfrm>
            <a:prstGeom prst="rect">
              <a:avLst/>
            </a:prstGeom>
            <a:noFill/>
            <a:ln>
              <a:noFill/>
            </a:ln>
          </p:spPr>
          <p:txBody>
            <a:bodyPr wrap="square" rtlCol="0">
              <a:spAutoFit/>
            </a:bodyPr>
            <a:lstStyle/>
            <a:p>
              <a:pPr algn="ctr"/>
              <a:r>
                <a:rPr lang="en-US" sz="1600" dirty="0" smtClean="0"/>
                <a:t>Using Table </a:t>
              </a:r>
              <a:endParaRPr lang="en-US" sz="1600" dirty="0"/>
            </a:p>
          </p:txBody>
        </p:sp>
      </p:grpSp>
      <mc:AlternateContent xmlns:mc="http://schemas.openxmlformats.org/markup-compatibility/2006" xmlns:a14="http://schemas.microsoft.com/office/drawing/2010/main">
        <mc:Choice Requires="a14">
          <p:sp>
            <p:nvSpPr>
              <p:cNvPr id="11" name="TextBox 10"/>
              <p:cNvSpPr txBox="1"/>
              <p:nvPr/>
            </p:nvSpPr>
            <p:spPr>
              <a:xfrm>
                <a:off x="698425" y="2107933"/>
                <a:ext cx="28394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98425" y="2107933"/>
                <a:ext cx="2839453" cy="369332"/>
              </a:xfrm>
              <a:prstGeom prst="rect">
                <a:avLst/>
              </a:prstGeom>
              <a:blipFill rotWithShape="0">
                <a:blip r:embed="rId2"/>
                <a:stretch>
                  <a:fillRect/>
                </a:stretch>
              </a:blipFill>
            </p:spPr>
            <p:txBody>
              <a:bodyPr/>
              <a:lstStyle/>
              <a:p>
                <a:r>
                  <a:rPr lang="en-US">
                    <a:noFill/>
                  </a:rPr>
                  <a:t> </a:t>
                </a:r>
              </a:p>
            </p:txBody>
          </p:sp>
        </mc:Fallback>
      </mc:AlternateContent>
      <p:grpSp>
        <p:nvGrpSpPr>
          <p:cNvPr id="28" name="Group 27"/>
          <p:cNvGrpSpPr/>
          <p:nvPr/>
        </p:nvGrpSpPr>
        <p:grpSpPr>
          <a:xfrm>
            <a:off x="513663" y="2687369"/>
            <a:ext cx="2839453" cy="592298"/>
            <a:chOff x="698424" y="2687369"/>
            <a:chExt cx="2839453" cy="592298"/>
          </a:xfrm>
        </p:grpSpPr>
        <mc:AlternateContent xmlns:mc="http://schemas.openxmlformats.org/markup-compatibility/2006" xmlns:a14="http://schemas.microsoft.com/office/drawing/2010/main">
          <mc:Choice Requires="a14">
            <p:sp>
              <p:nvSpPr>
                <p:cNvPr id="12" name="TextBox 11"/>
                <p:cNvSpPr txBox="1"/>
                <p:nvPr/>
              </p:nvSpPr>
              <p:spPr>
                <a:xfrm>
                  <a:off x="698424" y="2847474"/>
                  <a:ext cx="28394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98424" y="2847474"/>
                  <a:ext cx="2839453" cy="369332"/>
                </a:xfrm>
                <a:prstGeom prst="rect">
                  <a:avLst/>
                </a:prstGeom>
                <a:blipFill rotWithShape="0">
                  <a:blip r:embed="rId3"/>
                  <a:stretch>
                    <a:fillRect/>
                  </a:stretch>
                </a:blipFill>
              </p:spPr>
              <p:txBody>
                <a:bodyPr/>
                <a:lstStyle/>
                <a:p>
                  <a:r>
                    <a:rPr lang="en-US">
                      <a:noFill/>
                    </a:rPr>
                    <a:t> </a:t>
                  </a:r>
                </a:p>
              </p:txBody>
            </p:sp>
          </mc:Fallback>
        </mc:AlternateContent>
        <p:grpSp>
          <p:nvGrpSpPr>
            <p:cNvPr id="15" name="Group 14"/>
            <p:cNvGrpSpPr/>
            <p:nvPr/>
          </p:nvGrpSpPr>
          <p:grpSpPr>
            <a:xfrm>
              <a:off x="1472664" y="2687369"/>
              <a:ext cx="1347538" cy="160105"/>
              <a:chOff x="1472664" y="2687369"/>
              <a:chExt cx="1347538" cy="160105"/>
            </a:xfrm>
          </p:grpSpPr>
          <p:sp>
            <p:nvSpPr>
              <p:cNvPr id="13" name="Curved Down Arrow 12"/>
              <p:cNvSpPr/>
              <p:nvPr/>
            </p:nvSpPr>
            <p:spPr>
              <a:xfrm>
                <a:off x="1472665" y="2704699"/>
                <a:ext cx="750771" cy="1427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a:off x="1472664" y="2687369"/>
                <a:ext cx="1347538" cy="1601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rot="10644301" flipH="1">
              <a:off x="1935766" y="3153943"/>
              <a:ext cx="919725" cy="125724"/>
              <a:chOff x="1472664" y="2687369"/>
              <a:chExt cx="1347538" cy="160105"/>
            </a:xfrm>
          </p:grpSpPr>
          <p:sp>
            <p:nvSpPr>
              <p:cNvPr id="17" name="Curved Down Arrow 16"/>
              <p:cNvSpPr/>
              <p:nvPr/>
            </p:nvSpPr>
            <p:spPr>
              <a:xfrm>
                <a:off x="1472665" y="2704699"/>
                <a:ext cx="750771" cy="1427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Down Arrow 17"/>
              <p:cNvSpPr/>
              <p:nvPr/>
            </p:nvSpPr>
            <p:spPr>
              <a:xfrm>
                <a:off x="1472664" y="2687369"/>
                <a:ext cx="1347538" cy="1601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9" name="Oval 18"/>
          <p:cNvSpPr/>
          <p:nvPr/>
        </p:nvSpPr>
        <p:spPr>
          <a:xfrm>
            <a:off x="355450" y="2820020"/>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0" name="Oval 19"/>
          <p:cNvSpPr/>
          <p:nvPr/>
        </p:nvSpPr>
        <p:spPr>
          <a:xfrm>
            <a:off x="355450" y="3876987"/>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mc:AlternateContent xmlns:mc="http://schemas.openxmlformats.org/markup-compatibility/2006" xmlns:a14="http://schemas.microsoft.com/office/drawing/2010/main">
        <mc:Choice Requires="a14">
          <p:sp>
            <p:nvSpPr>
              <p:cNvPr id="21" name="TextBox 20"/>
              <p:cNvSpPr txBox="1"/>
              <p:nvPr/>
            </p:nvSpPr>
            <p:spPr>
              <a:xfrm>
                <a:off x="698423" y="3876987"/>
                <a:ext cx="28394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−3 </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698423" y="3876987"/>
                <a:ext cx="2839453" cy="369332"/>
              </a:xfrm>
              <a:prstGeom prst="rect">
                <a:avLst/>
              </a:prstGeom>
              <a:blipFill rotWithShape="0">
                <a:blip r:embed="rId4"/>
                <a:stretch>
                  <a:fillRect/>
                </a:stretch>
              </a:blipFill>
            </p:spPr>
            <p:txBody>
              <a:bodyPr/>
              <a:lstStyle/>
              <a:p>
                <a:r>
                  <a:rPr lang="en-US">
                    <a:noFill/>
                  </a:rPr>
                  <a:t> </a:t>
                </a:r>
              </a:p>
            </p:txBody>
          </p:sp>
        </mc:Fallback>
      </mc:AlternateContent>
      <p:sp>
        <p:nvSpPr>
          <p:cNvPr id="22" name="Oval 21"/>
          <p:cNvSpPr/>
          <p:nvPr/>
        </p:nvSpPr>
        <p:spPr>
          <a:xfrm>
            <a:off x="355450" y="4866816"/>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mc:AlternateContent xmlns:mc="http://schemas.openxmlformats.org/markup-compatibility/2006" xmlns:a14="http://schemas.microsoft.com/office/drawing/2010/main">
        <mc:Choice Requires="a14">
          <p:sp>
            <p:nvSpPr>
              <p:cNvPr id="23" name="TextBox 22"/>
              <p:cNvSpPr txBox="1"/>
              <p:nvPr/>
            </p:nvSpPr>
            <p:spPr>
              <a:xfrm>
                <a:off x="513664" y="4916181"/>
                <a:ext cx="28394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−3 </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513664" y="4916181"/>
                <a:ext cx="2839453" cy="369332"/>
              </a:xfrm>
              <a:prstGeom prst="rect">
                <a:avLst/>
              </a:prstGeom>
              <a:blipFill rotWithShape="0">
                <a:blip r:embed="rId5"/>
                <a:stretch>
                  <a:fillRect/>
                </a:stretch>
              </a:blipFill>
            </p:spPr>
            <p:txBody>
              <a:bodyPr/>
              <a:lstStyle/>
              <a:p>
                <a:r>
                  <a:rPr lang="en-US">
                    <a:noFill/>
                  </a:rPr>
                  <a:t> </a:t>
                </a:r>
              </a:p>
            </p:txBody>
          </p:sp>
        </mc:Fallback>
      </mc:AlternateContent>
      <p:sp>
        <p:nvSpPr>
          <p:cNvPr id="25" name="TextBox 24"/>
          <p:cNvSpPr txBox="1"/>
          <p:nvPr/>
        </p:nvSpPr>
        <p:spPr>
          <a:xfrm>
            <a:off x="3095118" y="2874928"/>
            <a:ext cx="2499437" cy="369332"/>
          </a:xfrm>
          <a:prstGeom prst="rect">
            <a:avLst/>
          </a:prstGeom>
          <a:noFill/>
        </p:spPr>
        <p:txBody>
          <a:bodyPr wrap="square" rtlCol="0">
            <a:spAutoFit/>
          </a:bodyPr>
          <a:lstStyle/>
          <a:p>
            <a:r>
              <a:rPr lang="en-US" dirty="0" smtClean="0">
                <a:solidFill>
                  <a:srgbClr val="0070C0"/>
                </a:solidFill>
              </a:rPr>
              <a:t>Distributive Property </a:t>
            </a:r>
            <a:endParaRPr lang="en-US" dirty="0">
              <a:solidFill>
                <a:srgbClr val="0070C0"/>
              </a:solidFill>
            </a:endParaRPr>
          </a:p>
        </p:txBody>
      </p:sp>
      <p:sp>
        <p:nvSpPr>
          <p:cNvPr id="26" name="TextBox 25"/>
          <p:cNvSpPr txBox="1"/>
          <p:nvPr/>
        </p:nvSpPr>
        <p:spPr>
          <a:xfrm>
            <a:off x="3095118" y="3903256"/>
            <a:ext cx="2499437" cy="369332"/>
          </a:xfrm>
          <a:prstGeom prst="rect">
            <a:avLst/>
          </a:prstGeom>
          <a:noFill/>
        </p:spPr>
        <p:txBody>
          <a:bodyPr wrap="square" rtlCol="0">
            <a:spAutoFit/>
          </a:bodyPr>
          <a:lstStyle/>
          <a:p>
            <a:r>
              <a:rPr lang="en-US" dirty="0" smtClean="0">
                <a:solidFill>
                  <a:srgbClr val="0070C0"/>
                </a:solidFill>
              </a:rPr>
              <a:t>Combine line terms </a:t>
            </a:r>
            <a:endParaRPr lang="en-US" dirty="0">
              <a:solidFill>
                <a:srgbClr val="0070C0"/>
              </a:solidFill>
            </a:endParaRPr>
          </a:p>
        </p:txBody>
      </p:sp>
      <p:sp>
        <p:nvSpPr>
          <p:cNvPr id="27" name="TextBox 26"/>
          <p:cNvSpPr txBox="1"/>
          <p:nvPr/>
        </p:nvSpPr>
        <p:spPr>
          <a:xfrm>
            <a:off x="3095118" y="4961336"/>
            <a:ext cx="1535876" cy="369332"/>
          </a:xfrm>
          <a:prstGeom prst="rect">
            <a:avLst/>
          </a:prstGeom>
          <a:noFill/>
        </p:spPr>
        <p:txBody>
          <a:bodyPr wrap="square" rtlCol="0">
            <a:spAutoFit/>
          </a:bodyPr>
          <a:lstStyle/>
          <a:p>
            <a:r>
              <a:rPr lang="en-US" dirty="0" smtClean="0">
                <a:solidFill>
                  <a:srgbClr val="0070C0"/>
                </a:solidFill>
              </a:rPr>
              <a:t>Simplify </a:t>
            </a:r>
            <a:endParaRPr lang="en-US" dirty="0">
              <a:solidFill>
                <a:srgbClr val="0070C0"/>
              </a:solidFill>
            </a:endParaRPr>
          </a:p>
        </p:txBody>
      </p:sp>
      <mc:AlternateContent xmlns:mc="http://schemas.openxmlformats.org/markup-compatibility/2006" xmlns:a14="http://schemas.microsoft.com/office/drawing/2010/main">
        <mc:Choice Requires="a14">
          <p:sp>
            <p:nvSpPr>
              <p:cNvPr id="29" name="TextBox 28"/>
              <p:cNvSpPr txBox="1"/>
              <p:nvPr/>
            </p:nvSpPr>
            <p:spPr>
              <a:xfrm>
                <a:off x="8802018" y="2024358"/>
                <a:ext cx="28394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8802018" y="2024358"/>
                <a:ext cx="2839453"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0" name="Table 29"/>
              <p:cNvGraphicFramePr>
                <a:graphicFrameLocks noGrp="1"/>
              </p:cNvGraphicFramePr>
              <p:nvPr>
                <p:extLst>
                  <p:ext uri="{D42A27DB-BD31-4B8C-83A1-F6EECF244321}">
                    <p14:modId xmlns:p14="http://schemas.microsoft.com/office/powerpoint/2010/main" val="2526922734"/>
                  </p:ext>
                </p:extLst>
              </p:nvPr>
            </p:nvGraphicFramePr>
            <p:xfrm>
              <a:off x="8450299" y="2594036"/>
              <a:ext cx="3542889" cy="1652283"/>
            </p:xfrm>
            <a:graphic>
              <a:graphicData uri="http://schemas.openxmlformats.org/drawingml/2006/table">
                <a:tbl>
                  <a:tblPr firstRow="1" bandRow="1">
                    <a:tableStyleId>{5C22544A-7EE6-4342-B048-85BDC9FD1C3A}</a:tableStyleId>
                  </a:tblPr>
                  <a:tblGrid>
                    <a:gridCol w="1180963"/>
                    <a:gridCol w="1180963"/>
                    <a:gridCol w="1180963"/>
                  </a:tblGrid>
                  <a:tr h="550761">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𝑥</m:t>
                                </m:r>
                              </m:oMath>
                            </m:oMathPara>
                          </a14:m>
                          <a:endParaRPr lang="en-US"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−1</m:t>
                                </m:r>
                              </m:oMath>
                            </m:oMathPara>
                          </a14:m>
                          <a:endParaRPr lang="en-US"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550761">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2</m:t>
                                </m:r>
                                <m:r>
                                  <a:rPr lang="en-US" b="0" i="1" smtClean="0">
                                    <a:solidFill>
                                      <a:schemeClr val="bg1"/>
                                    </a:solidFill>
                                    <a:latin typeface="Cambria Math" panose="02040503050406030204" pitchFamily="18" charset="0"/>
                                  </a:rPr>
                                  <m:t>𝑥</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2</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2</m:t>
                                    </m:r>
                                  </m:sup>
                                </m:sSup>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𝑥</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50761">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3</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𝑥</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−3</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30" name="Table 29"/>
              <p:cNvGraphicFramePr>
                <a:graphicFrameLocks noGrp="1"/>
              </p:cNvGraphicFramePr>
              <p:nvPr>
                <p:extLst>
                  <p:ext uri="{D42A27DB-BD31-4B8C-83A1-F6EECF244321}">
                    <p14:modId xmlns:p14="http://schemas.microsoft.com/office/powerpoint/2010/main" val="2526922734"/>
                  </p:ext>
                </p:extLst>
              </p:nvPr>
            </p:nvGraphicFramePr>
            <p:xfrm>
              <a:off x="8450299" y="2594036"/>
              <a:ext cx="3542889" cy="1652283"/>
            </p:xfrm>
            <a:graphic>
              <a:graphicData uri="http://schemas.openxmlformats.org/drawingml/2006/table">
                <a:tbl>
                  <a:tblPr firstRow="1" bandRow="1">
                    <a:tableStyleId>{5C22544A-7EE6-4342-B048-85BDC9FD1C3A}</a:tableStyleId>
                  </a:tblPr>
                  <a:tblGrid>
                    <a:gridCol w="1180963"/>
                    <a:gridCol w="1180963"/>
                    <a:gridCol w="1180963"/>
                  </a:tblGrid>
                  <a:tr h="55076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7"/>
                          <a:stretch>
                            <a:fillRect l="-515" t="-1099" r="-201031" b="-20109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7"/>
                          <a:stretch>
                            <a:fillRect l="-100515" t="-1099" r="-101031" b="-20109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7"/>
                          <a:stretch>
                            <a:fillRect l="-200515" t="-1099" r="-1031" b="-201099"/>
                          </a:stretch>
                        </a:blipFill>
                      </a:tcPr>
                    </a:tc>
                  </a:tr>
                  <a:tr h="55076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7"/>
                          <a:stretch>
                            <a:fillRect l="-515" t="-102222" r="-201031" b="-10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7"/>
                          <a:stretch>
                            <a:fillRect l="-100515" t="-102222" r="-101031" b="-10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7"/>
                          <a:stretch>
                            <a:fillRect l="-200515" t="-102222" r="-1031" b="-103333"/>
                          </a:stretch>
                        </a:blipFill>
                      </a:tcPr>
                    </a:tc>
                  </a:tr>
                  <a:tr h="55076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7"/>
                          <a:stretch>
                            <a:fillRect l="-515" t="-200000" r="-201031" b="-219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7"/>
                          <a:stretch>
                            <a:fillRect l="-100515" t="-200000" r="-101031" b="-219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7"/>
                          <a:stretch>
                            <a:fillRect l="-200515" t="-200000" r="-1031" b="-2198"/>
                          </a:stretch>
                        </a:blipFill>
                      </a:tcPr>
                    </a:tc>
                  </a:tr>
                </a:tbl>
              </a:graphicData>
            </a:graphic>
          </p:graphicFrame>
        </mc:Fallback>
      </mc:AlternateContent>
      <mc:AlternateContent xmlns:mc="http://schemas.openxmlformats.org/markup-compatibility/2006" xmlns:a14="http://schemas.microsoft.com/office/drawing/2010/main">
        <mc:Choice Requires="a14">
          <p:sp>
            <p:nvSpPr>
              <p:cNvPr id="32" name="TextBox 31"/>
              <p:cNvSpPr txBox="1"/>
              <p:nvPr/>
            </p:nvSpPr>
            <p:spPr>
              <a:xfrm>
                <a:off x="8318090" y="4334187"/>
                <a:ext cx="3606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𝐴𝑛𝑠𝑤𝑒𝑟</m:t>
                      </m:r>
                      <m:r>
                        <a:rPr lang="en-US" b="0" i="1" smtClean="0">
                          <a:latin typeface="Cambria Math" panose="02040503050406030204" pitchFamily="18" charset="0"/>
                        </a:rPr>
                        <m:t> : 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−3 </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8318090" y="4334187"/>
                <a:ext cx="3606525"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8884343" y="4682150"/>
                <a:ext cx="28394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−3 </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8884343" y="4682150"/>
                <a:ext cx="2839453" cy="369332"/>
              </a:xfrm>
              <a:prstGeom prst="rect">
                <a:avLst/>
              </a:prstGeom>
              <a:blipFill rotWithShape="0">
                <a:blip r:embed="rId9"/>
                <a:stretch>
                  <a:fillRect/>
                </a:stretch>
              </a:blipFill>
            </p:spPr>
            <p:txBody>
              <a:bodyPr/>
              <a:lstStyle/>
              <a:p>
                <a:r>
                  <a:rPr lang="en-US">
                    <a:noFill/>
                  </a:rPr>
                  <a:t> </a:t>
                </a:r>
              </a:p>
            </p:txBody>
          </p:sp>
        </mc:Fallback>
      </mc:AlternateContent>
      <p:pic>
        <p:nvPicPr>
          <p:cNvPr id="34" name="Picture 33">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Tree>
    <p:extLst>
      <p:ext uri="{BB962C8B-B14F-4D97-AF65-F5344CB8AC3E}">
        <p14:creationId xmlns:p14="http://schemas.microsoft.com/office/powerpoint/2010/main" val="4080869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22"/>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11" grpId="0"/>
      <p:bldP spid="19" grpId="0" animBg="1"/>
      <p:bldP spid="20" grpId="0" animBg="1"/>
      <p:bldP spid="21" grpId="0"/>
      <p:bldP spid="22" grpId="0" animBg="1"/>
      <p:bldP spid="23" grpId="0"/>
      <p:bldP spid="25" grpId="0"/>
      <p:bldP spid="26" grpId="0"/>
      <p:bldP spid="27" grpId="0"/>
      <p:bldP spid="29" grpId="0"/>
      <p:bldP spid="3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81754" y="117988"/>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14151" y="2100588"/>
              <a:ext cx="1953928" cy="584775"/>
            </a:xfrm>
            <a:prstGeom prst="rect">
              <a:avLst/>
            </a:prstGeom>
            <a:noFill/>
          </p:spPr>
          <p:txBody>
            <a:bodyPr wrap="square" rtlCol="0">
              <a:spAutoFit/>
            </a:bodyPr>
            <a:lstStyle/>
            <a:p>
              <a:pPr algn="ctr"/>
              <a:r>
                <a:rPr lang="en-US" sz="1600" dirty="0" smtClean="0"/>
                <a:t>Special </a:t>
              </a:r>
              <a:r>
                <a:rPr lang="en-US" sz="1600" dirty="0"/>
                <a:t>Product Formulas</a:t>
              </a:r>
            </a:p>
          </p:txBody>
        </p:sp>
      </p:gr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599" b="47693"/>
          <a:stretch/>
        </p:blipFill>
        <p:spPr>
          <a:xfrm>
            <a:off x="-374904" y="1828799"/>
            <a:ext cx="5635189" cy="2507227"/>
          </a:xfrm>
          <a:prstGeom prst="rect">
            <a:avLst/>
          </a:prstGeom>
        </p:spPr>
      </p:pic>
      <p:sp>
        <p:nvSpPr>
          <p:cNvPr id="6" name="TextBox 5"/>
          <p:cNvSpPr txBox="1"/>
          <p:nvPr/>
        </p:nvSpPr>
        <p:spPr>
          <a:xfrm>
            <a:off x="54729" y="1459467"/>
            <a:ext cx="2625213" cy="369332"/>
          </a:xfrm>
          <a:prstGeom prst="rect">
            <a:avLst/>
          </a:prstGeom>
          <a:noFill/>
          <a:ln w="28575">
            <a:solidFill>
              <a:srgbClr val="FF0000"/>
            </a:solidFill>
            <a:prstDash val="sysDash"/>
          </a:ln>
        </p:spPr>
        <p:txBody>
          <a:bodyPr wrap="square" rtlCol="0">
            <a:spAutoFit/>
          </a:bodyPr>
          <a:lstStyle/>
          <a:p>
            <a:r>
              <a:rPr lang="en-US" dirty="0" smtClean="0"/>
              <a:t>Special Product Formulas </a:t>
            </a:r>
          </a:p>
        </p:txBody>
      </p:sp>
      <p:sp>
        <p:nvSpPr>
          <p:cNvPr id="7" name="Rounded Rectangle 6"/>
          <p:cNvSpPr/>
          <p:nvPr/>
        </p:nvSpPr>
        <p:spPr>
          <a:xfrm>
            <a:off x="616226" y="4336026"/>
            <a:ext cx="1749287" cy="732931"/>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 1</a:t>
            </a:r>
            <a:endParaRPr lang="en-US" dirty="0"/>
          </a:p>
        </p:txBody>
      </p:sp>
      <p:sp>
        <p:nvSpPr>
          <p:cNvPr id="8" name="Rounded Rectangle 7"/>
          <p:cNvSpPr/>
          <p:nvPr/>
        </p:nvSpPr>
        <p:spPr>
          <a:xfrm>
            <a:off x="4958383" y="4336024"/>
            <a:ext cx="1749287" cy="732931"/>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 2</a:t>
            </a:r>
            <a:endParaRPr lang="en-US" dirty="0"/>
          </a:p>
        </p:txBody>
      </p:sp>
      <p:sp>
        <p:nvSpPr>
          <p:cNvPr id="9" name="Rounded Rectangle 8"/>
          <p:cNvSpPr/>
          <p:nvPr/>
        </p:nvSpPr>
        <p:spPr>
          <a:xfrm>
            <a:off x="8932328" y="4336025"/>
            <a:ext cx="1749287" cy="732931"/>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 3</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960" y="860737"/>
            <a:ext cx="3565686" cy="3263509"/>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457199" y="5178288"/>
                <a:ext cx="2067339" cy="923330"/>
              </a:xfrm>
              <a:prstGeom prst="rect">
                <a:avLst/>
              </a:prstGeom>
              <a:noFill/>
              <a:ln w="38100">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oMath>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 xmlns:m="http://schemas.openxmlformats.org/officeDocument/2006/math">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57199" y="5178288"/>
                <a:ext cx="2067339" cy="923330"/>
              </a:xfrm>
              <a:prstGeom prst="rect">
                <a:avLst/>
              </a:prstGeom>
              <a:blipFill rotWithShape="0">
                <a:blip r:embed="rId4"/>
                <a:stretch>
                  <a:fillRect/>
                </a:stretch>
              </a:blipFill>
              <a:ln w="3810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11108" y="5178288"/>
                <a:ext cx="2843835" cy="923330"/>
              </a:xfrm>
              <a:prstGeom prst="rect">
                <a:avLst/>
              </a:prstGeom>
              <a:noFill/>
              <a:ln w="38100">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+3</m:t>
                              </m:r>
                            </m:e>
                          </m:d>
                        </m:e>
                        <m:sup>
                          <m:r>
                            <a:rPr lang="en-US" b="0" i="1" smtClean="0">
                              <a:latin typeface="Cambria Math" panose="02040503050406030204" pitchFamily="18" charset="0"/>
                            </a:rPr>
                            <m:t>2</m:t>
                          </m:r>
                        </m:sup>
                      </m:sSup>
                    </m:oMath>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oMath>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+6</m:t>
                      </m:r>
                      <m:r>
                        <a:rPr lang="en-US" b="0" i="1" smtClean="0">
                          <a:latin typeface="Cambria Math" panose="02040503050406030204" pitchFamily="18" charset="0"/>
                        </a:rPr>
                        <m:t>𝑥</m:t>
                      </m:r>
                      <m:r>
                        <a:rPr lang="en-US" b="0" i="1" smtClean="0">
                          <a:latin typeface="Cambria Math" panose="02040503050406030204" pitchFamily="18" charset="0"/>
                        </a:rPr>
                        <m:t>+9 </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411108" y="5178288"/>
                <a:ext cx="2843835" cy="923330"/>
              </a:xfrm>
              <a:prstGeom prst="rect">
                <a:avLst/>
              </a:prstGeom>
              <a:blipFill rotWithShape="0">
                <a:blip r:embed="rId5"/>
                <a:stretch>
                  <a:fillRect/>
                </a:stretch>
              </a:blipFill>
              <a:ln w="3810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190076" y="5178288"/>
                <a:ext cx="3233790" cy="923330"/>
              </a:xfrm>
              <a:prstGeom prst="rect">
                <a:avLst/>
              </a:prstGeom>
              <a:noFill/>
              <a:ln w="38100">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+3</m:t>
                              </m:r>
                            </m:e>
                          </m:d>
                        </m:e>
                        <m:sup>
                          <m:r>
                            <a:rPr lang="en-US" b="0" i="1" smtClean="0">
                              <a:latin typeface="Cambria Math" panose="02040503050406030204" pitchFamily="18" charset="0"/>
                            </a:rPr>
                            <m:t>3</m:t>
                          </m:r>
                        </m:sup>
                      </m:sSup>
                    </m:oMath>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+3</m:t>
                      </m:r>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3</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3</m:t>
                          </m:r>
                        </m:sup>
                      </m:sSup>
                    </m:oMath>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+27</m:t>
                      </m:r>
                      <m:r>
                        <a:rPr lang="en-US" b="0" i="1" smtClean="0">
                          <a:latin typeface="Cambria Math" panose="02040503050406030204" pitchFamily="18" charset="0"/>
                        </a:rPr>
                        <m:t>𝑥</m:t>
                      </m:r>
                      <m:r>
                        <a:rPr lang="en-US" b="0" i="1" smtClean="0">
                          <a:latin typeface="Cambria Math" panose="02040503050406030204" pitchFamily="18" charset="0"/>
                        </a:rPr>
                        <m:t>+27</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190076" y="5178288"/>
                <a:ext cx="3233790" cy="923330"/>
              </a:xfrm>
              <a:prstGeom prst="rect">
                <a:avLst/>
              </a:prstGeom>
              <a:blipFill rotWithShape="0">
                <a:blip r:embed="rId6"/>
                <a:stretch>
                  <a:fillRect/>
                </a:stretch>
              </a:blipFill>
              <a:ln w="38100">
                <a:solidFill>
                  <a:srgbClr val="0070C0"/>
                </a:solidFill>
              </a:ln>
            </p:spPr>
            <p:txBody>
              <a:bodyPr/>
              <a:lstStyle/>
              <a:p>
                <a:r>
                  <a:rPr lang="en-US">
                    <a:noFill/>
                  </a:rPr>
                  <a:t> </a:t>
                </a:r>
              </a:p>
            </p:txBody>
          </p:sp>
        </mc:Fallback>
      </mc:AlternateContent>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57371" y="6044489"/>
            <a:ext cx="734629" cy="780495"/>
          </a:xfrm>
          <a:prstGeom prst="rect">
            <a:avLst/>
          </a:prstGeom>
        </p:spPr>
      </p:pic>
      <p:sp>
        <p:nvSpPr>
          <p:cNvPr id="15" name="Rounded Rectangle 14">
            <a:hlinkClick r:id="rId9" action="ppaction://hlinksldjump"/>
          </p:cNvPr>
          <p:cNvSpPr/>
          <p:nvPr/>
        </p:nvSpPr>
        <p:spPr>
          <a:xfrm>
            <a:off x="9254273" y="6146619"/>
            <a:ext cx="1447800" cy="64705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Questions </a:t>
            </a:r>
            <a:endParaRPr lang="en-US" dirty="0"/>
          </a:p>
        </p:txBody>
      </p:sp>
    </p:spTree>
    <p:extLst>
      <p:ext uri="{BB962C8B-B14F-4D97-AF65-F5344CB8AC3E}">
        <p14:creationId xmlns:p14="http://schemas.microsoft.com/office/powerpoint/2010/main" val="999727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9245" y="3504030"/>
            <a:ext cx="828803" cy="472602"/>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9246" y="2653725"/>
            <a:ext cx="828803" cy="472602"/>
          </a:xfrm>
          <a:prstGeom prst="rect">
            <a:avLst/>
          </a:prstGeom>
        </p:spPr>
      </p:pic>
      <p:sp>
        <p:nvSpPr>
          <p:cNvPr id="2" name="TextBox 1"/>
          <p:cNvSpPr txBox="1"/>
          <p:nvPr/>
        </p:nvSpPr>
        <p:spPr>
          <a:xfrm>
            <a:off x="89452" y="357807"/>
            <a:ext cx="2484783" cy="377687"/>
          </a:xfrm>
          <a:prstGeom prst="rect">
            <a:avLst/>
          </a:prstGeom>
          <a:noFill/>
          <a:ln w="28575">
            <a:solidFill>
              <a:srgbClr val="FF0000"/>
            </a:solidFill>
            <a:prstDash val="sysDash"/>
          </a:ln>
        </p:spPr>
        <p:txBody>
          <a:bodyPr wrap="square" rtlCol="0">
            <a:spAutoFit/>
          </a:bodyPr>
          <a:lstStyle/>
          <a:p>
            <a:r>
              <a:rPr lang="en-US" dirty="0" smtClean="0"/>
              <a:t>Choose correct answer </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0" y="1212574"/>
                <a:ext cx="3607904"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−1</m:t>
                          </m:r>
                        </m:e>
                      </m:d>
                      <m:r>
                        <a:rPr lang="en-US" b="0" i="1" smtClean="0">
                          <a:latin typeface="Cambria Math" panose="02040503050406030204" pitchFamily="18" charset="0"/>
                        </a:rPr>
                        <m:t>=</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0" y="1212574"/>
                <a:ext cx="3607904"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p:cNvSpPr/>
              <p:nvPr/>
            </p:nvSpPr>
            <p:spPr>
              <a:xfrm>
                <a:off x="89452" y="1705024"/>
                <a:ext cx="3518452" cy="707923"/>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 </m:t>
                      </m:r>
                    </m:oMath>
                  </m:oMathPara>
                </a14:m>
                <a:endParaRPr lang="en-US" dirty="0"/>
              </a:p>
            </p:txBody>
          </p:sp>
        </mc:Choice>
        <mc:Fallback xmlns="">
          <p:sp>
            <p:nvSpPr>
              <p:cNvPr id="4" name="Rounded Rectangle 3"/>
              <p:cNvSpPr>
                <a:spLocks noRot="1" noChangeAspect="1" noMove="1" noResize="1" noEditPoints="1" noAdjustHandles="1" noChangeArrowheads="1" noChangeShapeType="1" noTextEdit="1"/>
              </p:cNvSpPr>
              <p:nvPr/>
            </p:nvSpPr>
            <p:spPr>
              <a:xfrm>
                <a:off x="89452" y="1705024"/>
                <a:ext cx="3518452" cy="707923"/>
              </a:xfrm>
              <a:prstGeom prst="roundRect">
                <a:avLst/>
              </a:prstGeom>
              <a:blipFill rotWithShape="0">
                <a:blip r:embed="rId4"/>
                <a:stretch>
                  <a:fillRect/>
                </a:stretch>
              </a:blipFill>
              <a:ln w="3810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89452" y="2536065"/>
                <a:ext cx="3518452" cy="707923"/>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 </m:t>
                      </m:r>
                    </m:oMath>
                  </m:oMathPara>
                </a14:m>
                <a:endParaRPr lang="en-US" dirty="0"/>
              </a:p>
            </p:txBody>
          </p:sp>
        </mc:Choice>
        <mc:Fallback xmlns="">
          <p:sp>
            <p:nvSpPr>
              <p:cNvPr id="6" name="Rounded Rectangle 5"/>
              <p:cNvSpPr>
                <a:spLocks noRot="1" noChangeAspect="1" noMove="1" noResize="1" noEditPoints="1" noAdjustHandles="1" noChangeArrowheads="1" noChangeShapeType="1" noTextEdit="1"/>
              </p:cNvSpPr>
              <p:nvPr/>
            </p:nvSpPr>
            <p:spPr>
              <a:xfrm>
                <a:off x="89452" y="2536065"/>
                <a:ext cx="3518452" cy="707923"/>
              </a:xfrm>
              <a:prstGeom prst="roundRect">
                <a:avLst/>
              </a:prstGeom>
              <a:blipFill rotWithShape="0">
                <a:blip r:embed="rId5"/>
                <a:stretch>
                  <a:fillRect/>
                </a:stretch>
              </a:blipFill>
              <a:ln w="3810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89452" y="3367106"/>
                <a:ext cx="3518452" cy="707923"/>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 </m:t>
                      </m:r>
                    </m:oMath>
                  </m:oMathPara>
                </a14:m>
                <a:endParaRPr lang="en-US" dirty="0"/>
              </a:p>
            </p:txBody>
          </p:sp>
        </mc:Choice>
        <mc:Fallback xmlns="">
          <p:sp>
            <p:nvSpPr>
              <p:cNvPr id="7" name="Rounded Rectangle 6"/>
              <p:cNvSpPr>
                <a:spLocks noRot="1" noChangeAspect="1" noMove="1" noResize="1" noEditPoints="1" noAdjustHandles="1" noChangeArrowheads="1" noChangeShapeType="1" noTextEdit="1"/>
              </p:cNvSpPr>
              <p:nvPr/>
            </p:nvSpPr>
            <p:spPr>
              <a:xfrm>
                <a:off x="89452" y="3367106"/>
                <a:ext cx="3518452" cy="707923"/>
              </a:xfrm>
              <a:prstGeom prst="roundRect">
                <a:avLst/>
              </a:prstGeom>
              <a:blipFill rotWithShape="0">
                <a:blip r:embed="rId6"/>
                <a:stretch>
                  <a:fillRect/>
                </a:stretch>
              </a:blipFill>
              <a:ln w="38100">
                <a:solidFill>
                  <a:srgbClr val="0070C0"/>
                </a:solidFill>
              </a:ln>
            </p:spPr>
            <p:txBody>
              <a:bodyPr/>
              <a:lstStyle/>
              <a:p>
                <a:r>
                  <a:rPr lang="en-US">
                    <a:noFill/>
                  </a:rPr>
                  <a:t> </a:t>
                </a:r>
              </a:p>
            </p:txBody>
          </p:sp>
        </mc:Fallback>
      </mc:AlternateContent>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5574" y="1581906"/>
            <a:ext cx="668440" cy="668440"/>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9529" y="2672989"/>
            <a:ext cx="828803" cy="47260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9530" y="1822684"/>
            <a:ext cx="828803" cy="472602"/>
          </a:xfrm>
          <a:prstGeom prst="rect">
            <a:avLst/>
          </a:prstGeom>
        </p:spPr>
      </p:pic>
      <mc:AlternateContent xmlns:mc="http://schemas.openxmlformats.org/markup-compatibility/2006" xmlns:a14="http://schemas.microsoft.com/office/drawing/2010/main">
        <mc:Choice Requires="a14">
          <p:sp>
            <p:nvSpPr>
              <p:cNvPr id="14" name="Rounded Rectangle 13"/>
              <p:cNvSpPr/>
              <p:nvPr/>
            </p:nvSpPr>
            <p:spPr>
              <a:xfrm>
                <a:off x="7399736" y="3385683"/>
                <a:ext cx="3518452" cy="707923"/>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−16</m:t>
                      </m:r>
                      <m:r>
                        <a:rPr lang="en-US" i="1">
                          <a:latin typeface="Cambria Math" panose="02040503050406030204" pitchFamily="18" charset="0"/>
                        </a:rPr>
                        <m:t>𝑥</m:t>
                      </m:r>
                      <m:r>
                        <a:rPr lang="en-US" i="1">
                          <a:latin typeface="Cambria Math" panose="02040503050406030204" pitchFamily="18" charset="0"/>
                        </a:rPr>
                        <m:t>+16</m:t>
                      </m:r>
                    </m:oMath>
                  </m:oMathPara>
                </a14:m>
                <a:endParaRPr lang="en-US" dirty="0"/>
              </a:p>
            </p:txBody>
          </p:sp>
        </mc:Choice>
        <mc:Fallback xmlns="">
          <p:sp>
            <p:nvSpPr>
              <p:cNvPr id="14" name="Rounded Rectangle 13"/>
              <p:cNvSpPr>
                <a:spLocks noRot="1" noChangeAspect="1" noMove="1" noResize="1" noEditPoints="1" noAdjustHandles="1" noChangeArrowheads="1" noChangeShapeType="1" noTextEdit="1"/>
              </p:cNvSpPr>
              <p:nvPr/>
            </p:nvSpPr>
            <p:spPr>
              <a:xfrm>
                <a:off x="7399736" y="3385683"/>
                <a:ext cx="3518452" cy="707923"/>
              </a:xfrm>
              <a:prstGeom prst="roundRect">
                <a:avLst/>
              </a:prstGeom>
              <a:blipFill rotWithShape="0">
                <a:blip r:embed="rId8"/>
                <a:stretch>
                  <a:fillRect/>
                </a:stretch>
              </a:blipFill>
              <a:ln w="3810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le 14"/>
              <p:cNvSpPr/>
              <p:nvPr/>
            </p:nvSpPr>
            <p:spPr>
              <a:xfrm>
                <a:off x="7399736" y="1705024"/>
                <a:ext cx="3518452" cy="707923"/>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−16</m:t>
                      </m:r>
                    </m:oMath>
                  </m:oMathPara>
                </a14:m>
                <a:endParaRPr lang="en-US" dirty="0"/>
              </a:p>
            </p:txBody>
          </p:sp>
        </mc:Choice>
        <mc:Fallback xmlns="">
          <p:sp>
            <p:nvSpPr>
              <p:cNvPr id="15" name="Rounded Rectangle 14"/>
              <p:cNvSpPr>
                <a:spLocks noRot="1" noChangeAspect="1" noMove="1" noResize="1" noEditPoints="1" noAdjustHandles="1" noChangeArrowheads="1" noChangeShapeType="1" noTextEdit="1"/>
              </p:cNvSpPr>
              <p:nvPr/>
            </p:nvSpPr>
            <p:spPr>
              <a:xfrm>
                <a:off x="7399736" y="1705024"/>
                <a:ext cx="3518452" cy="707923"/>
              </a:xfrm>
              <a:prstGeom prst="roundRect">
                <a:avLst/>
              </a:prstGeom>
              <a:blipFill rotWithShape="0">
                <a:blip r:embed="rId9"/>
                <a:stretch>
                  <a:fillRect/>
                </a:stretch>
              </a:blipFill>
              <a:ln w="3810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p:cNvSpPr/>
              <p:nvPr/>
            </p:nvSpPr>
            <p:spPr>
              <a:xfrm>
                <a:off x="7399736" y="2536065"/>
                <a:ext cx="3518452" cy="707923"/>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b="0" i="1" smtClean="0">
                          <a:latin typeface="Cambria Math" panose="02040503050406030204" pitchFamily="18" charset="0"/>
                        </a:rPr>
                        <m:t>+</m:t>
                      </m:r>
                      <m:r>
                        <a:rPr lang="en-US" i="1">
                          <a:latin typeface="Cambria Math" panose="02040503050406030204" pitchFamily="18" charset="0"/>
                        </a:rPr>
                        <m:t>16</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16</m:t>
                      </m:r>
                    </m:oMath>
                  </m:oMathPara>
                </a14:m>
                <a:endParaRPr lang="en-US" dirty="0"/>
              </a:p>
            </p:txBody>
          </p:sp>
        </mc:Choice>
        <mc:Fallback xmlns="">
          <p:sp>
            <p:nvSpPr>
              <p:cNvPr id="16" name="Rounded Rectangle 15"/>
              <p:cNvSpPr>
                <a:spLocks noRot="1" noChangeAspect="1" noMove="1" noResize="1" noEditPoints="1" noAdjustHandles="1" noChangeArrowheads="1" noChangeShapeType="1" noTextEdit="1"/>
              </p:cNvSpPr>
              <p:nvPr/>
            </p:nvSpPr>
            <p:spPr>
              <a:xfrm>
                <a:off x="7399736" y="2536065"/>
                <a:ext cx="3518452" cy="707923"/>
              </a:xfrm>
              <a:prstGeom prst="roundRect">
                <a:avLst/>
              </a:prstGeom>
              <a:blipFill rotWithShape="0">
                <a:blip r:embed="rId10"/>
                <a:stretch>
                  <a:fillRect/>
                </a:stretch>
              </a:blipFill>
              <a:ln w="38100">
                <a:solidFill>
                  <a:srgbClr val="0070C0"/>
                </a:solidFill>
              </a:ln>
            </p:spPr>
            <p:txBody>
              <a:bodyPr/>
              <a:lstStyle/>
              <a:p>
                <a:r>
                  <a:rPr lang="en-US">
                    <a:noFill/>
                  </a:rPr>
                  <a:t> </a:t>
                </a:r>
              </a:p>
            </p:txBody>
          </p:sp>
        </mc:Fallback>
      </mc:AlternateContent>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5858" y="3262565"/>
            <a:ext cx="668440" cy="66844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7487954" y="1221635"/>
                <a:ext cx="3607904"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+4</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−4</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r>
                        <a:rPr lang="en-US" b="0" i="1" smtClean="0">
                          <a:latin typeface="Cambria Math" panose="02040503050406030204" pitchFamily="18"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487954" y="1221635"/>
                <a:ext cx="3607904" cy="369332"/>
              </a:xfrm>
              <a:prstGeom prst="rect">
                <a:avLst/>
              </a:prstGeom>
              <a:blipFill rotWithShape="0">
                <a:blip r:embed="rId11"/>
                <a:stretch>
                  <a:fillRect/>
                </a:stretch>
              </a:blipFill>
            </p:spPr>
            <p:txBody>
              <a:bodyPr/>
              <a:lstStyle/>
              <a:p>
                <a:r>
                  <a:rPr lang="en-US">
                    <a:noFill/>
                  </a:rPr>
                  <a:t> </a:t>
                </a:r>
              </a:p>
            </p:txBody>
          </p:sp>
        </mc:Fallback>
      </mc:AlternateContent>
      <p:pic>
        <p:nvPicPr>
          <p:cNvPr id="20" name="Picture 19">
            <a:hlinkClick r:id="" action="ppaction://hlinkshowjump?jump=previousslide"/>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21724" y="6159910"/>
            <a:ext cx="698090" cy="698090"/>
          </a:xfrm>
          <a:prstGeom prst="rect">
            <a:avLst/>
          </a:prstGeom>
        </p:spPr>
      </p:pic>
    </p:spTree>
    <p:extLst>
      <p:ext uri="{BB962C8B-B14F-4D97-AF65-F5344CB8AC3E}">
        <p14:creationId xmlns:p14="http://schemas.microsoft.com/office/powerpoint/2010/main" val="3065774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60798" y="143653"/>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14151" y="2100588"/>
              <a:ext cx="1953928" cy="584775"/>
            </a:xfrm>
            <a:prstGeom prst="rect">
              <a:avLst/>
            </a:prstGeom>
            <a:noFill/>
          </p:spPr>
          <p:txBody>
            <a:bodyPr wrap="square" rtlCol="0">
              <a:spAutoFit/>
            </a:bodyPr>
            <a:lstStyle/>
            <a:p>
              <a:pPr algn="ctr"/>
              <a:r>
                <a:rPr lang="en-US" sz="1600" dirty="0"/>
                <a:t>Special Factoring Formulas</a:t>
              </a:r>
            </a:p>
          </p:txBody>
        </p:sp>
      </p:gr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98" t="62088" r="2998" b="-15027"/>
          <a:stretch/>
        </p:blipFill>
        <p:spPr>
          <a:xfrm>
            <a:off x="-504112" y="1828799"/>
            <a:ext cx="5635189" cy="3429000"/>
          </a:xfrm>
          <a:prstGeom prst="rect">
            <a:avLst/>
          </a:prstGeom>
        </p:spPr>
      </p:pic>
      <p:sp>
        <p:nvSpPr>
          <p:cNvPr id="6" name="TextBox 5"/>
          <p:cNvSpPr txBox="1"/>
          <p:nvPr/>
        </p:nvSpPr>
        <p:spPr>
          <a:xfrm>
            <a:off x="54729" y="1459467"/>
            <a:ext cx="3563114" cy="369332"/>
          </a:xfrm>
          <a:prstGeom prst="rect">
            <a:avLst/>
          </a:prstGeom>
          <a:noFill/>
          <a:ln w="28575">
            <a:solidFill>
              <a:srgbClr val="FF0000"/>
            </a:solidFill>
            <a:prstDash val="sysDash"/>
          </a:ln>
        </p:spPr>
        <p:txBody>
          <a:bodyPr wrap="square" rtlCol="0">
            <a:spAutoFit/>
          </a:bodyPr>
          <a:lstStyle/>
          <a:p>
            <a:r>
              <a:rPr lang="en-US" dirty="0" smtClean="0"/>
              <a:t>Special Factoring Formulas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918" y="1828799"/>
            <a:ext cx="5734878" cy="2112850"/>
          </a:xfrm>
          <a:prstGeom prst="rect">
            <a:avLst/>
          </a:prstGeom>
        </p:spPr>
      </p:pic>
      <p:sp>
        <p:nvSpPr>
          <p:cNvPr id="8" name="Rounded Rectangle 7"/>
          <p:cNvSpPr/>
          <p:nvPr/>
        </p:nvSpPr>
        <p:spPr>
          <a:xfrm>
            <a:off x="616226" y="4336026"/>
            <a:ext cx="1749287" cy="732931"/>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 1</a:t>
            </a:r>
            <a:endParaRPr lang="en-US" dirty="0"/>
          </a:p>
        </p:txBody>
      </p:sp>
      <p:sp>
        <p:nvSpPr>
          <p:cNvPr id="9" name="Rounded Rectangle 8"/>
          <p:cNvSpPr/>
          <p:nvPr/>
        </p:nvSpPr>
        <p:spPr>
          <a:xfrm>
            <a:off x="4958383" y="4336024"/>
            <a:ext cx="1749287" cy="732931"/>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 2</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472108" y="5168347"/>
                <a:ext cx="2037522" cy="646331"/>
              </a:xfrm>
              <a:prstGeom prst="rect">
                <a:avLst/>
              </a:prstGeom>
              <a:noFill/>
              <a:ln w="38100">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−16</m:t>
                      </m:r>
                    </m:oMath>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+4)</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72108" y="5168347"/>
                <a:ext cx="2037522" cy="646331"/>
              </a:xfrm>
              <a:prstGeom prst="rect">
                <a:avLst/>
              </a:prstGeom>
              <a:blipFill rotWithShape="0">
                <a:blip r:embed="rId4"/>
                <a:stretch>
                  <a:fillRect b="-3571"/>
                </a:stretch>
              </a:blipFill>
              <a:ln w="38100">
                <a:solidFill>
                  <a:srgbClr val="0070C0"/>
                </a:solidFill>
              </a:ln>
            </p:spPr>
            <p:txBody>
              <a:bodyPr/>
              <a:lstStyle/>
              <a:p>
                <a:r>
                  <a:rPr lang="en-US">
                    <a:noFill/>
                  </a:rPr>
                  <a:t> </a:t>
                </a:r>
              </a:p>
            </p:txBody>
          </p:sp>
        </mc:Fallback>
      </mc:AlternateContent>
      <p:sp>
        <p:nvSpPr>
          <p:cNvPr id="12" name="Rectangle 11"/>
          <p:cNvSpPr/>
          <p:nvPr/>
        </p:nvSpPr>
        <p:spPr>
          <a:xfrm>
            <a:off x="496957" y="2017643"/>
            <a:ext cx="3289852" cy="506896"/>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496957" y="2786425"/>
            <a:ext cx="3436216" cy="558023"/>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4814265" y="5168347"/>
                <a:ext cx="2037522" cy="646331"/>
              </a:xfrm>
              <a:prstGeom prst="rect">
                <a:avLst/>
              </a:prstGeom>
              <a:noFill/>
              <a:ln w="38100">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−8</m:t>
                      </m:r>
                      <m:r>
                        <a:rPr lang="en-US" b="0" i="1" smtClean="0">
                          <a:latin typeface="Cambria Math" panose="02040503050406030204" pitchFamily="18" charset="0"/>
                        </a:rPr>
                        <m:t>𝑥</m:t>
                      </m:r>
                      <m:r>
                        <a:rPr lang="en-US" b="0" i="1" smtClean="0">
                          <a:latin typeface="Cambria Math" panose="02040503050406030204" pitchFamily="18" charset="0"/>
                        </a:rPr>
                        <m:t>+16</m:t>
                      </m:r>
                    </m:oMath>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−4</m:t>
                              </m:r>
                            </m:e>
                          </m:d>
                        </m:e>
                        <m:sup>
                          <m:r>
                            <a:rPr lang="en-US" b="0" i="1" smtClean="0">
                              <a:latin typeface="Cambria Math" panose="02040503050406030204" pitchFamily="18" charset="0"/>
                            </a:rPr>
                            <m:t>2</m:t>
                          </m:r>
                        </m:sup>
                      </m:s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814265" y="5168347"/>
                <a:ext cx="2037522" cy="646331"/>
              </a:xfrm>
              <a:prstGeom prst="rect">
                <a:avLst/>
              </a:prstGeom>
              <a:blipFill rotWithShape="0">
                <a:blip r:embed="rId5"/>
                <a:stretch>
                  <a:fillRect/>
                </a:stretch>
              </a:blipFill>
              <a:ln w="38100">
                <a:solidFill>
                  <a:srgbClr val="0070C0"/>
                </a:solidFill>
              </a:ln>
            </p:spPr>
            <p:txBody>
              <a:bodyPr/>
              <a:lstStyle/>
              <a:p>
                <a:r>
                  <a:rPr lang="en-US">
                    <a:noFill/>
                  </a:rPr>
                  <a:t> </a:t>
                </a:r>
              </a:p>
            </p:txBody>
          </p:sp>
        </mc:Fallback>
      </mc:AlternateContent>
      <p:pic>
        <p:nvPicPr>
          <p:cNvPr id="16" name="Picture 15">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28079" y="6013174"/>
            <a:ext cx="734629" cy="780495"/>
          </a:xfrm>
          <a:prstGeom prst="rect">
            <a:avLst/>
          </a:prstGeom>
        </p:spPr>
      </p:pic>
      <p:sp>
        <p:nvSpPr>
          <p:cNvPr id="17" name="Oval 16"/>
          <p:cNvSpPr/>
          <p:nvPr/>
        </p:nvSpPr>
        <p:spPr>
          <a:xfrm>
            <a:off x="3248588" y="4336024"/>
            <a:ext cx="826718" cy="844827"/>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smtClean="0"/>
              <a:t>Reset</a:t>
            </a:r>
            <a:r>
              <a:rPr lang="en-US" dirty="0" smtClean="0"/>
              <a:t> </a:t>
            </a:r>
            <a:endParaRPr lang="en-US" dirty="0"/>
          </a:p>
        </p:txBody>
      </p:sp>
    </p:spTree>
    <p:extLst>
      <p:ext uri="{BB962C8B-B14F-4D97-AF65-F5344CB8AC3E}">
        <p14:creationId xmlns:p14="http://schemas.microsoft.com/office/powerpoint/2010/main" val="757447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withEffect">
                                  <p:stCondLst>
                                    <p:cond delay="0"/>
                                  </p:stCondLst>
                                  <p:childTnLst>
                                    <p:set>
                                      <p:cBhvr>
                                        <p:cTn id="17" dur="1" fill="hold">
                                          <p:stCondLst>
                                            <p:cond delay="0"/>
                                          </p:stCondLst>
                                        </p:cTn>
                                        <p:tgtEl>
                                          <p:spTgt spid="12"/>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1" grpId="0" animBg="1"/>
      <p:bldP spid="11" grpId="1" animBg="1"/>
      <p:bldP spid="11" grpId="2" animBg="1"/>
      <p:bldP spid="12" grpId="0" animBg="1"/>
      <p:bldP spid="12" grpId="1" animBg="1"/>
      <p:bldP spid="12" grpId="2" animBg="1"/>
      <p:bldP spid="13" grpId="0" animBg="1"/>
      <p:bldP spid="13" grpId="1" animBg="1"/>
      <p:bldP spid="13" grpId="2" animBg="1"/>
      <p:bldP spid="15" grpId="0" animBg="1"/>
      <p:bldP spid="15" grpId="1" animBg="1"/>
      <p:bldP spid="15"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8303" y="125544"/>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14151" y="2100588"/>
              <a:ext cx="1953928" cy="584775"/>
            </a:xfrm>
            <a:prstGeom prst="rect">
              <a:avLst/>
            </a:prstGeom>
            <a:noFill/>
          </p:spPr>
          <p:txBody>
            <a:bodyPr wrap="square" rtlCol="0">
              <a:spAutoFit/>
            </a:bodyPr>
            <a:lstStyle/>
            <a:p>
              <a:pPr algn="ctr"/>
              <a:r>
                <a:rPr lang="en-US" sz="1600" dirty="0"/>
                <a:t>Factoring</a:t>
              </a:r>
            </a:p>
            <a:p>
              <a:pPr algn="ctr"/>
              <a:r>
                <a:rPr lang="en-US" sz="1600" dirty="0"/>
                <a:t>Trinomials</a:t>
              </a:r>
            </a:p>
          </p:txBody>
        </p:sp>
      </p:grpSp>
      <mc:AlternateContent xmlns:mc="http://schemas.openxmlformats.org/markup-compatibility/2006" xmlns:a14="http://schemas.microsoft.com/office/drawing/2010/main">
        <mc:Choice Requires="a14">
          <p:sp>
            <p:nvSpPr>
              <p:cNvPr id="5" name="TextBox 4"/>
              <p:cNvSpPr txBox="1"/>
              <p:nvPr/>
            </p:nvSpPr>
            <p:spPr>
              <a:xfrm>
                <a:off x="4674125" y="1017386"/>
                <a:ext cx="2841522" cy="646331"/>
              </a:xfrm>
              <a:prstGeom prst="rect">
                <a:avLst/>
              </a:prstGeom>
              <a:noFill/>
              <a:ln w="38100">
                <a:solidFill>
                  <a:srgbClr val="FF0000"/>
                </a:solidFill>
                <a:prstDash val="sysDash"/>
              </a:ln>
            </p:spPr>
            <p:txBody>
              <a:bodyPr wrap="square" rtlCol="0">
                <a:spAutoFit/>
              </a:bodyPr>
              <a:lstStyle/>
              <a:p>
                <a:pPr/>
                <a:r>
                  <a:rPr lang="en-US" dirty="0" smtClean="0"/>
                  <a:t>Factorize a trinomial of form </a:t>
                </a:r>
                <a:br>
                  <a:rPr lang="en-US"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𝑏𝑥</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 </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674125" y="1017386"/>
                <a:ext cx="2841522" cy="646331"/>
              </a:xfrm>
              <a:prstGeom prst="rect">
                <a:avLst/>
              </a:prstGeom>
              <a:blipFill rotWithShape="0">
                <a:blip r:embed="rId2"/>
                <a:stretch>
                  <a:fillRect l="-1271" t="-2679" r="-2119"/>
                </a:stretch>
              </a:blipFill>
              <a:ln w="38100">
                <a:solidFill>
                  <a:srgbClr val="FF0000"/>
                </a:solidFill>
                <a:prstDash val="sysDash"/>
              </a:ln>
            </p:spPr>
            <p:txBody>
              <a:bodyPr/>
              <a:lstStyle/>
              <a:p>
                <a:r>
                  <a:rPr lang="en-US">
                    <a:noFill/>
                  </a:rPr>
                  <a:t> </a:t>
                </a:r>
              </a:p>
            </p:txBody>
          </p:sp>
        </mc:Fallback>
      </mc:AlternateContent>
      <p:cxnSp>
        <p:nvCxnSpPr>
          <p:cNvPr id="7" name="Elbow Connector 6"/>
          <p:cNvCxnSpPr>
            <a:stCxn id="5" idx="2"/>
          </p:cNvCxnSpPr>
          <p:nvPr/>
        </p:nvCxnSpPr>
        <p:spPr>
          <a:xfrm rot="5400000">
            <a:off x="4238180" y="434209"/>
            <a:ext cx="627199" cy="3086215"/>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Elbow Connector 7"/>
          <p:cNvCxnSpPr/>
          <p:nvPr/>
        </p:nvCxnSpPr>
        <p:spPr>
          <a:xfrm rot="16200000" flipH="1">
            <a:off x="7324393" y="434208"/>
            <a:ext cx="627199" cy="3086215"/>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1587912" y="2106249"/>
                <a:ext cx="1258527" cy="369332"/>
              </a:xfrm>
              <a:prstGeom prst="rect">
                <a:avLst/>
              </a:prstGeom>
              <a:noFill/>
              <a:ln w="38100">
                <a:solidFill>
                  <a:srgbClr val="FF0000"/>
                </a:solidFill>
                <a:prstDash val="sysDash"/>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587912" y="2106249"/>
                <a:ext cx="1258527" cy="369332"/>
              </a:xfrm>
              <a:prstGeom prst="rect">
                <a:avLst/>
              </a:prstGeom>
              <a:blipFill rotWithShape="0">
                <a:blip r:embed="rId3"/>
                <a:stretch>
                  <a:fillRect b="-7576"/>
                </a:stretch>
              </a:blipFill>
              <a:ln w="38100">
                <a:solidFill>
                  <a:srgbClr val="FF0000"/>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343333" y="2105131"/>
                <a:ext cx="1258527" cy="369332"/>
              </a:xfrm>
              <a:prstGeom prst="rect">
                <a:avLst/>
              </a:prstGeom>
              <a:noFill/>
              <a:ln w="38100">
                <a:solidFill>
                  <a:srgbClr val="FF0000"/>
                </a:solidFill>
                <a:prstDash val="sysDash"/>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343333" y="2105131"/>
                <a:ext cx="1258527" cy="369332"/>
              </a:xfrm>
              <a:prstGeom prst="rect">
                <a:avLst/>
              </a:prstGeom>
              <a:blipFill rotWithShape="0">
                <a:blip r:embed="rId4"/>
                <a:stretch>
                  <a:fillRect b="-7463"/>
                </a:stretch>
              </a:blipFill>
              <a:ln w="38100">
                <a:solidFill>
                  <a:srgbClr val="FF0000"/>
                </a:solidFill>
                <a:prstDash val="sysDash"/>
              </a:ln>
            </p:spPr>
            <p:txBody>
              <a:bodyPr/>
              <a:lstStyle/>
              <a:p>
                <a:r>
                  <a:rPr lang="en-US">
                    <a:noFill/>
                  </a:rPr>
                  <a:t> </a:t>
                </a:r>
              </a:p>
            </p:txBody>
          </p:sp>
        </mc:Fallback>
      </mc:AlternateContent>
      <p:sp>
        <p:nvSpPr>
          <p:cNvPr id="23" name="Rounded Rectangle 22">
            <a:hlinkClick r:id="rId5" action="ppaction://hlinksldjump"/>
          </p:cNvPr>
          <p:cNvSpPr/>
          <p:nvPr/>
        </p:nvSpPr>
        <p:spPr>
          <a:xfrm>
            <a:off x="1474839" y="3388683"/>
            <a:ext cx="1484671" cy="7788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 </a:t>
            </a:r>
            <a:endParaRPr lang="en-US" dirty="0"/>
          </a:p>
        </p:txBody>
      </p:sp>
      <p:cxnSp>
        <p:nvCxnSpPr>
          <p:cNvPr id="25" name="Straight Arrow Connector 24"/>
          <p:cNvCxnSpPr>
            <a:stCxn id="9" idx="2"/>
            <a:endCxn id="23" idx="0"/>
          </p:cNvCxnSpPr>
          <p:nvPr/>
        </p:nvCxnSpPr>
        <p:spPr>
          <a:xfrm flipH="1">
            <a:off x="2217175" y="2475581"/>
            <a:ext cx="1" cy="9131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Rounded Rectangle 25">
            <a:hlinkClick r:id="rId6" action="ppaction://hlinksldjump"/>
          </p:cNvPr>
          <p:cNvSpPr/>
          <p:nvPr/>
        </p:nvSpPr>
        <p:spPr>
          <a:xfrm>
            <a:off x="9343333" y="3388683"/>
            <a:ext cx="1484671" cy="7788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 </a:t>
            </a:r>
            <a:endParaRPr lang="en-US" dirty="0"/>
          </a:p>
        </p:txBody>
      </p:sp>
      <p:cxnSp>
        <p:nvCxnSpPr>
          <p:cNvPr id="27" name="Straight Arrow Connector 26"/>
          <p:cNvCxnSpPr>
            <a:endCxn id="26" idx="0"/>
          </p:cNvCxnSpPr>
          <p:nvPr/>
        </p:nvCxnSpPr>
        <p:spPr>
          <a:xfrm flipH="1">
            <a:off x="10085669" y="2475581"/>
            <a:ext cx="1" cy="9131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9" name="Picture 28">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28079" y="6013174"/>
            <a:ext cx="734629" cy="780495"/>
          </a:xfrm>
          <a:prstGeom prst="rect">
            <a:avLst/>
          </a:prstGeom>
        </p:spPr>
      </p:pic>
      <p:sp>
        <p:nvSpPr>
          <p:cNvPr id="30" name="Rounded Rectangle 29">
            <a:hlinkClick r:id="rId9" action="ppaction://hlinksldjump"/>
          </p:cNvPr>
          <p:cNvSpPr/>
          <p:nvPr/>
        </p:nvSpPr>
        <p:spPr>
          <a:xfrm>
            <a:off x="5352549" y="6013174"/>
            <a:ext cx="1484671" cy="77889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Questions </a:t>
            </a:r>
            <a:endParaRPr lang="en-US" dirty="0"/>
          </a:p>
        </p:txBody>
      </p:sp>
    </p:spTree>
    <p:extLst>
      <p:ext uri="{BB962C8B-B14F-4D97-AF65-F5344CB8AC3E}">
        <p14:creationId xmlns:p14="http://schemas.microsoft.com/office/powerpoint/2010/main" val="1750031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45196" y="1027580"/>
                <a:ext cx="16714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+2</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045196" y="1027580"/>
                <a:ext cx="1671485" cy="36933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44311" y="2810741"/>
                <a:ext cx="293344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𝑓𝑖𝑛𝑑</m:t>
                      </m:r>
                      <m:r>
                        <a:rPr lang="en-US" b="0" i="1" smtClean="0">
                          <a:latin typeface="Cambria Math" panose="02040503050406030204" pitchFamily="18" charset="0"/>
                        </a:rPr>
                        <m:t> </m:t>
                      </m:r>
                      <m:r>
                        <a:rPr lang="en-US" b="0" i="1" smtClean="0">
                          <a:latin typeface="Cambria Math" panose="02040503050406030204" pitchFamily="18" charset="0"/>
                        </a:rPr>
                        <m:t>𝑡𝑤𝑜</m:t>
                      </m:r>
                      <m:r>
                        <a:rPr lang="en-US" b="0" i="1" smtClean="0">
                          <a:latin typeface="Cambria Math" panose="02040503050406030204" pitchFamily="18" charset="0"/>
                        </a:rPr>
                        <m:t> </m:t>
                      </m:r>
                      <m:r>
                        <a:rPr lang="en-US" b="0" i="1" smtClean="0">
                          <a:latin typeface="Cambria Math" panose="02040503050406030204" pitchFamily="18" charset="0"/>
                        </a:rPr>
                        <m:t>𝑛𝑢𝑚𝑏𝑒𝑟𝑠</m:t>
                      </m:r>
                      <m:r>
                        <a:rPr lang="en-US" b="0" i="1" smtClean="0">
                          <a:latin typeface="Cambria Math" panose="02040503050406030204" pitchFamily="18" charset="0"/>
                        </a:rPr>
                        <m:t> </m:t>
                      </m:r>
                      <m:r>
                        <a:rPr lang="en-US" b="0" i="1" smtClean="0">
                          <a:latin typeface="Cambria Math" panose="02040503050406030204" pitchFamily="18" charset="0"/>
                        </a:rPr>
                        <m:t>𝑤h𝑜𝑠𝑒</m:t>
                      </m:r>
                    </m:oMath>
                  </m:oMathPara>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𝑝𝑟𝑜𝑑𝑢𝑐𝑡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𝑠𝑢𝑚</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44311" y="2810741"/>
                <a:ext cx="2933440" cy="646331"/>
              </a:xfrm>
              <a:prstGeom prst="rect">
                <a:avLst/>
              </a:prstGeom>
              <a:blipFill rotWithShape="0">
                <a:blip r:embed="rId3"/>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045196" y="1898294"/>
                <a:ext cx="1281996" cy="10157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70C0"/>
                          </a:solidFill>
                          <a:latin typeface="Cambria Math" panose="02040503050406030204" pitchFamily="18" charset="0"/>
                        </a:rPr>
                        <m:t>𝑎</m:t>
                      </m:r>
                      <m:r>
                        <a:rPr lang="en-US" sz="2000" b="0" i="1" smtClean="0">
                          <a:solidFill>
                            <a:srgbClr val="0070C0"/>
                          </a:solidFill>
                          <a:latin typeface="Cambria Math" panose="02040503050406030204" pitchFamily="18" charset="0"/>
                        </a:rPr>
                        <m:t>=1</m:t>
                      </m:r>
                    </m:oMath>
                    <m:oMath xmlns:m="http://schemas.openxmlformats.org/officeDocument/2006/math">
                      <m:r>
                        <a:rPr lang="en-US" sz="2000" b="0" i="1" smtClean="0">
                          <a:solidFill>
                            <a:srgbClr val="0070C0"/>
                          </a:solidFill>
                          <a:latin typeface="Cambria Math" panose="02040503050406030204" pitchFamily="18" charset="0"/>
                        </a:rPr>
                        <m:t>𝑏</m:t>
                      </m:r>
                      <m:r>
                        <a:rPr lang="en-US" sz="2000" b="0" i="1" smtClean="0">
                          <a:solidFill>
                            <a:srgbClr val="0070C0"/>
                          </a:solidFill>
                          <a:latin typeface="Cambria Math" panose="02040503050406030204" pitchFamily="18" charset="0"/>
                        </a:rPr>
                        <m:t>=3</m:t>
                      </m:r>
                    </m:oMath>
                    <m:oMath xmlns:m="http://schemas.openxmlformats.org/officeDocument/2006/math">
                      <m:r>
                        <a:rPr lang="en-US" sz="2000" b="0" i="1" smtClean="0">
                          <a:solidFill>
                            <a:srgbClr val="0070C0"/>
                          </a:solidFill>
                          <a:latin typeface="Cambria Math" panose="02040503050406030204" pitchFamily="18" charset="0"/>
                        </a:rPr>
                        <m:t>𝑐</m:t>
                      </m:r>
                      <m:r>
                        <a:rPr lang="en-US" sz="2000" b="0" i="1" smtClean="0">
                          <a:solidFill>
                            <a:srgbClr val="0070C0"/>
                          </a:solidFill>
                          <a:latin typeface="Cambria Math" panose="02040503050406030204" pitchFamily="18" charset="0"/>
                        </a:rPr>
                        <m:t>=2</m:t>
                      </m:r>
                    </m:oMath>
                  </m:oMathPara>
                </a14:m>
                <a:r>
                  <a:rPr lang="en-US" sz="2000" b="0" dirty="0" smtClean="0">
                    <a:solidFill>
                      <a:srgbClr val="0070C0"/>
                    </a:solidFill>
                  </a:rPr>
                  <a:t/>
                </a:r>
                <a:br>
                  <a:rPr lang="en-US" sz="2000" b="0" dirty="0" smtClean="0">
                    <a:solidFill>
                      <a:srgbClr val="0070C0"/>
                    </a:solidFill>
                  </a:rPr>
                </a:br>
                <a:endParaRPr lang="en-US" sz="2000" dirty="0">
                  <a:solidFill>
                    <a:srgbClr val="0070C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45196" y="1898294"/>
                <a:ext cx="1281996" cy="1015727"/>
              </a:xfrm>
              <a:prstGeom prst="rect">
                <a:avLst/>
              </a:prstGeom>
              <a:blipFill rotWithShape="0">
                <a:blip r:embed="rId4"/>
                <a:stretch>
                  <a:fillRect/>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486381497"/>
              </p:ext>
            </p:extLst>
          </p:nvPr>
        </p:nvGraphicFramePr>
        <p:xfrm>
          <a:off x="875371" y="3798528"/>
          <a:ext cx="2063212" cy="1323109"/>
        </p:xfrm>
        <a:graphic>
          <a:graphicData uri="http://schemas.openxmlformats.org/drawingml/2006/table">
            <a:tbl>
              <a:tblPr firstRow="1" bandRow="1">
                <a:tableStyleId>{5C22544A-7EE6-4342-B048-85BDC9FD1C3A}</a:tableStyleId>
              </a:tblPr>
              <a:tblGrid>
                <a:gridCol w="1031606"/>
                <a:gridCol w="1031606"/>
              </a:tblGrid>
              <a:tr h="251581">
                <a:tc>
                  <a:txBody>
                    <a:bodyPr/>
                    <a:lstStyle/>
                    <a:p>
                      <a:r>
                        <a:rPr lang="en-US" sz="1100" dirty="0" smtClean="0">
                          <a:solidFill>
                            <a:schemeClr val="bg1"/>
                          </a:solidFill>
                        </a:rPr>
                        <a:t>Product </a:t>
                      </a: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100" dirty="0" smtClean="0">
                          <a:solidFill>
                            <a:schemeClr val="bg1"/>
                          </a:solidFill>
                        </a:rPr>
                        <a:t>Sum </a:t>
                      </a: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471198">
                <a:tc>
                  <a:txBody>
                    <a:bodyPr/>
                    <a:lstStyle/>
                    <a:p>
                      <a:pPr algn="ctr"/>
                      <a:r>
                        <a:rPr lang="en-US" dirty="0" smtClean="0">
                          <a:solidFill>
                            <a:schemeClr val="tx1"/>
                          </a:solidFill>
                        </a:rPr>
                        <a:t>2x1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2+1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2831">
                <a:tc>
                  <a:txBody>
                    <a:bodyPr/>
                    <a:lstStyle/>
                    <a:p>
                      <a:pPr algn="ctr"/>
                      <a:r>
                        <a:rPr lang="en-US" dirty="0" smtClean="0">
                          <a:solidFill>
                            <a:schemeClr val="tx1"/>
                          </a:solidFill>
                        </a:rPr>
                        <a:t>-2x-1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-2+(-1)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944197" y="4071919"/>
            <a:ext cx="1818967" cy="423869"/>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521409" y="5654162"/>
            <a:ext cx="3451123" cy="369332"/>
          </a:xfrm>
          <a:prstGeom prst="rect">
            <a:avLst/>
          </a:prstGeom>
          <a:noFill/>
        </p:spPr>
        <p:txBody>
          <a:bodyPr wrap="square" rtlCol="0">
            <a:spAutoFit/>
          </a:bodyPr>
          <a:lstStyle/>
          <a:p>
            <a:r>
              <a:rPr lang="en-US" dirty="0" smtClean="0"/>
              <a:t>The two numbers are 1 and 2 </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6910574" y="2185747"/>
                <a:ext cx="35874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𝐹𝑎𝑐𝑡𝑜𝑟𝑒𝑑</m:t>
                      </m:r>
                      <m:r>
                        <a:rPr lang="en-US" b="0" i="1" smtClean="0">
                          <a:latin typeface="Cambria Math" panose="02040503050406030204" pitchFamily="18" charset="0"/>
                        </a:rPr>
                        <m:t> </m:t>
                      </m:r>
                      <m:r>
                        <a:rPr lang="en-US" b="0" i="1" smtClean="0">
                          <a:latin typeface="Cambria Math" panose="02040503050406030204" pitchFamily="18" charset="0"/>
                        </a:rPr>
                        <m:t>𝑓𝑜𝑟𝑚</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910574" y="2185747"/>
                <a:ext cx="3587457" cy="369332"/>
              </a:xfrm>
              <a:prstGeom prst="rect">
                <a:avLst/>
              </a:prstGeom>
              <a:blipFill rotWithShape="0">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6107" y="439135"/>
                <a:ext cx="1258527" cy="369332"/>
              </a:xfrm>
              <a:prstGeom prst="rect">
                <a:avLst/>
              </a:prstGeom>
              <a:noFill/>
              <a:ln w="38100">
                <a:solidFill>
                  <a:srgbClr val="FF0000"/>
                </a:solidFill>
                <a:prstDash val="sysDash"/>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46107" y="439135"/>
                <a:ext cx="1258527" cy="369332"/>
              </a:xfrm>
              <a:prstGeom prst="rect">
                <a:avLst/>
              </a:prstGeom>
              <a:blipFill rotWithShape="0">
                <a:blip r:embed="rId6"/>
                <a:stretch>
                  <a:fillRect b="-7463"/>
                </a:stretch>
              </a:blipFill>
              <a:ln w="38100">
                <a:solidFill>
                  <a:srgbClr val="FF0000"/>
                </a:solidFill>
                <a:prstDash val="sysDash"/>
              </a:ln>
            </p:spPr>
            <p:txBody>
              <a:bodyPr/>
              <a:lstStyle/>
              <a:p>
                <a:r>
                  <a:rPr lang="en-US">
                    <a:noFill/>
                  </a:rPr>
                  <a:t> </a:t>
                </a:r>
              </a:p>
            </p:txBody>
          </p:sp>
        </mc:Fallback>
      </mc:AlternateContent>
      <p:sp>
        <p:nvSpPr>
          <p:cNvPr id="10" name="Oval 9"/>
          <p:cNvSpPr/>
          <p:nvPr/>
        </p:nvSpPr>
        <p:spPr>
          <a:xfrm>
            <a:off x="187111" y="1539416"/>
            <a:ext cx="457200" cy="457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mc:AlternateContent xmlns:mc="http://schemas.openxmlformats.org/markup-compatibility/2006" xmlns:a14="http://schemas.microsoft.com/office/drawing/2010/main">
        <mc:Choice Requires="a14">
          <p:sp>
            <p:nvSpPr>
              <p:cNvPr id="11" name="TextBox 10"/>
              <p:cNvSpPr txBox="1"/>
              <p:nvPr/>
            </p:nvSpPr>
            <p:spPr>
              <a:xfrm>
                <a:off x="769895" y="1603371"/>
                <a:ext cx="2651730" cy="369332"/>
              </a:xfrm>
              <a:prstGeom prst="rect">
                <a:avLst/>
              </a:prstGeom>
              <a:noFill/>
            </p:spPr>
            <p:txBody>
              <a:bodyPr wrap="square" rtlCol="0">
                <a:spAutoFit/>
              </a:bodyPr>
              <a:lstStyle/>
              <a:p>
                <a:r>
                  <a:rPr lang="en-US" dirty="0" smtClean="0"/>
                  <a:t>Define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 </m:t>
                    </m:r>
                  </m:oMath>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69895" y="1603371"/>
                <a:ext cx="2651730" cy="369332"/>
              </a:xfrm>
              <a:prstGeom prst="rect">
                <a:avLst/>
              </a:prstGeom>
              <a:blipFill rotWithShape="0">
                <a:blip r:embed="rId7"/>
                <a:stretch>
                  <a:fillRect l="-1839" t="-8197" b="-24590"/>
                </a:stretch>
              </a:blipFill>
            </p:spPr>
            <p:txBody>
              <a:bodyPr/>
              <a:lstStyle/>
              <a:p>
                <a:r>
                  <a:rPr lang="en-US">
                    <a:noFill/>
                  </a:rPr>
                  <a:t> </a:t>
                </a:r>
              </a:p>
            </p:txBody>
          </p:sp>
        </mc:Fallback>
      </mc:AlternateContent>
      <p:sp>
        <p:nvSpPr>
          <p:cNvPr id="12" name="Oval 11"/>
          <p:cNvSpPr/>
          <p:nvPr/>
        </p:nvSpPr>
        <p:spPr>
          <a:xfrm>
            <a:off x="187111" y="2912231"/>
            <a:ext cx="457200" cy="457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15" name="Oval 14"/>
          <p:cNvSpPr/>
          <p:nvPr/>
        </p:nvSpPr>
        <p:spPr>
          <a:xfrm>
            <a:off x="6119077" y="1539416"/>
            <a:ext cx="457200" cy="457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mc:AlternateContent xmlns:mc="http://schemas.openxmlformats.org/markup-compatibility/2006" xmlns:a14="http://schemas.microsoft.com/office/drawing/2010/main">
        <mc:Choice Requires="a14">
          <p:sp>
            <p:nvSpPr>
              <p:cNvPr id="16" name="TextBox 15"/>
              <p:cNvSpPr txBox="1"/>
              <p:nvPr/>
            </p:nvSpPr>
            <p:spPr>
              <a:xfrm>
                <a:off x="6576277" y="1539416"/>
                <a:ext cx="483747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𝑅𝑒𝑝𝑙𝑎𝑐𝑒</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𝑛𝑢𝑚𝑏𝑒𝑟𝑠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𝑠𝑡𝑒𝑝</m:t>
                      </m:r>
                      <m:r>
                        <a:rPr lang="en-US" b="0" i="1" smtClean="0">
                          <a:latin typeface="Cambria Math" panose="02040503050406030204" pitchFamily="18" charset="0"/>
                        </a:rPr>
                        <m:t> 2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𝑏𝑒𝑙𝑜𝑤</m:t>
                      </m:r>
                      <m:r>
                        <a:rPr lang="en-US" b="0" i="1" smtClean="0">
                          <a:latin typeface="Cambria Math" panose="02040503050406030204" pitchFamily="18" charset="0"/>
                        </a:rPr>
                        <m:t> :</m:t>
                      </m:r>
                    </m:oMath>
                  </m:oMathPara>
                </a14:m>
                <a:r>
                  <a:rPr lang="en-US" b="0" dirty="0" smtClean="0"/>
                  <a:t/>
                </a:r>
                <a:br>
                  <a:rPr lang="en-US" b="0" dirty="0" smtClean="0"/>
                </a:br>
                <a:r>
                  <a:rPr lang="en-US" b="0" dirty="0" smtClean="0"/>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𝑛𝑢𝑚</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𝑛𝑢𝑚</m:t>
                        </m:r>
                        <m:r>
                          <a:rPr lang="en-US" b="0" i="1" smtClean="0">
                            <a:latin typeface="Cambria Math" panose="02040503050406030204" pitchFamily="18" charset="0"/>
                          </a:rPr>
                          <m:t>2</m:t>
                        </m:r>
                      </m:e>
                    </m:d>
                  </m:oMath>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576277" y="1539416"/>
                <a:ext cx="4837471" cy="646331"/>
              </a:xfrm>
              <a:prstGeom prst="rect">
                <a:avLst/>
              </a:prstGeom>
              <a:blipFill rotWithShape="0">
                <a:blip r:embed="rId8"/>
                <a:stretch>
                  <a:fillRect/>
                </a:stretch>
              </a:blipFill>
            </p:spPr>
            <p:txBody>
              <a:bodyPr/>
              <a:lstStyle/>
              <a:p>
                <a:r>
                  <a:rPr lang="en-US">
                    <a:noFill/>
                  </a:rPr>
                  <a:t> </a:t>
                </a:r>
              </a:p>
            </p:txBody>
          </p:sp>
        </mc:Fallback>
      </mc:AlternateContent>
      <p:sp>
        <p:nvSpPr>
          <p:cNvPr id="17" name="Rounded Rectangle 16"/>
          <p:cNvSpPr/>
          <p:nvPr/>
        </p:nvSpPr>
        <p:spPr>
          <a:xfrm>
            <a:off x="7045405" y="3006749"/>
            <a:ext cx="3452626" cy="1583557"/>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7482348" y="3254477"/>
                <a:ext cx="2605549" cy="923330"/>
              </a:xfrm>
              <a:prstGeom prst="rect">
                <a:avLst/>
              </a:prstGeom>
              <a:noFill/>
            </p:spPr>
            <p:txBody>
              <a:bodyPr wrap="square" rtlCol="0">
                <a:spAutoFit/>
              </a:bodyPr>
              <a:lstStyle/>
              <a:p>
                <a:r>
                  <a:rPr lang="en-US" dirty="0" smtClean="0"/>
                  <a:t>Factorize : </a:t>
                </a:r>
              </a:p>
              <a:p>
                <a:endParaRPr lang="en-US"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−8</m:t>
                      </m:r>
                      <m:r>
                        <a:rPr lang="en-US" b="0" i="1" smtClean="0">
                          <a:latin typeface="Cambria Math" panose="02040503050406030204" pitchFamily="18" charset="0"/>
                        </a:rPr>
                        <m:t>𝑥</m:t>
                      </m:r>
                      <m:r>
                        <a:rPr lang="en-US" b="0" i="1" smtClean="0">
                          <a:latin typeface="Cambria Math" panose="02040503050406030204" pitchFamily="18" charset="0"/>
                        </a:rPr>
                        <m:t>+12</m:t>
                      </m:r>
                    </m:oMath>
                  </m:oMathPara>
                </a14:m>
                <a:endParaRPr lang="en-US" dirty="0" smtClean="0"/>
              </a:p>
            </p:txBody>
          </p:sp>
        </mc:Choice>
        <mc:Fallback xmlns="">
          <p:sp>
            <p:nvSpPr>
              <p:cNvPr id="18" name="TextBox 17"/>
              <p:cNvSpPr txBox="1">
                <a:spLocks noRot="1" noChangeAspect="1" noMove="1" noResize="1" noEditPoints="1" noAdjustHandles="1" noChangeArrowheads="1" noChangeShapeType="1" noTextEdit="1"/>
              </p:cNvSpPr>
              <p:nvPr/>
            </p:nvSpPr>
            <p:spPr>
              <a:xfrm>
                <a:off x="7482348" y="3254477"/>
                <a:ext cx="2605549" cy="923330"/>
              </a:xfrm>
              <a:prstGeom prst="rect">
                <a:avLst/>
              </a:prstGeom>
              <a:blipFill rotWithShape="0">
                <a:blip r:embed="rId9"/>
                <a:stretch>
                  <a:fillRect l="-1869" t="-3974"/>
                </a:stretch>
              </a:blipFill>
            </p:spPr>
            <p:txBody>
              <a:bodyPr/>
              <a:lstStyle/>
              <a:p>
                <a:r>
                  <a:rPr lang="en-US">
                    <a:noFill/>
                  </a:rPr>
                  <a:t> </a:t>
                </a:r>
              </a:p>
            </p:txBody>
          </p:sp>
        </mc:Fallback>
      </mc:AlternateContent>
      <p:sp>
        <p:nvSpPr>
          <p:cNvPr id="19" name="Oval 18"/>
          <p:cNvSpPr/>
          <p:nvPr/>
        </p:nvSpPr>
        <p:spPr>
          <a:xfrm>
            <a:off x="155158" y="4071919"/>
            <a:ext cx="457200" cy="457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pic>
        <p:nvPicPr>
          <p:cNvPr id="20" name="Picture 19">
            <a:hlinkClick r:id="" action="ppaction://hlinkshowjump?jump=previousslid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21724" y="6159910"/>
            <a:ext cx="698090" cy="698090"/>
          </a:xfrm>
          <a:prstGeom prst="rect">
            <a:avLst/>
          </a:prstGeom>
        </p:spPr>
      </p:pic>
    </p:spTree>
    <p:extLst>
      <p:ext uri="{BB962C8B-B14F-4D97-AF65-F5344CB8AC3E}">
        <p14:creationId xmlns:p14="http://schemas.microsoft.com/office/powerpoint/2010/main" val="3449590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3" grpId="0"/>
      <p:bldP spid="4" grpId="0"/>
      <p:bldP spid="6" grpId="0" animBg="1"/>
      <p:bldP spid="7" grpId="0"/>
      <p:bldP spid="8" grpId="0"/>
      <p:bldP spid="11" grpId="0"/>
      <p:bldP spid="16" grpId="0"/>
      <p:bldP spid="17" grpId="0" animBg="1"/>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48449" y="834089"/>
                <a:ext cx="19025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+13</m:t>
                      </m:r>
                      <m:r>
                        <a:rPr lang="en-US" b="0" i="1" smtClean="0">
                          <a:latin typeface="Cambria Math" panose="02040503050406030204" pitchFamily="18" charset="0"/>
                        </a:rPr>
                        <m:t>𝑥</m:t>
                      </m:r>
                      <m:r>
                        <a:rPr lang="en-US" b="0" i="1" smtClean="0">
                          <a:latin typeface="Cambria Math" panose="02040503050406030204" pitchFamily="18" charset="0"/>
                        </a:rPr>
                        <m:t>+15</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48449" y="834089"/>
                <a:ext cx="1902543" cy="36933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50455" y="1773151"/>
                <a:ext cx="1281996" cy="10157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70C0"/>
                          </a:solidFill>
                          <a:latin typeface="Cambria Math" panose="02040503050406030204" pitchFamily="18" charset="0"/>
                        </a:rPr>
                        <m:t>𝑎</m:t>
                      </m:r>
                      <m:r>
                        <a:rPr lang="en-US" sz="2000" b="0" i="1" smtClean="0">
                          <a:solidFill>
                            <a:srgbClr val="0070C0"/>
                          </a:solidFill>
                          <a:latin typeface="Cambria Math" panose="02040503050406030204" pitchFamily="18" charset="0"/>
                        </a:rPr>
                        <m:t>=1</m:t>
                      </m:r>
                    </m:oMath>
                    <m:oMath xmlns:m="http://schemas.openxmlformats.org/officeDocument/2006/math">
                      <m:r>
                        <a:rPr lang="en-US" sz="2000" b="0" i="1" smtClean="0">
                          <a:solidFill>
                            <a:srgbClr val="0070C0"/>
                          </a:solidFill>
                          <a:latin typeface="Cambria Math" panose="02040503050406030204" pitchFamily="18" charset="0"/>
                        </a:rPr>
                        <m:t>𝑏</m:t>
                      </m:r>
                      <m:r>
                        <a:rPr lang="en-US" sz="2000" b="0" i="1" smtClean="0">
                          <a:solidFill>
                            <a:srgbClr val="0070C0"/>
                          </a:solidFill>
                          <a:latin typeface="Cambria Math" panose="02040503050406030204" pitchFamily="18" charset="0"/>
                        </a:rPr>
                        <m:t>=3</m:t>
                      </m:r>
                    </m:oMath>
                    <m:oMath xmlns:m="http://schemas.openxmlformats.org/officeDocument/2006/math">
                      <m:r>
                        <a:rPr lang="en-US" sz="2000" b="0" i="1" smtClean="0">
                          <a:solidFill>
                            <a:srgbClr val="0070C0"/>
                          </a:solidFill>
                          <a:latin typeface="Cambria Math" panose="02040503050406030204" pitchFamily="18" charset="0"/>
                        </a:rPr>
                        <m:t>𝑐</m:t>
                      </m:r>
                      <m:r>
                        <a:rPr lang="en-US" sz="2000" b="0" i="1" smtClean="0">
                          <a:solidFill>
                            <a:srgbClr val="0070C0"/>
                          </a:solidFill>
                          <a:latin typeface="Cambria Math" panose="02040503050406030204" pitchFamily="18" charset="0"/>
                        </a:rPr>
                        <m:t>=2</m:t>
                      </m:r>
                    </m:oMath>
                  </m:oMathPara>
                </a14:m>
                <a:r>
                  <a:rPr lang="en-US" sz="2000" b="0" dirty="0" smtClean="0">
                    <a:solidFill>
                      <a:srgbClr val="0070C0"/>
                    </a:solidFill>
                  </a:rPr>
                  <a:t/>
                </a:r>
                <a:br>
                  <a:rPr lang="en-US" sz="2000" b="0" dirty="0" smtClean="0">
                    <a:solidFill>
                      <a:srgbClr val="0070C0"/>
                    </a:solidFill>
                  </a:rPr>
                </a:br>
                <a:endParaRPr lang="en-US" sz="2000" dirty="0">
                  <a:solidFill>
                    <a:srgbClr val="0070C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50455" y="1773151"/>
                <a:ext cx="1281996" cy="101572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43581" y="2891621"/>
                <a:ext cx="293344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𝑓𝑖𝑛𝑑</m:t>
                      </m:r>
                      <m:r>
                        <a:rPr lang="en-US" b="0" i="1" smtClean="0">
                          <a:latin typeface="Cambria Math" panose="02040503050406030204" pitchFamily="18" charset="0"/>
                        </a:rPr>
                        <m:t> </m:t>
                      </m:r>
                      <m:r>
                        <a:rPr lang="en-US" b="0" i="1" smtClean="0">
                          <a:latin typeface="Cambria Math" panose="02040503050406030204" pitchFamily="18" charset="0"/>
                        </a:rPr>
                        <m:t>𝑡𝑤𝑜</m:t>
                      </m:r>
                      <m:r>
                        <a:rPr lang="en-US" b="0" i="1" smtClean="0">
                          <a:latin typeface="Cambria Math" panose="02040503050406030204" pitchFamily="18" charset="0"/>
                        </a:rPr>
                        <m:t> </m:t>
                      </m:r>
                      <m:r>
                        <a:rPr lang="en-US" b="0" i="1" smtClean="0">
                          <a:latin typeface="Cambria Math" panose="02040503050406030204" pitchFamily="18" charset="0"/>
                        </a:rPr>
                        <m:t>𝑛𝑢𝑚𝑏𝑒𝑟𝑠</m:t>
                      </m:r>
                      <m:r>
                        <a:rPr lang="en-US" b="0" i="1" smtClean="0">
                          <a:latin typeface="Cambria Math" panose="02040503050406030204" pitchFamily="18" charset="0"/>
                        </a:rPr>
                        <m:t> </m:t>
                      </m:r>
                      <m:r>
                        <a:rPr lang="en-US" b="0" i="1" smtClean="0">
                          <a:latin typeface="Cambria Math" panose="02040503050406030204" pitchFamily="18" charset="0"/>
                        </a:rPr>
                        <m:t>𝑤h𝑜𝑠𝑒</m:t>
                      </m:r>
                    </m:oMath>
                  </m:oMathPara>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𝑝𝑟𝑜𝑑𝑢𝑐𝑡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𝑎𝑐</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𝑠𝑢𝑚</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43581" y="2891621"/>
                <a:ext cx="2933440" cy="646331"/>
              </a:xfrm>
              <a:prstGeom prst="rect">
                <a:avLst/>
              </a:prstGeom>
              <a:blipFill rotWithShape="0">
                <a:blip r:embed="rId4"/>
                <a:stretch>
                  <a:fillRect r="-416" b="-7547"/>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950534096"/>
              </p:ext>
            </p:extLst>
          </p:nvPr>
        </p:nvGraphicFramePr>
        <p:xfrm>
          <a:off x="1047135" y="3524035"/>
          <a:ext cx="1516456" cy="2988484"/>
        </p:xfrm>
        <a:graphic>
          <a:graphicData uri="http://schemas.openxmlformats.org/drawingml/2006/table">
            <a:tbl>
              <a:tblPr firstRow="1" bandRow="1">
                <a:tableStyleId>{5C22544A-7EE6-4342-B048-85BDC9FD1C3A}</a:tableStyleId>
              </a:tblPr>
              <a:tblGrid>
                <a:gridCol w="758228"/>
                <a:gridCol w="758228"/>
              </a:tblGrid>
              <a:tr h="205840">
                <a:tc>
                  <a:txBody>
                    <a:bodyPr/>
                    <a:lstStyle/>
                    <a:p>
                      <a:r>
                        <a:rPr lang="en-US" sz="1100" dirty="0" smtClean="0">
                          <a:solidFill>
                            <a:schemeClr val="bg1"/>
                          </a:solidFill>
                        </a:rPr>
                        <a:t>Product </a:t>
                      </a: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100" dirty="0" smtClean="0">
                          <a:solidFill>
                            <a:schemeClr val="bg1"/>
                          </a:solidFill>
                        </a:rPr>
                        <a:t>Sum </a:t>
                      </a: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374369">
                <a:tc>
                  <a:txBody>
                    <a:bodyPr/>
                    <a:lstStyle/>
                    <a:p>
                      <a:pPr algn="ctr"/>
                      <a:r>
                        <a:rPr lang="en-US" sz="1400" dirty="0" smtClean="0">
                          <a:solidFill>
                            <a:schemeClr val="tx1"/>
                          </a:solidFill>
                        </a:rPr>
                        <a:t>30x1</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30+1</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1007">
                <a:tc>
                  <a:txBody>
                    <a:bodyPr/>
                    <a:lstStyle/>
                    <a:p>
                      <a:pPr algn="ctr"/>
                      <a:r>
                        <a:rPr lang="en-US" sz="1400" dirty="0" smtClean="0">
                          <a:solidFill>
                            <a:schemeClr val="tx1"/>
                          </a:solidFill>
                        </a:rPr>
                        <a:t>-30x-1</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-30-1</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1007">
                <a:tc>
                  <a:txBody>
                    <a:bodyPr/>
                    <a:lstStyle/>
                    <a:p>
                      <a:pPr algn="ctr"/>
                      <a:r>
                        <a:rPr lang="en-US" sz="1400" dirty="0" smtClean="0">
                          <a:solidFill>
                            <a:schemeClr val="tx1"/>
                          </a:solidFill>
                        </a:rPr>
                        <a:t>15x2</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15+2</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1007">
                <a:tc>
                  <a:txBody>
                    <a:bodyPr/>
                    <a:lstStyle/>
                    <a:p>
                      <a:pPr algn="ctr"/>
                      <a:r>
                        <a:rPr lang="en-US" sz="1400" dirty="0" smtClean="0">
                          <a:solidFill>
                            <a:schemeClr val="tx1"/>
                          </a:solidFill>
                        </a:rPr>
                        <a:t>-15x-2</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-15-2</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1007">
                <a:tc>
                  <a:txBody>
                    <a:bodyPr/>
                    <a:lstStyle/>
                    <a:p>
                      <a:pPr algn="ctr"/>
                      <a:r>
                        <a:rPr lang="en-US" sz="1400" dirty="0" smtClean="0">
                          <a:solidFill>
                            <a:schemeClr val="tx1"/>
                          </a:solidFill>
                        </a:rPr>
                        <a:t>3x10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3+10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1007">
                <a:tc>
                  <a:txBody>
                    <a:bodyPr/>
                    <a:lstStyle/>
                    <a:p>
                      <a:pPr algn="ctr"/>
                      <a:r>
                        <a:rPr lang="en-US" sz="1400" dirty="0" smtClean="0">
                          <a:solidFill>
                            <a:schemeClr val="tx1"/>
                          </a:solidFill>
                        </a:rPr>
                        <a:t>-3x-10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-3+-10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634153" y="1496152"/>
                <a:ext cx="1833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𝐷𝑒𝑓𝑖𝑛𝑒</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𝑐</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34153" y="1496152"/>
                <a:ext cx="1833772" cy="276999"/>
              </a:xfrm>
              <a:prstGeom prst="rect">
                <a:avLst/>
              </a:prstGeom>
              <a:blipFill rotWithShape="0">
                <a:blip r:embed="rId5"/>
                <a:stretch>
                  <a:fillRect l="-3987" t="-2174" r="-997" b="-32609"/>
                </a:stretch>
              </a:blipFill>
            </p:spPr>
            <p:txBody>
              <a:bodyPr/>
              <a:lstStyle/>
              <a:p>
                <a:r>
                  <a:rPr lang="en-US">
                    <a:noFill/>
                  </a:rPr>
                  <a:t> </a:t>
                </a:r>
              </a:p>
            </p:txBody>
          </p:sp>
        </mc:Fallback>
      </mc:AlternateContent>
      <p:sp>
        <p:nvSpPr>
          <p:cNvPr id="7" name="Oval 6"/>
          <p:cNvSpPr/>
          <p:nvPr/>
        </p:nvSpPr>
        <p:spPr>
          <a:xfrm>
            <a:off x="86381" y="1406051"/>
            <a:ext cx="457200" cy="457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9" name="Oval 8"/>
          <p:cNvSpPr/>
          <p:nvPr/>
        </p:nvSpPr>
        <p:spPr>
          <a:xfrm>
            <a:off x="96214" y="2997667"/>
            <a:ext cx="457200" cy="457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0" name="Oval 9"/>
          <p:cNvSpPr/>
          <p:nvPr/>
        </p:nvSpPr>
        <p:spPr>
          <a:xfrm>
            <a:off x="142568" y="5018277"/>
            <a:ext cx="457200" cy="457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sp>
        <p:nvSpPr>
          <p:cNvPr id="11" name="Rectangle 10"/>
          <p:cNvSpPr/>
          <p:nvPr/>
        </p:nvSpPr>
        <p:spPr>
          <a:xfrm>
            <a:off x="1155289" y="5586050"/>
            <a:ext cx="1233950" cy="383458"/>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458517" y="6488668"/>
            <a:ext cx="2949678" cy="369332"/>
          </a:xfrm>
          <a:prstGeom prst="rect">
            <a:avLst/>
          </a:prstGeom>
          <a:noFill/>
        </p:spPr>
        <p:txBody>
          <a:bodyPr wrap="square" rtlCol="0">
            <a:spAutoFit/>
          </a:bodyPr>
          <a:lstStyle/>
          <a:p>
            <a:r>
              <a:rPr lang="en-US" dirty="0" smtClean="0"/>
              <a:t>Two numbers are 3 and 10 </a:t>
            </a:r>
            <a:endParaRPr lang="en-US" dirty="0"/>
          </a:p>
        </p:txBody>
      </p:sp>
      <p:sp>
        <p:nvSpPr>
          <p:cNvPr id="13" name="Oval 12"/>
          <p:cNvSpPr/>
          <p:nvPr/>
        </p:nvSpPr>
        <p:spPr>
          <a:xfrm>
            <a:off x="5948516" y="1496152"/>
            <a:ext cx="457200" cy="457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14" name="TextBox 13"/>
          <p:cNvSpPr txBox="1"/>
          <p:nvPr/>
        </p:nvSpPr>
        <p:spPr>
          <a:xfrm>
            <a:off x="6405716" y="1540086"/>
            <a:ext cx="5250426" cy="369332"/>
          </a:xfrm>
          <a:prstGeom prst="rect">
            <a:avLst/>
          </a:prstGeom>
          <a:noFill/>
        </p:spPr>
        <p:txBody>
          <a:bodyPr wrap="square" rtlCol="0">
            <a:spAutoFit/>
          </a:bodyPr>
          <a:lstStyle/>
          <a:p>
            <a:r>
              <a:rPr lang="en-US" dirty="0" smtClean="0"/>
              <a:t>Re-write the original expression in the following form :</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7983764" y="1920138"/>
                <a:ext cx="19025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+13</m:t>
                      </m:r>
                      <m:r>
                        <a:rPr lang="en-US" b="0" i="1" smtClean="0">
                          <a:latin typeface="Cambria Math" panose="02040503050406030204" pitchFamily="18" charset="0"/>
                        </a:rPr>
                        <m:t>𝑥</m:t>
                      </m:r>
                      <m:r>
                        <a:rPr lang="en-US" b="0" i="1" smtClean="0">
                          <a:latin typeface="Cambria Math" panose="02040503050406030204" pitchFamily="18" charset="0"/>
                        </a:rPr>
                        <m:t>+15</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983764" y="1920138"/>
                <a:ext cx="1902543" cy="369332"/>
              </a:xfrm>
              <a:prstGeom prst="rect">
                <a:avLst/>
              </a:prstGeom>
              <a:blipFill rotWithShape="0">
                <a:blip r:embed="rId6"/>
                <a:stretch>
                  <a:fillRect/>
                </a:stretch>
              </a:blipFill>
            </p:spPr>
            <p:txBody>
              <a:bodyPr/>
              <a:lstStyle/>
              <a:p>
                <a:r>
                  <a:rPr lang="en-US">
                    <a:noFill/>
                  </a:rPr>
                  <a:t> </a:t>
                </a:r>
              </a:p>
            </p:txBody>
          </p:sp>
        </mc:Fallback>
      </mc:AlternateContent>
      <p:cxnSp>
        <p:nvCxnSpPr>
          <p:cNvPr id="17" name="Straight Arrow Connector 16"/>
          <p:cNvCxnSpPr>
            <a:stCxn id="15" idx="2"/>
          </p:cNvCxnSpPr>
          <p:nvPr/>
        </p:nvCxnSpPr>
        <p:spPr>
          <a:xfrm flipH="1">
            <a:off x="8603226" y="2289470"/>
            <a:ext cx="331810" cy="345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2"/>
          </p:cNvCxnSpPr>
          <p:nvPr/>
        </p:nvCxnSpPr>
        <p:spPr>
          <a:xfrm>
            <a:off x="8935036" y="2289470"/>
            <a:ext cx="317119" cy="345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7501998" y="2604212"/>
                <a:ext cx="28660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+10</m:t>
                      </m:r>
                      <m:r>
                        <a:rPr lang="en-US" b="0" i="1" smtClean="0">
                          <a:latin typeface="Cambria Math" panose="02040503050406030204" pitchFamily="18" charset="0"/>
                        </a:rPr>
                        <m:t>𝑥</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 +15</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501998" y="2604212"/>
                <a:ext cx="2866074" cy="369332"/>
              </a:xfrm>
              <a:prstGeom prst="rect">
                <a:avLst/>
              </a:prstGeom>
              <a:blipFill rotWithShape="0">
                <a:blip r:embed="rId7"/>
                <a:stretch>
                  <a:fillRect/>
                </a:stretch>
              </a:blipFill>
            </p:spPr>
            <p:txBody>
              <a:bodyPr/>
              <a:lstStyle/>
              <a:p>
                <a:r>
                  <a:rPr lang="en-US">
                    <a:noFill/>
                  </a:rPr>
                  <a:t> </a:t>
                </a:r>
              </a:p>
            </p:txBody>
          </p:sp>
        </mc:Fallback>
      </mc:AlternateContent>
      <p:sp>
        <p:nvSpPr>
          <p:cNvPr id="23" name="Left Brace 22"/>
          <p:cNvSpPr/>
          <p:nvPr/>
        </p:nvSpPr>
        <p:spPr>
          <a:xfrm rot="16200000">
            <a:off x="8045485" y="3913394"/>
            <a:ext cx="280824" cy="834659"/>
          </a:xfrm>
          <a:prstGeom prst="leftBrace">
            <a:avLst>
              <a:gd name="adj1" fmla="val 8333"/>
              <a:gd name="adj2" fmla="val 52153"/>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7835523" y="2949787"/>
                <a:ext cx="2222090" cy="43088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100" b="0" i="1" smtClean="0">
                          <a:solidFill>
                            <a:srgbClr val="FF0000"/>
                          </a:solidFill>
                          <a:latin typeface="Cambria Math" panose="02040503050406030204" pitchFamily="18" charset="0"/>
                        </a:rPr>
                        <m:t>10</m:t>
                      </m:r>
                      <m:r>
                        <a:rPr lang="en-US" sz="1100" b="0" i="1" smtClean="0">
                          <a:solidFill>
                            <a:srgbClr val="FF0000"/>
                          </a:solidFill>
                          <a:latin typeface="Cambria Math" panose="02040503050406030204" pitchFamily="18" charset="0"/>
                        </a:rPr>
                        <m:t>𝑥</m:t>
                      </m:r>
                      <m:r>
                        <a:rPr lang="en-US" sz="1100" b="0" i="1" smtClean="0">
                          <a:solidFill>
                            <a:srgbClr val="FF0000"/>
                          </a:solidFill>
                          <a:latin typeface="Cambria Math" panose="02040503050406030204" pitchFamily="18" charset="0"/>
                        </a:rPr>
                        <m:t>+3</m:t>
                      </m:r>
                      <m:r>
                        <a:rPr lang="en-US" sz="1100" b="0" i="1" smtClean="0">
                          <a:solidFill>
                            <a:srgbClr val="FF0000"/>
                          </a:solidFill>
                          <a:latin typeface="Cambria Math" panose="02040503050406030204" pitchFamily="18" charset="0"/>
                        </a:rPr>
                        <m:t>𝑥</m:t>
                      </m:r>
                      <m:r>
                        <a:rPr lang="en-US" sz="1100" b="0" i="1" smtClean="0">
                          <a:solidFill>
                            <a:srgbClr val="FF0000"/>
                          </a:solidFill>
                          <a:latin typeface="Cambria Math" panose="02040503050406030204" pitchFamily="18" charset="0"/>
                        </a:rPr>
                        <m:t>=13</m:t>
                      </m:r>
                      <m:r>
                        <a:rPr lang="en-US" sz="1100" b="0" i="1" smtClean="0">
                          <a:solidFill>
                            <a:srgbClr val="FF0000"/>
                          </a:solidFill>
                          <a:latin typeface="Cambria Math" panose="02040503050406030204" pitchFamily="18" charset="0"/>
                        </a:rPr>
                        <m:t>𝑥</m:t>
                      </m:r>
                    </m:oMath>
                    <m:oMath xmlns:m="http://schemas.openxmlformats.org/officeDocument/2006/math">
                      <m:r>
                        <a:rPr lang="en-US" sz="1100" b="0" i="1" smtClean="0">
                          <a:solidFill>
                            <a:srgbClr val="FF0000"/>
                          </a:solidFill>
                          <a:latin typeface="Cambria Math" panose="02040503050406030204" pitchFamily="18" charset="0"/>
                        </a:rPr>
                        <m:t>10 </m:t>
                      </m:r>
                      <m:r>
                        <a:rPr lang="en-US" sz="1100" b="0" i="1" smtClean="0">
                          <a:solidFill>
                            <a:srgbClr val="FF0000"/>
                          </a:solidFill>
                          <a:latin typeface="Cambria Math" panose="02040503050406030204" pitchFamily="18" charset="0"/>
                        </a:rPr>
                        <m:t>𝑎𝑛𝑑</m:t>
                      </m:r>
                      <m:r>
                        <a:rPr lang="en-US" sz="1100" b="0" i="1" smtClean="0">
                          <a:solidFill>
                            <a:srgbClr val="FF0000"/>
                          </a:solidFill>
                          <a:latin typeface="Cambria Math" panose="02040503050406030204" pitchFamily="18" charset="0"/>
                        </a:rPr>
                        <m:t> 3 </m:t>
                      </m:r>
                      <m:r>
                        <a:rPr lang="en-US" sz="1100" b="0" i="1" smtClean="0">
                          <a:solidFill>
                            <a:srgbClr val="FF0000"/>
                          </a:solidFill>
                          <a:latin typeface="Cambria Math" panose="02040503050406030204" pitchFamily="18" charset="0"/>
                        </a:rPr>
                        <m:t>𝑎𝑟𝑒</m:t>
                      </m:r>
                      <m:r>
                        <a:rPr lang="en-US" sz="1100" b="0" i="1" smtClean="0">
                          <a:solidFill>
                            <a:srgbClr val="FF0000"/>
                          </a:solidFill>
                          <a:latin typeface="Cambria Math" panose="02040503050406030204" pitchFamily="18" charset="0"/>
                        </a:rPr>
                        <m:t> </m:t>
                      </m:r>
                      <m:r>
                        <a:rPr lang="en-US" sz="1100" b="0" i="1" smtClean="0">
                          <a:solidFill>
                            <a:srgbClr val="FF0000"/>
                          </a:solidFill>
                          <a:latin typeface="Cambria Math" panose="02040503050406030204" pitchFamily="18" charset="0"/>
                        </a:rPr>
                        <m:t>𝑡h𝑒</m:t>
                      </m:r>
                      <m:r>
                        <a:rPr lang="en-US" sz="1100" b="0" i="1" smtClean="0">
                          <a:solidFill>
                            <a:srgbClr val="FF0000"/>
                          </a:solidFill>
                          <a:latin typeface="Cambria Math" panose="02040503050406030204" pitchFamily="18" charset="0"/>
                        </a:rPr>
                        <m:t> </m:t>
                      </m:r>
                      <m:r>
                        <a:rPr lang="en-US" sz="1100" b="0" i="1" smtClean="0">
                          <a:solidFill>
                            <a:srgbClr val="FF0000"/>
                          </a:solidFill>
                          <a:latin typeface="Cambria Math" panose="02040503050406030204" pitchFamily="18" charset="0"/>
                        </a:rPr>
                        <m:t>𝑛𝑢𝑚𝑏𝑒𝑟𝑠</m:t>
                      </m:r>
                      <m:r>
                        <a:rPr lang="en-US" sz="1100" b="0" i="1" smtClean="0">
                          <a:solidFill>
                            <a:srgbClr val="FF0000"/>
                          </a:solidFill>
                          <a:latin typeface="Cambria Math" panose="02040503050406030204" pitchFamily="18" charset="0"/>
                        </a:rPr>
                        <m:t> </m:t>
                      </m:r>
                      <m:r>
                        <a:rPr lang="en-US" sz="1100" b="0" i="1" smtClean="0">
                          <a:solidFill>
                            <a:srgbClr val="FF0000"/>
                          </a:solidFill>
                          <a:latin typeface="Cambria Math" panose="02040503050406030204" pitchFamily="18" charset="0"/>
                        </a:rPr>
                        <m:t>𝑓𝑜𝑢𝑛𝑑</m:t>
                      </m:r>
                      <m:r>
                        <a:rPr lang="en-US" sz="1100" b="0" i="1" smtClean="0">
                          <a:solidFill>
                            <a:srgbClr val="FF0000"/>
                          </a:solidFill>
                          <a:latin typeface="Cambria Math" panose="02040503050406030204" pitchFamily="18" charset="0"/>
                        </a:rPr>
                        <m:t> </m:t>
                      </m:r>
                    </m:oMath>
                  </m:oMathPara>
                </a14:m>
                <a:endParaRPr lang="en-US" sz="1100"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835523" y="2949787"/>
                <a:ext cx="2222090" cy="430887"/>
              </a:xfrm>
              <a:prstGeom prst="rect">
                <a:avLst/>
              </a:prstGeom>
              <a:blipFill rotWithShape="0">
                <a:blip r:embed="rId8"/>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336093" y="3885829"/>
                <a:ext cx="28660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+10</m:t>
                      </m:r>
                      <m:r>
                        <a:rPr lang="en-US" b="0" i="1" smtClean="0">
                          <a:latin typeface="Cambria Math" panose="02040503050406030204" pitchFamily="18" charset="0"/>
                        </a:rPr>
                        <m:t>𝑥</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 +15</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7336093" y="3885829"/>
                <a:ext cx="2866074" cy="369332"/>
              </a:xfrm>
              <a:prstGeom prst="rect">
                <a:avLst/>
              </a:prstGeom>
              <a:blipFill rotWithShape="0">
                <a:blip r:embed="rId9"/>
                <a:stretch>
                  <a:fillRect/>
                </a:stretch>
              </a:blipFill>
            </p:spPr>
            <p:txBody>
              <a:bodyPr/>
              <a:lstStyle/>
              <a:p>
                <a:r>
                  <a:rPr lang="en-US">
                    <a:noFill/>
                  </a:rPr>
                  <a:t> </a:t>
                </a:r>
              </a:p>
            </p:txBody>
          </p:sp>
        </mc:Fallback>
      </mc:AlternateContent>
      <p:sp>
        <p:nvSpPr>
          <p:cNvPr id="26" name="Oval 25"/>
          <p:cNvSpPr/>
          <p:nvPr/>
        </p:nvSpPr>
        <p:spPr>
          <a:xfrm>
            <a:off x="5948516" y="3406883"/>
            <a:ext cx="457200" cy="457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a:t>
            </a:r>
            <a:endParaRPr lang="en-US" b="1" dirty="0">
              <a:solidFill>
                <a:schemeClr val="tx1"/>
              </a:solidFill>
            </a:endParaRPr>
          </a:p>
        </p:txBody>
      </p:sp>
      <p:sp>
        <p:nvSpPr>
          <p:cNvPr id="27" name="TextBox 26"/>
          <p:cNvSpPr txBox="1"/>
          <p:nvPr/>
        </p:nvSpPr>
        <p:spPr>
          <a:xfrm>
            <a:off x="6405716" y="3450817"/>
            <a:ext cx="5250426" cy="369332"/>
          </a:xfrm>
          <a:prstGeom prst="rect">
            <a:avLst/>
          </a:prstGeom>
          <a:noFill/>
        </p:spPr>
        <p:txBody>
          <a:bodyPr wrap="square" rtlCol="0">
            <a:spAutoFit/>
          </a:bodyPr>
          <a:lstStyle/>
          <a:p>
            <a:r>
              <a:rPr lang="en-US" dirty="0" smtClean="0"/>
              <a:t>Group 1</a:t>
            </a:r>
            <a:r>
              <a:rPr lang="en-US" baseline="30000" dirty="0" smtClean="0"/>
              <a:t>st</a:t>
            </a:r>
            <a:r>
              <a:rPr lang="en-US" dirty="0" smtClean="0"/>
              <a:t> two terms and group last 2 terms </a:t>
            </a:r>
            <a:endParaRPr lang="en-US" dirty="0"/>
          </a:p>
        </p:txBody>
      </p:sp>
      <p:sp>
        <p:nvSpPr>
          <p:cNvPr id="28" name="Left Brace 27"/>
          <p:cNvSpPr/>
          <p:nvPr/>
        </p:nvSpPr>
        <p:spPr>
          <a:xfrm rot="16200000">
            <a:off x="9262285" y="3913393"/>
            <a:ext cx="280824" cy="834659"/>
          </a:xfrm>
          <a:prstGeom prst="leftBrace">
            <a:avLst>
              <a:gd name="adj1" fmla="val 8333"/>
              <a:gd name="adj2" fmla="val 52153"/>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29" name="TextBox 28"/>
          <p:cNvSpPr txBox="1"/>
          <p:nvPr/>
        </p:nvSpPr>
        <p:spPr>
          <a:xfrm>
            <a:off x="10057613" y="3947384"/>
            <a:ext cx="2045897" cy="307777"/>
          </a:xfrm>
          <a:prstGeom prst="rect">
            <a:avLst/>
          </a:prstGeom>
          <a:noFill/>
        </p:spPr>
        <p:txBody>
          <a:bodyPr wrap="square" rtlCol="0">
            <a:spAutoFit/>
          </a:bodyPr>
          <a:lstStyle/>
          <a:p>
            <a:r>
              <a:rPr lang="en-US" sz="1400" dirty="0" smtClean="0">
                <a:solidFill>
                  <a:srgbClr val="0070C0"/>
                </a:solidFill>
              </a:rPr>
              <a:t>Factorize each 2 terms </a:t>
            </a:r>
            <a:endParaRPr lang="en-US" sz="1400" dirty="0">
              <a:solidFill>
                <a:srgbClr val="0070C0"/>
              </a:solidFill>
            </a:endParaRPr>
          </a:p>
        </p:txBody>
      </p:sp>
      <mc:AlternateContent xmlns:mc="http://schemas.openxmlformats.org/markup-compatibility/2006" xmlns:a14="http://schemas.microsoft.com/office/drawing/2010/main">
        <mc:Choice Requires="a14">
          <p:sp>
            <p:nvSpPr>
              <p:cNvPr id="30" name="TextBox 29"/>
              <p:cNvSpPr txBox="1"/>
              <p:nvPr/>
            </p:nvSpPr>
            <p:spPr>
              <a:xfrm>
                <a:off x="7480840" y="4578950"/>
                <a:ext cx="24054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+5)</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7480840" y="4578950"/>
                <a:ext cx="2405467" cy="276999"/>
              </a:xfrm>
              <a:prstGeom prst="rect">
                <a:avLst/>
              </a:prstGeom>
              <a:blipFill rotWithShape="0">
                <a:blip r:embed="rId10"/>
                <a:stretch>
                  <a:fillRect l="-506" t="-2174" r="-3038" b="-32609"/>
                </a:stretch>
              </a:blipFill>
            </p:spPr>
            <p:txBody>
              <a:bodyPr/>
              <a:lstStyle/>
              <a:p>
                <a:r>
                  <a:rPr lang="en-US">
                    <a:noFill/>
                  </a:rPr>
                  <a:t> </a:t>
                </a:r>
              </a:p>
            </p:txBody>
          </p:sp>
        </mc:Fallback>
      </mc:AlternateContent>
      <p:sp>
        <p:nvSpPr>
          <p:cNvPr id="31" name="TextBox 30"/>
          <p:cNvSpPr txBox="1"/>
          <p:nvPr/>
        </p:nvSpPr>
        <p:spPr>
          <a:xfrm>
            <a:off x="9995520" y="4578950"/>
            <a:ext cx="2498182" cy="307777"/>
          </a:xfrm>
          <a:prstGeom prst="rect">
            <a:avLst/>
          </a:prstGeom>
          <a:noFill/>
        </p:spPr>
        <p:txBody>
          <a:bodyPr wrap="square" rtlCol="0">
            <a:spAutoFit/>
          </a:bodyPr>
          <a:lstStyle/>
          <a:p>
            <a:r>
              <a:rPr lang="en-US" sz="1400" dirty="0" smtClean="0">
                <a:solidFill>
                  <a:srgbClr val="0070C0"/>
                </a:solidFill>
              </a:rPr>
              <a:t>Take common parentheses </a:t>
            </a:r>
            <a:endParaRPr lang="en-US" sz="1400" dirty="0">
              <a:solidFill>
                <a:srgbClr val="0070C0"/>
              </a:solidFill>
            </a:endParaRPr>
          </a:p>
        </p:txBody>
      </p:sp>
      <p:sp>
        <p:nvSpPr>
          <p:cNvPr id="42" name="Rectangle 41"/>
          <p:cNvSpPr/>
          <p:nvPr/>
        </p:nvSpPr>
        <p:spPr>
          <a:xfrm>
            <a:off x="8060635" y="4871885"/>
            <a:ext cx="622938" cy="100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197089" y="4871885"/>
            <a:ext cx="622938" cy="100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p:cNvSpPr txBox="1"/>
              <p:nvPr/>
            </p:nvSpPr>
            <p:spPr>
              <a:xfrm>
                <a:off x="7415093" y="5176882"/>
                <a:ext cx="20565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+5)(2</m:t>
                      </m:r>
                      <m:r>
                        <a:rPr lang="en-US" b="0" i="1" smtClean="0">
                          <a:latin typeface="Cambria Math" panose="02040503050406030204" pitchFamily="18" charset="0"/>
                        </a:rPr>
                        <m:t>𝑥</m:t>
                      </m:r>
                      <m:r>
                        <a:rPr lang="en-US" b="0" i="1" smtClean="0">
                          <a:latin typeface="Cambria Math" panose="02040503050406030204" pitchFamily="18" charset="0"/>
                        </a:rPr>
                        <m:t>+3)</m:t>
                      </m:r>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7415093" y="5176882"/>
                <a:ext cx="2056525" cy="369332"/>
              </a:xfrm>
              <a:prstGeom prst="rect">
                <a:avLst/>
              </a:prstGeom>
              <a:blipFill rotWithShape="0">
                <a:blip r:embed="rId11"/>
                <a:stretch>
                  <a:fillRect b="-13115"/>
                </a:stretch>
              </a:blipFill>
            </p:spPr>
            <p:txBody>
              <a:bodyPr/>
              <a:lstStyle/>
              <a:p>
                <a:r>
                  <a:rPr lang="en-US">
                    <a:noFill/>
                  </a:rPr>
                  <a:t> </a:t>
                </a:r>
              </a:p>
            </p:txBody>
          </p:sp>
        </mc:Fallback>
      </mc:AlternateContent>
      <p:sp>
        <p:nvSpPr>
          <p:cNvPr id="45" name="TextBox 44"/>
          <p:cNvSpPr txBox="1"/>
          <p:nvPr/>
        </p:nvSpPr>
        <p:spPr>
          <a:xfrm>
            <a:off x="10057613" y="5163725"/>
            <a:ext cx="2498182" cy="307777"/>
          </a:xfrm>
          <a:prstGeom prst="rect">
            <a:avLst/>
          </a:prstGeom>
          <a:noFill/>
        </p:spPr>
        <p:txBody>
          <a:bodyPr wrap="square" rtlCol="0">
            <a:spAutoFit/>
          </a:bodyPr>
          <a:lstStyle/>
          <a:p>
            <a:r>
              <a:rPr lang="en-US" sz="1400" dirty="0" smtClean="0">
                <a:solidFill>
                  <a:srgbClr val="0070C0"/>
                </a:solidFill>
              </a:rPr>
              <a:t>Factored Form </a:t>
            </a:r>
            <a:endParaRPr lang="en-US" sz="1400" dirty="0">
              <a:solidFill>
                <a:srgbClr val="0070C0"/>
              </a:solidFill>
            </a:endParaRPr>
          </a:p>
        </p:txBody>
      </p:sp>
      <p:sp>
        <p:nvSpPr>
          <p:cNvPr id="46" name="Right Arrow 45"/>
          <p:cNvSpPr/>
          <p:nvPr/>
        </p:nvSpPr>
        <p:spPr>
          <a:xfrm>
            <a:off x="6894587" y="3947384"/>
            <a:ext cx="517850" cy="30777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7" name="Right Arrow 46"/>
          <p:cNvSpPr/>
          <p:nvPr/>
        </p:nvSpPr>
        <p:spPr>
          <a:xfrm>
            <a:off x="6908384" y="4557202"/>
            <a:ext cx="517850" cy="30777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8" name="Right Arrow 47"/>
          <p:cNvSpPr/>
          <p:nvPr/>
        </p:nvSpPr>
        <p:spPr>
          <a:xfrm>
            <a:off x="6915115" y="5166017"/>
            <a:ext cx="517850" cy="30777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p:cNvSpPr txBox="1"/>
              <p:nvPr/>
            </p:nvSpPr>
            <p:spPr>
              <a:xfrm>
                <a:off x="147575" y="179634"/>
                <a:ext cx="1258527" cy="369332"/>
              </a:xfrm>
              <a:prstGeom prst="rect">
                <a:avLst/>
              </a:prstGeom>
              <a:noFill/>
              <a:ln w="38100">
                <a:solidFill>
                  <a:srgbClr val="FF0000"/>
                </a:solidFill>
                <a:prstDash val="sysDash"/>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m:t>
                      </m:r>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147575" y="179634"/>
                <a:ext cx="1258527" cy="369332"/>
              </a:xfrm>
              <a:prstGeom prst="rect">
                <a:avLst/>
              </a:prstGeom>
              <a:blipFill rotWithShape="0">
                <a:blip r:embed="rId12"/>
                <a:stretch>
                  <a:fillRect b="-7463"/>
                </a:stretch>
              </a:blipFill>
              <a:ln w="38100">
                <a:solidFill>
                  <a:srgbClr val="FF0000"/>
                </a:solidFill>
                <a:prstDash val="sysDash"/>
              </a:ln>
            </p:spPr>
            <p:txBody>
              <a:bodyPr/>
              <a:lstStyle/>
              <a:p>
                <a:r>
                  <a:rPr lang="en-US">
                    <a:noFill/>
                  </a:rPr>
                  <a:t> </a:t>
                </a:r>
              </a:p>
            </p:txBody>
          </p:sp>
        </mc:Fallback>
      </mc:AlternateContent>
      <p:pic>
        <p:nvPicPr>
          <p:cNvPr id="50" name="Picture 49">
            <a:hlinkClick r:id="" action="ppaction://hlinkshowjump?jump=previousslid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421724" y="6159910"/>
            <a:ext cx="698090" cy="698090"/>
          </a:xfrm>
          <a:prstGeom prst="rect">
            <a:avLst/>
          </a:prstGeom>
        </p:spPr>
      </p:pic>
    </p:spTree>
    <p:extLst>
      <p:ext uri="{BB962C8B-B14F-4D97-AF65-F5344CB8AC3E}">
        <p14:creationId xmlns:p14="http://schemas.microsoft.com/office/powerpoint/2010/main" val="32507967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6"/>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60" restart="whenNotActive" fill="hold" evtFilter="cancelBubble" nodeType="interactiveSeq">
                <p:stCondLst>
                  <p:cond evt="onClick" delay="0">
                    <p:tgtEl>
                      <p:spTgt spid="47"/>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71" restart="whenNotActive" fill="hold" evtFilter="cancelBubble" nodeType="interactiveSeq">
                <p:stCondLst>
                  <p:cond evt="onClick" delay="0">
                    <p:tgtEl>
                      <p:spTgt spid="48"/>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childTnLst>
        </p:cTn>
      </p:par>
    </p:tnLst>
    <p:bldLst>
      <p:bldP spid="3" grpId="0"/>
      <p:bldP spid="4" grpId="0"/>
      <p:bldP spid="6" grpId="0"/>
      <p:bldP spid="11" grpId="0" animBg="1"/>
      <p:bldP spid="12" grpId="0"/>
      <p:bldP spid="14" grpId="0"/>
      <p:bldP spid="15" grpId="0"/>
      <p:bldP spid="21" grpId="0"/>
      <p:bldP spid="23" grpId="0" animBg="1"/>
      <p:bldP spid="24" grpId="0"/>
      <p:bldP spid="25" grpId="0"/>
      <p:bldP spid="27" grpId="0"/>
      <p:bldP spid="28" grpId="0" animBg="1"/>
      <p:bldP spid="29" grpId="0"/>
      <p:bldP spid="30" grpId="0"/>
      <p:bldP spid="31" grpId="0"/>
      <p:bldP spid="42" grpId="0" animBg="1"/>
      <p:bldP spid="43" grpId="0" animBg="1"/>
      <p:bldP spid="44" grpId="0"/>
      <p:bldP spid="45" grpId="0"/>
      <p:bldP spid="46" grpId="0" animBg="1"/>
      <p:bldP spid="47" grpId="0" animBg="1"/>
      <p:bldP spid="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47575" y="179633"/>
                <a:ext cx="4386847" cy="384037"/>
              </a:xfrm>
              <a:prstGeom prst="rect">
                <a:avLst/>
              </a:prstGeom>
              <a:noFill/>
              <a:ln w="38100">
                <a:solidFill>
                  <a:srgbClr val="FF0000"/>
                </a:solidFill>
                <a:prstDash val="sysDash"/>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𝐹𝑎𝑐𝑡𝑜𝑟𝑖𝑧𝑒</m:t>
                      </m:r>
                      <m:r>
                        <a:rPr lang="en-US" b="0" i="1" smtClean="0">
                          <a:latin typeface="Cambria Math" panose="02040503050406030204" pitchFamily="18" charset="0"/>
                        </a:rPr>
                        <m:t> </m:t>
                      </m:r>
                      <m:r>
                        <a:rPr lang="en-US" b="0" i="1" smtClean="0">
                          <a:latin typeface="Cambria Math" panose="02040503050406030204" pitchFamily="18" charset="0"/>
                        </a:rPr>
                        <m:t>𝑒𝑎𝑐h</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𝑓𝑜𝑙𝑙𝑜𝑤𝑖𝑛𝑔</m:t>
                      </m:r>
                      <m:r>
                        <a:rPr lang="en-US" b="0" i="1" smtClean="0">
                          <a:latin typeface="Cambria Math" panose="02040503050406030204" pitchFamily="18" charset="0"/>
                        </a:rPr>
                        <m:t> </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47575" y="179633"/>
                <a:ext cx="4386847" cy="384037"/>
              </a:xfrm>
              <a:prstGeom prst="rect">
                <a:avLst/>
              </a:prstGeom>
              <a:blipFill rotWithShape="0">
                <a:blip r:embed="rId2"/>
                <a:stretch>
                  <a:fillRect b="-4348"/>
                </a:stretch>
              </a:blipFill>
              <a:ln w="38100">
                <a:solidFill>
                  <a:srgbClr val="FF0000"/>
                </a:solidFill>
                <a:prstDash val="sysDash"/>
              </a:ln>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147574" y="989294"/>
            <a:ext cx="1718803" cy="638413"/>
          </a:xfrm>
          <a:prstGeom prst="rect">
            <a:avLst/>
          </a:prstGeom>
        </p:spPr>
      </p:pic>
      <p:pic>
        <p:nvPicPr>
          <p:cNvPr id="5" name="Picture 4"/>
          <p:cNvPicPr>
            <a:picLocks noChangeAspect="1"/>
          </p:cNvPicPr>
          <p:nvPr/>
        </p:nvPicPr>
        <p:blipFill>
          <a:blip r:embed="rId4"/>
          <a:stretch>
            <a:fillRect/>
          </a:stretch>
        </p:blipFill>
        <p:spPr>
          <a:xfrm>
            <a:off x="147574" y="3012508"/>
            <a:ext cx="1873165" cy="607513"/>
          </a:xfrm>
          <a:prstGeom prst="rect">
            <a:avLst/>
          </a:prstGeom>
        </p:spPr>
      </p:pic>
      <p:pic>
        <p:nvPicPr>
          <p:cNvPr id="6" name="Picture 5"/>
          <p:cNvPicPr>
            <a:picLocks noChangeAspect="1"/>
          </p:cNvPicPr>
          <p:nvPr/>
        </p:nvPicPr>
        <p:blipFill>
          <a:blip r:embed="rId5"/>
          <a:stretch>
            <a:fillRect/>
          </a:stretch>
        </p:blipFill>
        <p:spPr>
          <a:xfrm>
            <a:off x="0" y="4979769"/>
            <a:ext cx="2369310" cy="817976"/>
          </a:xfrm>
          <a:prstGeom prst="rect">
            <a:avLst/>
          </a:prstGeom>
        </p:spPr>
      </p:pic>
      <p:pic>
        <p:nvPicPr>
          <p:cNvPr id="7" name="Picture 6">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28079" y="6013174"/>
            <a:ext cx="734629" cy="780495"/>
          </a:xfrm>
          <a:prstGeom prst="rect">
            <a:avLst/>
          </a:prstGeom>
        </p:spPr>
      </p:pic>
    </p:spTree>
    <p:extLst>
      <p:ext uri="{BB962C8B-B14F-4D97-AF65-F5344CB8AC3E}">
        <p14:creationId xmlns:p14="http://schemas.microsoft.com/office/powerpoint/2010/main" val="815808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4226" y="2755819"/>
            <a:ext cx="9747990" cy="1569660"/>
          </a:xfrm>
          <a:prstGeom prst="rect">
            <a:avLst/>
          </a:prstGeom>
        </p:spPr>
        <p:txBody>
          <a:bodyPr wrap="none">
            <a:spAutoFit/>
          </a:bodyPr>
          <a:lstStyle/>
          <a:p>
            <a:pPr algn="ctr"/>
            <a:r>
              <a:rPr lang="en-US" sz="4800" b="1" dirty="0"/>
              <a:t>The Domain of an </a:t>
            </a:r>
            <a:r>
              <a:rPr lang="en-US" sz="4800" b="1" dirty="0" smtClean="0"/>
              <a:t>Algebraic/Rational </a:t>
            </a:r>
          </a:p>
          <a:p>
            <a:pPr algn="ctr"/>
            <a:r>
              <a:rPr lang="en-US" sz="4800" b="1" dirty="0" smtClean="0"/>
              <a:t> </a:t>
            </a:r>
            <a:r>
              <a:rPr lang="en-US" sz="4800" b="1" dirty="0"/>
              <a:t>Expression</a:t>
            </a:r>
          </a:p>
        </p:txBody>
      </p:sp>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8788" y="5987440"/>
            <a:ext cx="819400" cy="870559"/>
          </a:xfrm>
          <a:prstGeom prst="rect">
            <a:avLst/>
          </a:prstGeom>
        </p:spPr>
      </p:pic>
    </p:spTree>
    <p:extLst>
      <p:ext uri="{BB962C8B-B14F-4D97-AF65-F5344CB8AC3E}">
        <p14:creationId xmlns:p14="http://schemas.microsoft.com/office/powerpoint/2010/main" val="3322594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95676" y="129719"/>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Domain Of Algebraic Expression </a:t>
            </a:r>
          </a:p>
        </p:txBody>
      </p:sp>
      <p:sp>
        <p:nvSpPr>
          <p:cNvPr id="4" name="TextBox 3"/>
          <p:cNvSpPr txBox="1"/>
          <p:nvPr/>
        </p:nvSpPr>
        <p:spPr>
          <a:xfrm>
            <a:off x="821499" y="1319117"/>
            <a:ext cx="1953928" cy="338554"/>
          </a:xfrm>
          <a:prstGeom prst="rect">
            <a:avLst/>
          </a:prstGeom>
          <a:noFill/>
        </p:spPr>
        <p:txBody>
          <a:bodyPr wrap="square" rtlCol="0">
            <a:spAutoFit/>
          </a:bodyPr>
          <a:lstStyle/>
          <a:p>
            <a:pPr algn="ctr"/>
            <a:endParaRPr lang="en-US" sz="1600" dirty="0"/>
          </a:p>
        </p:txBody>
      </p:sp>
      <p:sp>
        <p:nvSpPr>
          <p:cNvPr id="5" name="TextBox 4"/>
          <p:cNvSpPr txBox="1"/>
          <p:nvPr/>
        </p:nvSpPr>
        <p:spPr>
          <a:xfrm>
            <a:off x="2268188" y="1026729"/>
            <a:ext cx="7528142" cy="923330"/>
          </a:xfrm>
          <a:prstGeom prst="rect">
            <a:avLst/>
          </a:prstGeom>
          <a:ln w="381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An </a:t>
            </a:r>
            <a:r>
              <a:rPr lang="en-US" dirty="0"/>
              <a:t>algebraic expression may not be defined for all values of the variable. The</a:t>
            </a:r>
          </a:p>
          <a:p>
            <a:r>
              <a:rPr lang="en-US" dirty="0"/>
              <a:t>domain of an algebraic expression is the set of real numbers that the variable is </a:t>
            </a:r>
            <a:r>
              <a:rPr lang="en-US" dirty="0" smtClean="0"/>
              <a:t>permitted to have.</a:t>
            </a:r>
            <a:endParaRPr lang="en-US"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170040831"/>
                  </p:ext>
                </p:extLst>
              </p:nvPr>
            </p:nvGraphicFramePr>
            <p:xfrm>
              <a:off x="178149" y="2780725"/>
              <a:ext cx="5646454" cy="3290650"/>
            </p:xfrm>
            <a:graphic>
              <a:graphicData uri="http://schemas.openxmlformats.org/drawingml/2006/table">
                <a:tbl>
                  <a:tblPr firstRow="1" bandRow="1">
                    <a:tableStyleId>{5C22544A-7EE6-4342-B048-85BDC9FD1C3A}</a:tableStyleId>
                  </a:tblPr>
                  <a:tblGrid>
                    <a:gridCol w="2823227"/>
                    <a:gridCol w="2823227"/>
                  </a:tblGrid>
                  <a:tr h="375833">
                    <a:tc>
                      <a:txBody>
                        <a:bodyPr/>
                        <a:lstStyle/>
                        <a:p>
                          <a:pPr algn="ctr"/>
                          <a:r>
                            <a:rPr lang="en-US" dirty="0" smtClean="0"/>
                            <a:t>Expression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Domain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1697">
                    <a:tc>
                      <a:txBody>
                        <a:bodyPr/>
                        <a:lstStyle/>
                        <a:p>
                          <a:pPr algn="ctr"/>
                          <a:r>
                            <a:rPr lang="en-US" dirty="0" smtClean="0"/>
                            <a:t>Polynomial </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𝑏</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e>
                                </m:d>
                              </m:oMath>
                            </m:oMathPara>
                          </a14:m>
                          <a:endParaRPr lang="en-US" b="0" dirty="0" smtClean="0">
                            <a:ea typeface="Cambria Math" panose="02040503050406030204" pitchFamily="18" charset="0"/>
                          </a:endParaRP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1697">
                    <a:tc>
                      <a:txBody>
                        <a:bodyPr/>
                        <a:lstStyle/>
                        <a:p>
                          <a:pPr algn="ctr"/>
                          <a:r>
                            <a:rPr lang="en-US" dirty="0" smtClean="0"/>
                            <a:t>Rational</a:t>
                          </a:r>
                          <a:r>
                            <a:rPr lang="en-US" baseline="0" dirty="0" smtClean="0"/>
                            <a:t> </a:t>
                          </a:r>
                        </a:p>
                        <a:p>
                          <a:pPr algn="ct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𝑥</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b="0" dirty="0" smtClean="0"/>
                            <a:t> </a:t>
                          </a:r>
                          <a:endParaRPr lang="en-US" b="0" dirty="0" smtClean="0"/>
                        </a:p>
                        <a:p>
                          <a:pPr algn="ctr"/>
                          <a:r>
                            <a:rPr lang="ar-JO" b="0" dirty="0" smtClean="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(−∞,0)∪(0,∞)</m:t>
                              </m:r>
                            </m:oMath>
                          </a14:m>
                          <a:r>
                            <a:rPr lang="en-US" b="0" dirty="0" smtClean="0">
                              <a:ea typeface="Cambria Math" panose="02040503050406030204" pitchFamily="18" charset="0"/>
                            </a:rPr>
                            <a:t/>
                          </a:r>
                          <a:br>
                            <a:rPr lang="en-US" b="0" dirty="0" smtClean="0">
                              <a:ea typeface="Cambria Math" panose="02040503050406030204" pitchFamily="18" charset="0"/>
                            </a:rPr>
                          </a:br>
                          <a:endParaRPr lang="en-US" b="0" dirty="0" smtClean="0">
                            <a:ea typeface="Cambria Math" panose="02040503050406030204" pitchFamily="18" charset="0"/>
                          </a:endParaRP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1697">
                    <a:tc>
                      <a:txBody>
                        <a:bodyPr/>
                        <a:lstStyle/>
                        <a:p>
                          <a:pPr algn="ctr"/>
                          <a:r>
                            <a:rPr lang="en-US" dirty="0" smtClean="0"/>
                            <a:t>Radical </a:t>
                          </a:r>
                        </a:p>
                        <a:p>
                          <a:pPr algn="ct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𝑥</m:t>
                                    </m:r>
                                  </m:e>
                                </m:rad>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170040831"/>
                  </p:ext>
                </p:extLst>
              </p:nvPr>
            </p:nvGraphicFramePr>
            <p:xfrm>
              <a:off x="178149" y="2780725"/>
              <a:ext cx="5646454" cy="3290650"/>
            </p:xfrm>
            <a:graphic>
              <a:graphicData uri="http://schemas.openxmlformats.org/drawingml/2006/table">
                <a:tbl>
                  <a:tblPr firstRow="1" bandRow="1">
                    <a:tableStyleId>{5C22544A-7EE6-4342-B048-85BDC9FD1C3A}</a:tableStyleId>
                  </a:tblPr>
                  <a:tblGrid>
                    <a:gridCol w="2823227"/>
                    <a:gridCol w="2823227"/>
                  </a:tblGrid>
                  <a:tr h="375833">
                    <a:tc>
                      <a:txBody>
                        <a:bodyPr/>
                        <a:lstStyle/>
                        <a:p>
                          <a:pPr algn="ctr"/>
                          <a:r>
                            <a:rPr lang="en-US" dirty="0" smtClean="0"/>
                            <a:t>Expression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Domain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16" t="-44667" r="-100216" b="-22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00432" t="-44667" r="-432" b="-220667"/>
                          </a:stretch>
                        </a:blipFill>
                      </a:tcPr>
                    </a:tc>
                  </a:tr>
                  <a:tr h="11887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16" t="-111282" r="-100216" b="-6974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00432" t="-111282" r="-432" b="-69744"/>
                          </a:stretch>
                        </a:blipFill>
                      </a:tcPr>
                    </a:tc>
                  </a:tr>
                  <a:tr h="8116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16" t="-309774" r="-100216" b="-225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00432" t="-309774" r="-432" b="-2256"/>
                          </a:stretch>
                        </a:blipFill>
                      </a:tcPr>
                    </a:tc>
                  </a:tr>
                </a:tbl>
              </a:graphicData>
            </a:graphic>
          </p:graphicFrame>
        </mc:Fallback>
      </mc:AlternateContent>
      <p:sp>
        <p:nvSpPr>
          <p:cNvPr id="2" name="Rounded Rectangle 1"/>
          <p:cNvSpPr/>
          <p:nvPr/>
        </p:nvSpPr>
        <p:spPr>
          <a:xfrm>
            <a:off x="6189043" y="2424590"/>
            <a:ext cx="1386039" cy="7122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 1</a:t>
            </a:r>
            <a:endParaRPr lang="en-US" dirty="0"/>
          </a:p>
        </p:txBody>
      </p:sp>
      <p:sp>
        <p:nvSpPr>
          <p:cNvPr id="7" name="Rounded Rectangle 6"/>
          <p:cNvSpPr/>
          <p:nvPr/>
        </p:nvSpPr>
        <p:spPr>
          <a:xfrm>
            <a:off x="7939522" y="2424590"/>
            <a:ext cx="1386039" cy="7122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 2</a:t>
            </a:r>
            <a:endParaRPr lang="en-US" dirty="0"/>
          </a:p>
        </p:txBody>
      </p:sp>
      <p:sp>
        <p:nvSpPr>
          <p:cNvPr id="8" name="Rounded Rectangle 7"/>
          <p:cNvSpPr/>
          <p:nvPr/>
        </p:nvSpPr>
        <p:spPr>
          <a:xfrm>
            <a:off x="9796330" y="2424590"/>
            <a:ext cx="1386039" cy="7122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 3</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6032259" y="3209693"/>
                <a:ext cx="5457525" cy="1754326"/>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𝐹𝑖𝑛𝑑</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𝑑𝑜𝑚𝑎𝑖𝑛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oMath>
                  </m:oMathPara>
                </a14:m>
                <a:endParaRPr lang="en-US" b="0" dirty="0" smtClean="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+5</m:t>
                      </m:r>
                    </m:oMath>
                  </m:oMathPara>
                </a14:m>
                <a:endParaRPr lang="en-US" dirty="0" smtClean="0"/>
              </a:p>
              <a:p>
                <a:endParaRPr lang="en-US"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𝑠𝑖𝑛𝑐𝑒</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𝑝𝑜𝑙𝑦𝑛𝑜𝑚𝑖𝑎𝑙</m:t>
                      </m:r>
                      <m:r>
                        <a:rPr lang="en-US" b="0" i="1" smtClean="0">
                          <a:latin typeface="Cambria Math" panose="02040503050406030204" pitchFamily="18" charset="0"/>
                        </a:rPr>
                        <m:t> </m:t>
                      </m:r>
                      <m:r>
                        <a:rPr lang="en-US" b="0" i="1" smtClean="0">
                          <a:latin typeface="Cambria Math" panose="02040503050406030204" pitchFamily="18" charset="0"/>
                        </a:rPr>
                        <m:t>𝑓𝑢𝑛𝑐𝑡𝑖𝑜𝑛</m:t>
                      </m:r>
                      <m:r>
                        <a:rPr lang="en-US" b="0" i="1" smtClean="0">
                          <a:latin typeface="Cambria Math" panose="02040503050406030204" pitchFamily="18" charset="0"/>
                        </a:rPr>
                        <m:t> </m:t>
                      </m:r>
                      <m:r>
                        <a:rPr lang="en-US" b="0" i="1" smtClean="0">
                          <a:latin typeface="Cambria Math" panose="02040503050406030204" pitchFamily="18" charset="0"/>
                        </a:rPr>
                        <m:t>𝑡h𝑒𝑛</m:t>
                      </m:r>
                      <m:r>
                        <a:rPr lang="en-US" b="0" i="1" smtClean="0">
                          <a:latin typeface="Cambria Math" panose="02040503050406030204" pitchFamily="18" charset="0"/>
                        </a:rPr>
                        <m:t> </m:t>
                      </m:r>
                      <m:r>
                        <a:rPr lang="en-US" b="0" i="1" smtClean="0">
                          <a:latin typeface="Cambria Math" panose="02040503050406030204" pitchFamily="18" charset="0"/>
                        </a:rPr>
                        <m:t>𝑑𝑜𝑚𝑎𝑖𝑛</m:t>
                      </m:r>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𝑟𝑒𝑎𝑙</m:t>
                      </m:r>
                      <m:r>
                        <a:rPr lang="en-US" b="0" i="1" smtClean="0">
                          <a:latin typeface="Cambria Math" panose="02040503050406030204" pitchFamily="18" charset="0"/>
                        </a:rPr>
                        <m:t> </m:t>
                      </m:r>
                      <m:r>
                        <a:rPr lang="en-US" b="0" i="1" smtClean="0">
                          <a:latin typeface="Cambria Math" panose="02040503050406030204" pitchFamily="18" charset="0"/>
                        </a:rPr>
                        <m:t>𝑛𝑢𝑚𝑏𝑒𝑟𝑠</m:t>
                      </m:r>
                      <m:r>
                        <a:rPr lang="en-US" b="0" i="1" smtClean="0">
                          <a:latin typeface="Cambria Math" panose="02040503050406030204" pitchFamily="18" charset="0"/>
                        </a:rPr>
                        <m:t>. </m:t>
                      </m:r>
                    </m:oMath>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032259" y="3209693"/>
                <a:ext cx="5457525" cy="1754326"/>
              </a:xfrm>
              <a:prstGeom prst="rect">
                <a:avLst/>
              </a:prstGeom>
              <a:blipFill rotWithShape="0">
                <a:blip r:embed="rId3"/>
                <a:stretch>
                  <a:fillRect b="-1024"/>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032259" y="3211264"/>
                <a:ext cx="5938839" cy="311033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𝐹𝑖𝑛𝑑</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𝑑𝑜𝑚𝑎𝑖𝑛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oMath>
                  </m:oMathPara>
                </a14:m>
                <a:endParaRPr lang="en-US" b="0" dirty="0" smtClean="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+6</m:t>
                          </m:r>
                        </m:den>
                      </m:f>
                    </m:oMath>
                  </m:oMathPara>
                </a14:m>
                <a:endParaRPr lang="en-US" dirty="0" smtClean="0"/>
              </a:p>
              <a:p>
                <a:endParaRPr lang="en-US"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𝑠𝑖𝑛𝑐𝑒</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𝑟𝑎𝑡𝑖𝑜𝑛𝑎𝑙</m:t>
                      </m:r>
                      <m:r>
                        <a:rPr lang="en-US" b="0" i="1" smtClean="0">
                          <a:latin typeface="Cambria Math" panose="02040503050406030204" pitchFamily="18" charset="0"/>
                        </a:rPr>
                        <m:t> </m:t>
                      </m:r>
                      <m:r>
                        <a:rPr lang="en-US" b="0" i="1" smtClean="0">
                          <a:latin typeface="Cambria Math" panose="02040503050406030204" pitchFamily="18" charset="0"/>
                        </a:rPr>
                        <m:t>𝑓𝑢𝑛𝑐𝑡𝑖𝑜𝑛</m:t>
                      </m:r>
                      <m:r>
                        <a:rPr lang="en-US" b="0" i="1" smtClean="0">
                          <a:latin typeface="Cambria Math" panose="02040503050406030204" pitchFamily="18" charset="0"/>
                        </a:rPr>
                        <m:t> </m:t>
                      </m:r>
                      <m:r>
                        <a:rPr lang="en-US" b="0" i="1" smtClean="0">
                          <a:latin typeface="Cambria Math" panose="02040503050406030204" pitchFamily="18" charset="0"/>
                        </a:rPr>
                        <m:t>𝑡h𝑒𝑛</m:t>
                      </m:r>
                      <m:r>
                        <a:rPr lang="en-US" b="0" i="1" smtClean="0">
                          <a:latin typeface="Cambria Math" panose="02040503050406030204" pitchFamily="18" charset="0"/>
                        </a:rPr>
                        <m:t> </m:t>
                      </m:r>
                      <m:r>
                        <a:rPr lang="en-US" b="0" i="1" smtClean="0">
                          <a:latin typeface="Cambria Math" panose="02040503050406030204" pitchFamily="18" charset="0"/>
                        </a:rPr>
                        <m:t>𝑑𝑜𝑚𝑎𝑖𝑛</m:t>
                      </m:r>
                      <m:r>
                        <a:rPr lang="en-US" b="0" i="1" smtClean="0">
                          <a:latin typeface="Cambria Math" panose="02040503050406030204" pitchFamily="18" charset="0"/>
                        </a:rPr>
                        <m:t> </m:t>
                      </m:r>
                      <m:r>
                        <a:rPr lang="en-US" b="0" i="1" smtClean="0">
                          <a:latin typeface="Cambria Math" panose="02040503050406030204" pitchFamily="18" charset="0"/>
                        </a:rPr>
                        <m:t>𝑑𝑒𝑝𝑒𝑛𝑑𝑠</m:t>
                      </m:r>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𝑑𝑒𝑛𝑜𝑚𝑖𝑛𝑎𝑡𝑜𝑟</m:t>
                      </m:r>
                      <m:r>
                        <a:rPr lang="en-US" b="0" i="1" smtClean="0">
                          <a:latin typeface="Cambria Math" panose="02040503050406030204" pitchFamily="18" charset="0"/>
                        </a:rPr>
                        <m:t> . </m:t>
                      </m:r>
                      <m:r>
                        <a:rPr lang="en-US" b="0" i="1" smtClean="0">
                          <a:latin typeface="Cambria Math" panose="02040503050406030204" pitchFamily="18" charset="0"/>
                        </a:rPr>
                        <m:t>𝑇h𝑒𝑛</m:t>
                      </m:r>
                      <m:r>
                        <a:rPr lang="en-US" b="0" i="1" smtClean="0">
                          <a:latin typeface="Cambria Math" panose="02040503050406030204" pitchFamily="18" charset="0"/>
                        </a:rPr>
                        <m:t> </m:t>
                      </m:r>
                      <m:r>
                        <a:rPr lang="en-US" b="0" i="1" smtClean="0">
                          <a:latin typeface="Cambria Math" panose="02040503050406030204" pitchFamily="18" charset="0"/>
                        </a:rPr>
                        <m:t>𝑐h𝑒𝑐𝑘</m:t>
                      </m:r>
                      <m:r>
                        <a:rPr lang="en-US" b="0" i="1" smtClean="0">
                          <a:latin typeface="Cambria Math" panose="02040503050406030204" pitchFamily="18" charset="0"/>
                        </a:rPr>
                        <m:t> </m:t>
                      </m:r>
                      <m:r>
                        <a:rPr lang="en-US" b="0" i="1" smtClean="0">
                          <a:latin typeface="Cambria Math" panose="02040503050406030204" pitchFamily="18" charset="0"/>
                        </a:rPr>
                        <m:t>𝑑𝑒𝑛𝑜𝑚𝑖𝑛𝑎𝑡𝑜𝑟</m:t>
                      </m:r>
                      <m:r>
                        <a:rPr lang="en-US" b="0" i="1" smtClean="0">
                          <a:latin typeface="Cambria Math" panose="02040503050406030204" pitchFamily="18" charset="0"/>
                          <a:ea typeface="Cambria Math" panose="02040503050406030204" pitchFamily="18" charset="0"/>
                        </a:rPr>
                        <m:t>≠0 </m:t>
                      </m:r>
                    </m:oMath>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+6≠0</m:t>
                      </m:r>
                    </m:oMath>
                    <m:oMath xmlns:m="http://schemas.openxmlformats.org/officeDocument/2006/math">
                      <m:r>
                        <a:rPr lang="en-US" b="0" i="1" smtClean="0">
                          <a:latin typeface="Cambria Math" panose="02040503050406030204" pitchFamily="18" charset="0"/>
                          <a:ea typeface="Cambria Math" panose="02040503050406030204" pitchFamily="18" charset="0"/>
                        </a:rPr>
                        <m:t>𝑠𝑜𝑙𝑣𝑒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𝑢𝑠𝑖𝑛𝑔</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𝐶𝐴𝑆𝐼𝑂</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𝑐𝑎𝑙𝑐𝑢𝑙𝑎𝑡𝑜𝑟</m:t>
                      </m:r>
                    </m:oMath>
                    <m:oMath xmlns:m="http://schemas.openxmlformats.org/officeDocument/2006/math">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1≠−3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2≠−2</m:t>
                      </m:r>
                    </m:oMath>
                  </m:oMathPara>
                </a14:m>
                <a:endParaRPr lang="en-US" b="0" i="1" dirty="0" smtClean="0">
                  <a:latin typeface="Cambria Math" panose="02040503050406030204" pitchFamily="18" charset="0"/>
                </a:endParaRPr>
              </a:p>
              <a:p>
                <a:pPr/>
                <a:r>
                  <a:rPr lang="en-US" b="0" dirty="0" smtClean="0"/>
                  <a:t/>
                </a:r>
                <a:br>
                  <a:rPr lang="en-US" b="0" dirty="0" smtClean="0"/>
                </a:b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∈(−∞,−2)∪(−3,−2)∪(−2,∞)</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032259" y="3211264"/>
                <a:ext cx="5938839" cy="3110339"/>
              </a:xfrm>
              <a:prstGeom prst="rect">
                <a:avLst/>
              </a:prstGeom>
              <a:blipFill rotWithShape="0">
                <a:blip r:embed="rId4"/>
                <a:stretch>
                  <a:fillRect b="-194"/>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032259" y="3209693"/>
                <a:ext cx="5938839" cy="3207738"/>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𝐹𝑖𝑛𝑑</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𝑑𝑜𝑚𝑎𝑖𝑛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oMath>
                  </m:oMathPara>
                </a14:m>
                <a:endParaRPr lang="en-US" b="0" dirty="0" smtClean="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−9 </m:t>
                          </m:r>
                        </m:e>
                      </m:rad>
                    </m:oMath>
                  </m:oMathPara>
                </a14:m>
                <a:endParaRPr lang="en-US" dirty="0" smtClean="0"/>
              </a:p>
              <a:p>
                <a:endParaRPr lang="en-US"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𝑠𝑖𝑛𝑐𝑒</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𝑟𝑎𝑑𝑖𝑐𝑎𝑙</m:t>
                      </m:r>
                      <m:r>
                        <a:rPr lang="en-US" b="0" i="1" smtClean="0">
                          <a:latin typeface="Cambria Math" panose="02040503050406030204" pitchFamily="18" charset="0"/>
                        </a:rPr>
                        <m:t> </m:t>
                      </m:r>
                      <m:r>
                        <a:rPr lang="en-US" b="0" i="1" smtClean="0">
                          <a:latin typeface="Cambria Math" panose="02040503050406030204" pitchFamily="18" charset="0"/>
                        </a:rPr>
                        <m:t>𝑓𝑜𝑟𝑚</m:t>
                      </m:r>
                      <m:r>
                        <a:rPr lang="en-US" b="0" i="1" smtClean="0">
                          <a:latin typeface="Cambria Math" panose="02040503050406030204" pitchFamily="18" charset="0"/>
                        </a:rPr>
                        <m:t> , </m:t>
                      </m:r>
                      <m:r>
                        <a:rPr lang="en-US" b="0" i="1" smtClean="0">
                          <a:latin typeface="Cambria Math" panose="02040503050406030204" pitchFamily="18" charset="0"/>
                        </a:rPr>
                        <m:t>𝑡h𝑒𝑛</m:t>
                      </m:r>
                      <m:r>
                        <a:rPr lang="en-US" b="0" i="1" smtClean="0">
                          <a:latin typeface="Cambria Math" panose="02040503050406030204" pitchFamily="18" charset="0"/>
                        </a:rPr>
                        <m:t> </m:t>
                      </m:r>
                      <m:r>
                        <a:rPr lang="en-US" b="0" i="1" smtClean="0">
                          <a:latin typeface="Cambria Math" panose="02040503050406030204" pitchFamily="18" charset="0"/>
                        </a:rPr>
                        <m:t>𝑤h𝑎𝑡</m:t>
                      </m:r>
                      <m:r>
                        <a:rPr lang="en-US" b="0" i="1" smtClean="0">
                          <a:latin typeface="Cambria Math" panose="02040503050406030204" pitchFamily="18" charset="0"/>
                        </a:rPr>
                        <m:t> </m:t>
                      </m:r>
                      <m:r>
                        <a:rPr lang="en-US" b="0" i="1" smtClean="0">
                          <a:latin typeface="Cambria Math" panose="02040503050406030204" pitchFamily="18" charset="0"/>
                        </a:rPr>
                        <m:t>𝑒𝑣𝑒𝑟</m:t>
                      </m:r>
                      <m:r>
                        <a:rPr lang="en-US" b="0" i="1" smtClean="0">
                          <a:latin typeface="Cambria Math" panose="02040503050406030204" pitchFamily="18" charset="0"/>
                        </a:rPr>
                        <m:t> </m:t>
                      </m:r>
                      <m:r>
                        <a:rPr lang="en-US" b="0" i="1" smtClean="0">
                          <a:latin typeface="Cambria Math" panose="02040503050406030204" pitchFamily="18" charset="0"/>
                        </a:rPr>
                        <m:t>𝑖𝑠</m:t>
                      </m:r>
                    </m:oMath>
                  </m:oMathPara>
                </a14:m>
                <a:endParaRPr lang="en-US"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𝑟𝑎𝑑𝑖𝑐𝑎𝑛𝑑</m:t>
                      </m:r>
                      <m:r>
                        <a:rPr lang="en-US" b="0" i="1" smtClean="0">
                          <a:latin typeface="Cambria Math" panose="02040503050406030204" pitchFamily="18" charset="0"/>
                        </a:rPr>
                        <m:t> </m:t>
                      </m:r>
                      <m:r>
                        <a:rPr lang="en-US" b="0" i="1" smtClean="0">
                          <a:latin typeface="Cambria Math" panose="02040503050406030204" pitchFamily="18" charset="0"/>
                        </a:rPr>
                        <m:t>𝑠h𝑜𝑢𝑙𝑑</m:t>
                      </m:r>
                      <m:r>
                        <a:rPr lang="en-US" b="0" i="1" smtClean="0">
                          <a:latin typeface="Cambria Math" panose="02040503050406030204" pitchFamily="18" charset="0"/>
                        </a:rPr>
                        <m:t> </m:t>
                      </m:r>
                      <m:r>
                        <a:rPr lang="en-US" b="0" i="1" smtClean="0">
                          <a:latin typeface="Cambria Math" panose="02040503050406030204" pitchFamily="18" charset="0"/>
                        </a:rPr>
                        <m:t>𝑏𝑒</m:t>
                      </m:r>
                      <m:r>
                        <a:rPr lang="en-US" b="0" i="1" smtClean="0">
                          <a:latin typeface="Cambria Math" panose="02040503050406030204" pitchFamily="18" charset="0"/>
                        </a:rPr>
                        <m:t> </m:t>
                      </m:r>
                      <m:r>
                        <a:rPr lang="en-US" b="0" i="1" smtClean="0">
                          <a:latin typeface="Cambria Math" panose="02040503050406030204" pitchFamily="18" charset="0"/>
                        </a:rPr>
                        <m:t>𝑔𝑟𝑒𝑎𝑡𝑒𝑟</m:t>
                      </m:r>
                      <m:r>
                        <a:rPr lang="en-US" b="0" i="1" smtClean="0">
                          <a:latin typeface="Cambria Math" panose="02040503050406030204" pitchFamily="18" charset="0"/>
                        </a:rPr>
                        <m:t> </m:t>
                      </m:r>
                      <m:r>
                        <a:rPr lang="en-US" b="0" i="1" smtClean="0">
                          <a:latin typeface="Cambria Math" panose="02040503050406030204" pitchFamily="18" charset="0"/>
                        </a:rPr>
                        <m:t>𝑡h𝑎𝑛</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𝑒𝑢𝑞𝑎𝑙</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𝑧𝑒𝑟𝑜</m:t>
                      </m:r>
                    </m:oMath>
                  </m:oMathPara>
                </a14:m>
                <a:endParaRPr lang="en-US"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−9</m:t>
                      </m:r>
                      <m:r>
                        <a:rPr lang="en-US" b="0" i="1" smtClean="0">
                          <a:latin typeface="Cambria Math" panose="02040503050406030204" pitchFamily="18" charset="0"/>
                          <a:ea typeface="Cambria Math" panose="02040503050406030204" pitchFamily="18" charset="0"/>
                        </a:rPr>
                        <m:t>≥0</m:t>
                      </m:r>
                    </m:oMath>
                    <m:oMath xmlns:m="http://schemas.openxmlformats.org/officeDocument/2006/math">
                      <m:r>
                        <a:rPr lang="en-US" b="0" i="1" smtClean="0">
                          <a:latin typeface="Cambria Math" panose="02040503050406030204" pitchFamily="18" charset="0"/>
                          <a:ea typeface="Cambria Math" panose="02040503050406030204" pitchFamily="18" charset="0"/>
                        </a:rPr>
                        <m:t>𝑠𝑜𝑙𝑣𝑒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𝑢𝑠𝑖𝑛𝑔</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𝐶𝐴𝑆𝐼𝑂</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𝑐𝑎𝑙𝑐𝑢𝑙𝑎𝑡𝑜𝑟</m:t>
                      </m:r>
                    </m:oMath>
                    <m:oMath xmlns:m="http://schemas.openxmlformats.org/officeDocument/2006/math">
                      <m:r>
                        <a:rPr lang="en-US" b="0" i="1" smtClean="0">
                          <a:latin typeface="Cambria Math" panose="02040503050406030204" pitchFamily="18" charset="0"/>
                          <a:ea typeface="Cambria Math" panose="02040503050406030204" pitchFamily="18" charset="0"/>
                        </a:rPr>
                        <m:t>𝑡𝑜</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𝑓𝑖𝑛𝑑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𝑟𝑜𝑜𝑡𝑠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−9</m:t>
                      </m:r>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=3 ,</m:t>
                      </m:r>
                      <m:r>
                        <a:rPr lang="en-US" b="0" i="1" smtClean="0">
                          <a:latin typeface="Cambria Math" panose="02040503050406030204" pitchFamily="18" charset="0"/>
                        </a:rPr>
                        <m:t>𝑥</m:t>
                      </m:r>
                      <m:r>
                        <a:rPr lang="en-US" b="0" i="1" smtClean="0">
                          <a:latin typeface="Cambria Math" panose="02040503050406030204" pitchFamily="18" charset="0"/>
                        </a:rPr>
                        <m:t>=−3</m:t>
                      </m:r>
                    </m:oMath>
                  </m:oMathPara>
                </a14:m>
                <a:endParaRPr lang="en-US" b="0" i="1" dirty="0" smtClean="0">
                  <a:latin typeface="Cambria Math" panose="02040503050406030204" pitchFamily="18" charset="0"/>
                </a:endParaRPr>
              </a:p>
              <a:p>
                <a:pPr/>
                <a:r>
                  <a:rPr lang="en-US" b="0" dirty="0" smtClean="0"/>
                  <a:t/>
                </a:r>
                <a:br>
                  <a:rPr lang="en-US" b="0" dirty="0" smtClean="0"/>
                </a:b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d>
                        <m:dPr>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−∞,−3</m:t>
                          </m:r>
                        </m:e>
                      </m:d>
                      <m:r>
                        <a:rPr lang="en-US" b="0" i="1" smtClean="0">
                          <a:latin typeface="Cambria Math" panose="02040503050406030204" pitchFamily="18" charset="0"/>
                          <a:ea typeface="Cambria Math" panose="02040503050406030204" pitchFamily="18" charset="0"/>
                        </a:rPr>
                        <m:t>∪[3,∞)</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032259" y="3209693"/>
                <a:ext cx="5938839" cy="3207738"/>
              </a:xfrm>
              <a:prstGeom prst="rect">
                <a:avLst/>
              </a:prstGeom>
              <a:blipFill rotWithShape="0">
                <a:blip r:embed="rId5"/>
                <a:stretch>
                  <a:fillRect b="-376"/>
                </a:stretch>
              </a:blipFill>
              <a:ln w="38100"/>
            </p:spPr>
            <p:txBody>
              <a:bodyPr/>
              <a:lstStyle/>
              <a:p>
                <a:r>
                  <a:rPr lang="en-US">
                    <a:noFill/>
                  </a:rPr>
                  <a:t> </a:t>
                </a:r>
              </a:p>
            </p:txBody>
          </p:sp>
        </mc:Fallback>
      </mc:AlternateContent>
      <p:sp>
        <p:nvSpPr>
          <p:cNvPr id="12" name="Rounded Rectangle 11">
            <a:hlinkClick r:id="rId6" action="ppaction://hlinksldjump"/>
          </p:cNvPr>
          <p:cNvSpPr/>
          <p:nvPr/>
        </p:nvSpPr>
        <p:spPr>
          <a:xfrm>
            <a:off x="2308356" y="6121426"/>
            <a:ext cx="1386039" cy="71227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Questions </a:t>
            </a:r>
            <a:endParaRPr lang="en-US" dirty="0"/>
          </a:p>
        </p:txBody>
      </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437" y="6071375"/>
            <a:ext cx="704143" cy="704143"/>
          </a:xfrm>
          <a:prstGeom prst="rect">
            <a:avLst/>
          </a:prstGeom>
        </p:spPr>
      </p:pic>
    </p:spTree>
    <p:extLst>
      <p:ext uri="{BB962C8B-B14F-4D97-AF65-F5344CB8AC3E}">
        <p14:creationId xmlns:p14="http://schemas.microsoft.com/office/powerpoint/2010/main" val="1689206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9"/>
                                        </p:tgtEl>
                                        <p:attrNameLst>
                                          <p:attrName>style.visibility</p:attrName>
                                        </p:attrNameLst>
                                      </p:cBhvr>
                                      <p:to>
                                        <p:strVal val="hidden"/>
                                      </p:to>
                                    </p:set>
                                  </p:childTnLst>
                                </p:cTn>
                              </p:par>
                              <p:par>
                                <p:cTn id="18" presetID="1" presetClass="exit" presetSubtype="0" fill="hold" grpId="2"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grpId="2"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9" grpId="0" animBg="1"/>
      <p:bldP spid="9" grpId="1" animBg="1"/>
      <p:bldP spid="9" grpId="2" animBg="1"/>
      <p:bldP spid="10" grpId="0" animBg="1"/>
      <p:bldP spid="10" grpId="1" animBg="1"/>
      <p:bldP spid="10" grpId="2" animBg="1"/>
      <p:bldP spid="11" grpId="0" animBg="1"/>
      <p:bldP spid="11" grpId="1" animBg="1"/>
      <p:bldP spid="11"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3615"/>
          <a:stretch/>
        </p:blipFill>
        <p:spPr>
          <a:xfrm>
            <a:off x="6652766" y="1514201"/>
            <a:ext cx="5105473" cy="4572000"/>
          </a:xfrm>
          <a:prstGeom prst="rect">
            <a:avLst/>
          </a:prstGeom>
        </p:spPr>
      </p:pic>
      <p:grpSp>
        <p:nvGrpSpPr>
          <p:cNvPr id="4" name="Group 3"/>
          <p:cNvGrpSpPr/>
          <p:nvPr/>
        </p:nvGrpSpPr>
        <p:grpSpPr>
          <a:xfrm>
            <a:off x="5167162" y="190900"/>
            <a:ext cx="2273167" cy="742749"/>
            <a:chOff x="354530" y="1990824"/>
            <a:chExt cx="2273167" cy="742749"/>
          </a:xfrm>
        </p:grpSpPr>
        <p:sp>
          <p:nvSpPr>
            <p:cNvPr id="5" name="Rounded Rectangle 4"/>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514149" y="2177532"/>
              <a:ext cx="1953928" cy="369332"/>
            </a:xfrm>
            <a:prstGeom prst="rect">
              <a:avLst/>
            </a:prstGeom>
            <a:noFill/>
          </p:spPr>
          <p:txBody>
            <a:bodyPr wrap="square" rtlCol="0">
              <a:spAutoFit/>
            </a:bodyPr>
            <a:lstStyle/>
            <a:p>
              <a:pPr algn="ctr"/>
              <a:r>
                <a:rPr lang="en-US" dirty="0" smtClean="0"/>
                <a:t>Real Numbers </a:t>
              </a:r>
              <a:endParaRPr lang="en-US" dirty="0"/>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485" y="479451"/>
            <a:ext cx="2861599" cy="615131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318756791"/>
              </p:ext>
            </p:extLst>
          </p:nvPr>
        </p:nvGraphicFramePr>
        <p:xfrm>
          <a:off x="111551" y="1103978"/>
          <a:ext cx="5138822" cy="4612729"/>
        </p:xfrm>
        <a:graphic>
          <a:graphicData uri="http://schemas.openxmlformats.org/drawingml/2006/table">
            <a:tbl>
              <a:tblPr firstRow="1" bandRow="1">
                <a:tableStyleId>{5C22544A-7EE6-4342-B048-85BDC9FD1C3A}</a:tableStyleId>
              </a:tblPr>
              <a:tblGrid>
                <a:gridCol w="2569411"/>
                <a:gridCol w="2569411"/>
              </a:tblGrid>
              <a:tr h="589369">
                <a:tc>
                  <a:txBody>
                    <a:bodyPr/>
                    <a:lstStyle/>
                    <a:p>
                      <a:pPr algn="ctr"/>
                      <a:r>
                        <a:rPr lang="en-US" dirty="0" smtClean="0">
                          <a:solidFill>
                            <a:schemeClr val="tx1"/>
                          </a:solidFill>
                        </a:rPr>
                        <a:t>Type</a:t>
                      </a:r>
                      <a:r>
                        <a:rPr lang="en-US" baseline="0" dirty="0" smtClean="0">
                          <a:solidFill>
                            <a:schemeClr val="tx1"/>
                          </a:solidFill>
                        </a:rPr>
                        <a:t> of Numbers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Description</a:t>
                      </a:r>
                      <a:r>
                        <a:rPr lang="en-US" baseline="0" dirty="0" smtClean="0">
                          <a:solidFill>
                            <a:schemeClr val="tx1"/>
                          </a:solidFill>
                        </a:rPr>
                        <a:t>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3789">
                <a:tc>
                  <a:txBody>
                    <a:bodyPr/>
                    <a:lstStyle/>
                    <a:p>
                      <a:pPr algn="l"/>
                      <a:r>
                        <a:rPr lang="en-US" dirty="0" smtClean="0"/>
                        <a:t>Natural Numbers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t>Counting Numbers :</a:t>
                      </a:r>
                    </a:p>
                    <a:p>
                      <a:pPr algn="l"/>
                      <a:r>
                        <a:rPr lang="en-US" dirty="0" smtClean="0"/>
                        <a:t>1,2,3,4,5,…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29389">
                <a:tc>
                  <a:txBody>
                    <a:bodyPr/>
                    <a:lstStyle/>
                    <a:p>
                      <a:pPr algn="l"/>
                      <a:r>
                        <a:rPr lang="en-US" dirty="0" smtClean="0"/>
                        <a:t>Whole Numbers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t>Counting Numbers starting with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9764">
                <a:tc>
                  <a:txBody>
                    <a:bodyPr/>
                    <a:lstStyle/>
                    <a:p>
                      <a:pPr algn="l"/>
                      <a:r>
                        <a:rPr lang="en-US" dirty="0" smtClean="0"/>
                        <a:t>Integers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smtClean="0"/>
                        <a:t>Are Whole numbers and their opposites:</a:t>
                      </a:r>
                      <a:r>
                        <a:rPr lang="en-US" baseline="0" dirty="0" smtClean="0"/>
                        <a:t> </a:t>
                      </a:r>
                    </a:p>
                    <a:p>
                      <a:pPr algn="l"/>
                      <a:r>
                        <a:rPr lang="en-US" baseline="0" dirty="0" smtClean="0"/>
                        <a:t>-2,-1,0,1,2 </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7891">
                <a:tc>
                  <a:txBody>
                    <a:bodyPr/>
                    <a:lstStyle/>
                    <a:p>
                      <a:pPr algn="l"/>
                      <a:r>
                        <a:rPr lang="en-US" dirty="0" smtClean="0"/>
                        <a:t>Rational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i="0" kern="1200" dirty="0" smtClean="0">
                          <a:solidFill>
                            <a:schemeClr val="dk1"/>
                          </a:solidFill>
                          <a:effectLst/>
                          <a:latin typeface="+mn-lt"/>
                          <a:ea typeface="+mn-ea"/>
                          <a:cs typeface="+mn-cs"/>
                        </a:rPr>
                        <a:t>A number that can be made by dividing two integers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29389">
                <a:tc>
                  <a:txBody>
                    <a:bodyPr/>
                    <a:lstStyle/>
                    <a:p>
                      <a:pPr algn="l"/>
                      <a:r>
                        <a:rPr lang="en-US" dirty="0" smtClean="0"/>
                        <a:t>Irrational</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i="0" kern="1200" dirty="0" smtClean="0">
                          <a:solidFill>
                            <a:schemeClr val="dk1"/>
                          </a:solidFill>
                          <a:effectLst/>
                          <a:latin typeface="+mn-lt"/>
                          <a:ea typeface="+mn-ea"/>
                          <a:cs typeface="+mn-cs"/>
                        </a:rPr>
                        <a:t>A real number that can </a:t>
                      </a:r>
                      <a:r>
                        <a:rPr lang="en-US" sz="1800" b="1" i="0" kern="1200" dirty="0" smtClean="0">
                          <a:solidFill>
                            <a:schemeClr val="dk1"/>
                          </a:solidFill>
                          <a:effectLst/>
                          <a:latin typeface="+mn-lt"/>
                          <a:ea typeface="+mn-ea"/>
                          <a:cs typeface="+mn-cs"/>
                        </a:rPr>
                        <a:t>NOT</a:t>
                      </a:r>
                      <a:r>
                        <a:rPr lang="en-US" sz="1800" b="0" i="0" kern="1200" dirty="0" smtClean="0">
                          <a:solidFill>
                            <a:schemeClr val="dk1"/>
                          </a:solidFill>
                          <a:effectLst/>
                          <a:latin typeface="+mn-lt"/>
                          <a:ea typeface="+mn-ea"/>
                          <a:cs typeface="+mn-cs"/>
                        </a:rPr>
                        <a:t> be made by dividing two integers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Rounded Rectangle 12"/>
          <p:cNvSpPr/>
          <p:nvPr/>
        </p:nvSpPr>
        <p:spPr>
          <a:xfrm>
            <a:off x="191064" y="5887036"/>
            <a:ext cx="1824720" cy="743728"/>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Real number system </a:t>
            </a:r>
            <a:endParaRPr lang="en-US" dirty="0"/>
          </a:p>
        </p:txBody>
      </p:sp>
      <p:sp>
        <p:nvSpPr>
          <p:cNvPr id="14" name="Rounded Rectangle 13"/>
          <p:cNvSpPr/>
          <p:nvPr/>
        </p:nvSpPr>
        <p:spPr>
          <a:xfrm>
            <a:off x="2305284" y="5887036"/>
            <a:ext cx="1824720" cy="743728"/>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a:t>
            </a:r>
            <a:endParaRPr lang="en-US" dirty="0"/>
          </a:p>
        </p:txBody>
      </p:sp>
      <p:sp>
        <p:nvSpPr>
          <p:cNvPr id="15" name="Rounded Rectangle 14">
            <a:hlinkClick r:id="rId4" action="ppaction://hlinksldjump"/>
          </p:cNvPr>
          <p:cNvSpPr/>
          <p:nvPr/>
        </p:nvSpPr>
        <p:spPr>
          <a:xfrm>
            <a:off x="4479025" y="5887036"/>
            <a:ext cx="1824720" cy="743728"/>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Questions </a:t>
            </a:r>
            <a:endParaRPr lang="en-US" dirty="0"/>
          </a:p>
        </p:txBody>
      </p:sp>
      <p:pic>
        <p:nvPicPr>
          <p:cNvPr id="16" name="Picture 1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48412" y="6258900"/>
            <a:ext cx="543656" cy="577599"/>
          </a:xfrm>
          <a:prstGeom prst="rect">
            <a:avLst/>
          </a:prstGeom>
        </p:spPr>
      </p:pic>
    </p:spTree>
    <p:extLst>
      <p:ext uri="{BB962C8B-B14F-4D97-AF65-F5344CB8AC3E}">
        <p14:creationId xmlns:p14="http://schemas.microsoft.com/office/powerpoint/2010/main" val="11280072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82" y="175364"/>
            <a:ext cx="3645074" cy="369332"/>
          </a:xfrm>
          <a:prstGeom prst="rect">
            <a:avLst/>
          </a:prstGeom>
          <a:noFill/>
          <a:ln w="38100">
            <a:solidFill>
              <a:srgbClr val="FF0000"/>
            </a:solidFill>
            <a:prstDash val="sysDash"/>
          </a:ln>
        </p:spPr>
        <p:txBody>
          <a:bodyPr wrap="square" rtlCol="0">
            <a:spAutoFit/>
          </a:bodyPr>
          <a:lstStyle/>
          <a:p>
            <a:r>
              <a:rPr lang="en-US" dirty="0" smtClean="0"/>
              <a:t>Solve and compare your answer : </a:t>
            </a:r>
            <a:endParaRPr lang="en-US" dirty="0"/>
          </a:p>
        </p:txBody>
      </p:sp>
      <mc:AlternateContent xmlns:mc="http://schemas.openxmlformats.org/markup-compatibility/2006" xmlns:a14="http://schemas.microsoft.com/office/drawing/2010/main">
        <mc:Choice Requires="a14">
          <p:sp>
            <p:nvSpPr>
              <p:cNvPr id="4" name="Rounded Rectangle 3"/>
              <p:cNvSpPr/>
              <p:nvPr/>
            </p:nvSpPr>
            <p:spPr>
              <a:xfrm>
                <a:off x="87682" y="889348"/>
                <a:ext cx="4484318" cy="93945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𝐷𝑜𝑚𝑎𝑖𝑛</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𝑜𝑓</m:t>
                      </m:r>
                      <m:r>
                        <a:rPr lang="en-US" b="0" i="1" smtClean="0">
                          <a:solidFill>
                            <a:schemeClr val="tx1"/>
                          </a:solidFill>
                          <a:latin typeface="Cambria Math" panose="02040503050406030204" pitchFamily="18" charset="0"/>
                        </a:rPr>
                        <m:t> :</m:t>
                      </m:r>
                    </m:oMath>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m:t>
                          </m:r>
                        </m:num>
                        <m:den>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−2</m:t>
                              </m:r>
                            </m:e>
                          </m:d>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+3</m:t>
                              </m:r>
                            </m:e>
                          </m:d>
                        </m:den>
                      </m:f>
                    </m:oMath>
                  </m:oMathPara>
                </a14:m>
                <a:endParaRPr lang="en-US" dirty="0"/>
              </a:p>
            </p:txBody>
          </p:sp>
        </mc:Choice>
        <mc:Fallback xmlns="">
          <p:sp>
            <p:nvSpPr>
              <p:cNvPr id="4" name="Rounded Rectangle 3"/>
              <p:cNvSpPr>
                <a:spLocks noRot="1" noChangeAspect="1" noMove="1" noResize="1" noEditPoints="1" noAdjustHandles="1" noChangeArrowheads="1" noChangeShapeType="1" noTextEdit="1"/>
              </p:cNvSpPr>
              <p:nvPr/>
            </p:nvSpPr>
            <p:spPr>
              <a:xfrm>
                <a:off x="87682" y="889348"/>
                <a:ext cx="4484318" cy="939451"/>
              </a:xfrm>
              <a:prstGeom prst="roundRect">
                <a:avLst/>
              </a:prstGeom>
              <a:blipFill rotWithShape="0">
                <a:blip r:embed="rId2"/>
                <a:stretch>
                  <a:fillRect/>
                </a:stretch>
              </a:blipFill>
              <a:ln w="38100">
                <a:solidFill>
                  <a:srgbClr val="0070C0"/>
                </a:solidFill>
              </a:ln>
            </p:spPr>
            <p:txBody>
              <a:bodyPr/>
              <a:lstStyle/>
              <a:p>
                <a:r>
                  <a:rPr lang="en-US">
                    <a:noFill/>
                  </a:rPr>
                  <a:t> </a:t>
                </a:r>
              </a:p>
            </p:txBody>
          </p:sp>
        </mc:Fallback>
      </mc:AlternateContent>
      <p:sp>
        <p:nvSpPr>
          <p:cNvPr id="5" name="Rounded Rectangle 4"/>
          <p:cNvSpPr/>
          <p:nvPr/>
        </p:nvSpPr>
        <p:spPr>
          <a:xfrm>
            <a:off x="87682" y="2004164"/>
            <a:ext cx="1853852" cy="81419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Answer: </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2004165" y="2004164"/>
                <a:ext cx="3419605" cy="814191"/>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ea typeface="Cambria Math" panose="02040503050406030204" pitchFamily="18" charset="0"/>
                        </a:rPr>
                        <m:t>∈(−∞,−3)∪(−3,2)∪(2,∞)</m:t>
                      </m:r>
                    </m:oMath>
                  </m:oMathPara>
                </a14:m>
                <a:endParaRPr lang="en-US"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004165" y="2004164"/>
                <a:ext cx="3419605" cy="814191"/>
              </a:xfrm>
              <a:prstGeom prst="rect">
                <a:avLst/>
              </a:prstGeom>
              <a:blipFill rotWithShape="0">
                <a:blip r:embed="rId3"/>
                <a:stretch>
                  <a:fillRect/>
                </a:stretch>
              </a:blipFill>
              <a:ln w="38100">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87682" y="3296433"/>
                <a:ext cx="4484318" cy="93945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𝐷𝑜𝑚𝑎𝑖𝑛</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𝑜𝑓</m:t>
                      </m:r>
                      <m:r>
                        <a:rPr lang="en-US" b="0" i="1" smtClean="0">
                          <a:solidFill>
                            <a:schemeClr val="tx1"/>
                          </a:solidFill>
                          <a:latin typeface="Cambria Math" panose="02040503050406030204" pitchFamily="18" charset="0"/>
                        </a:rPr>
                        <m:t> :</m:t>
                      </m:r>
                    </m:oMath>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+2−</m:t>
                      </m:r>
                      <m:rad>
                        <m:radPr>
                          <m:degHide m:val="on"/>
                          <m:ctrlPr>
                            <a:rPr lang="en-US" b="0" i="1" smtClean="0">
                              <a:solidFill>
                                <a:schemeClr val="tx1"/>
                              </a:solidFill>
                              <a:latin typeface="Cambria Math" panose="02040503050406030204" pitchFamily="18" charset="0"/>
                            </a:rPr>
                          </m:ctrlPr>
                        </m:radPr>
                        <m:deg/>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+5</m:t>
                          </m:r>
                        </m:e>
                      </m:rad>
                    </m:oMath>
                  </m:oMathPara>
                </a14:m>
                <a:endParaRPr lang="en-US" dirty="0"/>
              </a:p>
            </p:txBody>
          </p:sp>
        </mc:Choice>
        <mc:Fallback xmlns="">
          <p:sp>
            <p:nvSpPr>
              <p:cNvPr id="7" name="Rounded Rectangle 6"/>
              <p:cNvSpPr>
                <a:spLocks noRot="1" noChangeAspect="1" noMove="1" noResize="1" noEditPoints="1" noAdjustHandles="1" noChangeArrowheads="1" noChangeShapeType="1" noTextEdit="1"/>
              </p:cNvSpPr>
              <p:nvPr/>
            </p:nvSpPr>
            <p:spPr>
              <a:xfrm>
                <a:off x="87682" y="3296433"/>
                <a:ext cx="4484318" cy="939451"/>
              </a:xfrm>
              <a:prstGeom prst="roundRect">
                <a:avLst/>
              </a:prstGeom>
              <a:blipFill rotWithShape="0">
                <a:blip r:embed="rId4"/>
                <a:stretch>
                  <a:fillRect/>
                </a:stretch>
              </a:blipFill>
              <a:ln w="38100">
                <a:solidFill>
                  <a:srgbClr val="0070C0"/>
                </a:solidFill>
              </a:ln>
            </p:spPr>
            <p:txBody>
              <a:bodyPr/>
              <a:lstStyle/>
              <a:p>
                <a:r>
                  <a:rPr lang="en-US">
                    <a:noFill/>
                  </a:rPr>
                  <a:t> </a:t>
                </a:r>
              </a:p>
            </p:txBody>
          </p:sp>
        </mc:Fallback>
      </mc:AlternateContent>
      <p:sp>
        <p:nvSpPr>
          <p:cNvPr id="8" name="Rounded Rectangle 7"/>
          <p:cNvSpPr/>
          <p:nvPr/>
        </p:nvSpPr>
        <p:spPr>
          <a:xfrm>
            <a:off x="87682" y="4411249"/>
            <a:ext cx="1853852" cy="81419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Answer: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2004165" y="4411249"/>
                <a:ext cx="3419605" cy="814191"/>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ea typeface="Cambria Math" panose="02040503050406030204" pitchFamily="18" charset="0"/>
                        </a:rPr>
                        <m:t>∈[−5,∞)</m:t>
                      </m:r>
                    </m:oMath>
                  </m:oMathPara>
                </a14:m>
                <a:endParaRPr lang="en-US"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004165" y="4411249"/>
                <a:ext cx="3419605" cy="814191"/>
              </a:xfrm>
              <a:prstGeom prst="rect">
                <a:avLst/>
              </a:prstGeom>
              <a:blipFill rotWithShape="0">
                <a:blip r:embed="rId5"/>
                <a:stretch>
                  <a:fillRect/>
                </a:stretch>
              </a:blipFill>
              <a:ln w="38100">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p:cNvSpPr/>
              <p:nvPr/>
            </p:nvSpPr>
            <p:spPr>
              <a:xfrm>
                <a:off x="6651321" y="889348"/>
                <a:ext cx="4484318" cy="93945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𝐷𝑜𝑚𝑎𝑖𝑛</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𝑜𝑓</m:t>
                      </m:r>
                      <m:r>
                        <a:rPr lang="en-US" b="0" i="1" smtClean="0">
                          <a:solidFill>
                            <a:schemeClr val="tx1"/>
                          </a:solidFill>
                          <a:latin typeface="Cambria Math" panose="02040503050406030204" pitchFamily="18" charset="0"/>
                        </a:rPr>
                        <m:t> :</m:t>
                      </m:r>
                    </m:oMath>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2</m:t>
                          </m:r>
                        </m:num>
                        <m:den>
                          <m:rad>
                            <m:radPr>
                              <m:degHide m:val="on"/>
                              <m:ctrlPr>
                                <a:rPr lang="en-US" b="0" i="1" smtClean="0">
                                  <a:solidFill>
                                    <a:schemeClr val="tx1"/>
                                  </a:solidFill>
                                  <a:latin typeface="Cambria Math" panose="02040503050406030204" pitchFamily="18" charset="0"/>
                                </a:rPr>
                              </m:ctrlPr>
                            </m:radPr>
                            <m:deg/>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+5</m:t>
                              </m:r>
                            </m:e>
                          </m:rad>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−2</m:t>
                              </m:r>
                            </m:e>
                          </m:d>
                        </m:den>
                      </m:f>
                    </m:oMath>
                  </m:oMathPara>
                </a14:m>
                <a:endParaRPr lang="en-US" dirty="0"/>
              </a:p>
            </p:txBody>
          </p:sp>
        </mc:Choice>
        <mc:Fallback xmlns="">
          <p:sp>
            <p:nvSpPr>
              <p:cNvPr id="10" name="Rounded Rectangle 9"/>
              <p:cNvSpPr>
                <a:spLocks noRot="1" noChangeAspect="1" noMove="1" noResize="1" noEditPoints="1" noAdjustHandles="1" noChangeArrowheads="1" noChangeShapeType="1" noTextEdit="1"/>
              </p:cNvSpPr>
              <p:nvPr/>
            </p:nvSpPr>
            <p:spPr>
              <a:xfrm>
                <a:off x="6651321" y="889348"/>
                <a:ext cx="4484318" cy="939451"/>
              </a:xfrm>
              <a:prstGeom prst="roundRect">
                <a:avLst/>
              </a:prstGeom>
              <a:blipFill rotWithShape="0">
                <a:blip r:embed="rId6"/>
                <a:stretch>
                  <a:fillRect/>
                </a:stretch>
              </a:blipFill>
              <a:ln w="38100">
                <a:solidFill>
                  <a:srgbClr val="0070C0"/>
                </a:solidFill>
              </a:ln>
            </p:spPr>
            <p:txBody>
              <a:bodyPr/>
              <a:lstStyle/>
              <a:p>
                <a:r>
                  <a:rPr lang="en-US">
                    <a:noFill/>
                  </a:rPr>
                  <a:t> </a:t>
                </a:r>
              </a:p>
            </p:txBody>
          </p:sp>
        </mc:Fallback>
      </mc:AlternateContent>
      <p:sp>
        <p:nvSpPr>
          <p:cNvPr id="11" name="Rounded Rectangle 10"/>
          <p:cNvSpPr/>
          <p:nvPr/>
        </p:nvSpPr>
        <p:spPr>
          <a:xfrm>
            <a:off x="6651321" y="2004164"/>
            <a:ext cx="1853852" cy="81419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Answer: </a:t>
            </a:r>
            <a:endParaRPr lang="en-US" dirty="0"/>
          </a:p>
        </p:txBody>
      </p:sp>
      <mc:AlternateContent xmlns:mc="http://schemas.openxmlformats.org/markup-compatibility/2006" xmlns:a14="http://schemas.microsoft.com/office/drawing/2010/main">
        <mc:Choice Requires="a14">
          <p:sp>
            <p:nvSpPr>
              <p:cNvPr id="12" name="Rectangle 11"/>
              <p:cNvSpPr/>
              <p:nvPr/>
            </p:nvSpPr>
            <p:spPr>
              <a:xfrm>
                <a:off x="8567804" y="2004164"/>
                <a:ext cx="3419605" cy="814191"/>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ea typeface="Cambria Math" panose="02040503050406030204" pitchFamily="18" charset="0"/>
                        </a:rPr>
                        <m:t>∈(2,∞)</m:t>
                      </m:r>
                    </m:oMath>
                  </m:oMathPara>
                </a14:m>
                <a:endParaRPr lang="en-US" dirty="0">
                  <a:solidFill>
                    <a:schemeClr val="tx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8567804" y="2004164"/>
                <a:ext cx="3419605" cy="814191"/>
              </a:xfrm>
              <a:prstGeom prst="rect">
                <a:avLst/>
              </a:prstGeom>
              <a:blipFill rotWithShape="0">
                <a:blip r:embed="rId7"/>
                <a:stretch>
                  <a:fillRect/>
                </a:stretch>
              </a:blipFill>
              <a:ln w="38100">
                <a:solidFill>
                  <a:srgbClr val="00B050"/>
                </a:solidFill>
              </a:ln>
            </p:spPr>
            <p:txBody>
              <a:bodyPr/>
              <a:lstStyle/>
              <a:p>
                <a:r>
                  <a:rPr lang="en-US">
                    <a:noFill/>
                  </a:rPr>
                  <a:t> </a:t>
                </a:r>
              </a:p>
            </p:txBody>
          </p:sp>
        </mc:Fallback>
      </mc:AlternateContent>
      <p:sp>
        <p:nvSpPr>
          <p:cNvPr id="13" name="Oval 12"/>
          <p:cNvSpPr/>
          <p:nvPr/>
        </p:nvSpPr>
        <p:spPr>
          <a:xfrm>
            <a:off x="225469" y="5703518"/>
            <a:ext cx="751562" cy="71398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t>Reset </a:t>
            </a:r>
            <a:endParaRPr lang="en-US" sz="1200" dirty="0"/>
          </a:p>
        </p:txBody>
      </p:sp>
      <p:pic>
        <p:nvPicPr>
          <p:cNvPr id="14" name="Picture 13">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98788" y="5987440"/>
            <a:ext cx="819400" cy="870559"/>
          </a:xfrm>
          <a:prstGeom prst="rect">
            <a:avLst/>
          </a:prstGeom>
        </p:spPr>
      </p:pic>
    </p:spTree>
    <p:extLst>
      <p:ext uri="{BB962C8B-B14F-4D97-AF65-F5344CB8AC3E}">
        <p14:creationId xmlns:p14="http://schemas.microsoft.com/office/powerpoint/2010/main" val="3671328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6" grpId="1" animBg="1"/>
      <p:bldP spid="9" grpId="0" animBg="1"/>
      <p:bldP spid="9" grpId="1" animBg="1"/>
      <p:bldP spid="12" grpId="0" animBg="1"/>
      <p:bldP spid="1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7002" y="2643085"/>
            <a:ext cx="4698210" cy="1015663"/>
          </a:xfrm>
          <a:prstGeom prst="rect">
            <a:avLst/>
          </a:prstGeom>
        </p:spPr>
        <p:txBody>
          <a:bodyPr wrap="none">
            <a:spAutoFit/>
          </a:bodyPr>
          <a:lstStyle/>
          <a:p>
            <a:pPr algn="ctr"/>
            <a:r>
              <a:rPr lang="en-US" sz="6000" b="1" dirty="0"/>
              <a:t>Table of Signs </a:t>
            </a:r>
          </a:p>
        </p:txBody>
      </p:sp>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3630" y="5988536"/>
            <a:ext cx="818370" cy="869464"/>
          </a:xfrm>
          <a:prstGeom prst="rect">
            <a:avLst/>
          </a:prstGeom>
        </p:spPr>
      </p:pic>
    </p:spTree>
    <p:extLst>
      <p:ext uri="{BB962C8B-B14F-4D97-AF65-F5344CB8AC3E}">
        <p14:creationId xmlns:p14="http://schemas.microsoft.com/office/powerpoint/2010/main" val="2006174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77877" y="192505"/>
            <a:ext cx="3031958" cy="90477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t>Table of Signs </a:t>
            </a:r>
            <a:endParaRPr lang="en-US" sz="3200" b="1" dirty="0"/>
          </a:p>
        </p:txBody>
      </p:sp>
      <p:sp>
        <p:nvSpPr>
          <p:cNvPr id="4" name="Rounded Rectangle 3">
            <a:hlinkClick r:id="rId2" action="ppaction://hlinksldjump"/>
          </p:cNvPr>
          <p:cNvSpPr/>
          <p:nvPr/>
        </p:nvSpPr>
        <p:spPr>
          <a:xfrm>
            <a:off x="537408" y="2499830"/>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Linear Function </a:t>
            </a:r>
            <a:endParaRPr lang="en-US" dirty="0"/>
          </a:p>
        </p:txBody>
      </p:sp>
      <p:sp>
        <p:nvSpPr>
          <p:cNvPr id="6" name="Rounded Rectangle 5">
            <a:hlinkClick r:id="rId3" action="ppaction://hlinksldjump"/>
          </p:cNvPr>
          <p:cNvSpPr/>
          <p:nvPr/>
        </p:nvSpPr>
        <p:spPr>
          <a:xfrm>
            <a:off x="537409" y="337288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Quadratic  Function </a:t>
            </a:r>
            <a:endParaRPr lang="en-US" dirty="0"/>
          </a:p>
        </p:txBody>
      </p:sp>
      <p:sp>
        <p:nvSpPr>
          <p:cNvPr id="7" name="Rounded Rectangle 6">
            <a:hlinkClick r:id="rId4" action="ppaction://hlinksldjump"/>
          </p:cNvPr>
          <p:cNvSpPr/>
          <p:nvPr/>
        </p:nvSpPr>
        <p:spPr>
          <a:xfrm>
            <a:off x="537409" y="4289372"/>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Radical  Function </a:t>
            </a:r>
            <a:endParaRPr lang="en-US" dirty="0"/>
          </a:p>
        </p:txBody>
      </p:sp>
      <p:sp>
        <p:nvSpPr>
          <p:cNvPr id="8" name="Rounded Rectangle 7">
            <a:hlinkClick r:id="rId5" action="ppaction://hlinksldjump"/>
          </p:cNvPr>
          <p:cNvSpPr/>
          <p:nvPr/>
        </p:nvSpPr>
        <p:spPr>
          <a:xfrm>
            <a:off x="537409" y="5205860"/>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Rational  Function </a:t>
            </a:r>
            <a:endParaRPr lang="en-US" dirty="0"/>
          </a:p>
        </p:txBody>
      </p:sp>
      <p:sp>
        <p:nvSpPr>
          <p:cNvPr id="9" name="Rounded Rectangle 8">
            <a:hlinkClick r:id="rId6" action="ppaction://hlinksldjump"/>
          </p:cNvPr>
          <p:cNvSpPr/>
          <p:nvPr/>
        </p:nvSpPr>
        <p:spPr>
          <a:xfrm>
            <a:off x="537408" y="1626777"/>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Understanding table of signs </a:t>
            </a:r>
            <a:endParaRPr lang="en-US" dirty="0"/>
          </a:p>
        </p:txBody>
      </p:sp>
      <p:pic>
        <p:nvPicPr>
          <p:cNvPr id="11" name="Picture 10"/>
          <p:cNvPicPr>
            <a:picLocks noChangeAspect="1"/>
          </p:cNvPicPr>
          <p:nvPr/>
        </p:nvPicPr>
        <p:blipFill>
          <a:blip r:embed="rId7"/>
          <a:stretch>
            <a:fillRect/>
          </a:stretch>
        </p:blipFill>
        <p:spPr>
          <a:xfrm>
            <a:off x="4353317" y="1626777"/>
            <a:ext cx="5715000" cy="4076700"/>
          </a:xfrm>
          <a:prstGeom prst="rect">
            <a:avLst/>
          </a:prstGeom>
        </p:spPr>
      </p:pic>
      <p:pic>
        <p:nvPicPr>
          <p:cNvPr id="12" name="Picture 11">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5052" y="5629275"/>
            <a:ext cx="1228725" cy="1228725"/>
          </a:xfrm>
          <a:prstGeom prst="rect">
            <a:avLst/>
          </a:prstGeom>
        </p:spPr>
      </p:pic>
    </p:spTree>
    <p:extLst>
      <p:ext uri="{BB962C8B-B14F-4D97-AF65-F5344CB8AC3E}">
        <p14:creationId xmlns:p14="http://schemas.microsoft.com/office/powerpoint/2010/main" val="30029437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58741" y="114565"/>
            <a:ext cx="2624623" cy="874295"/>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Table of Signs </a:t>
            </a:r>
            <a:endParaRPr lang="en-US" sz="2000" b="1" dirty="0"/>
          </a:p>
        </p:txBody>
      </p:sp>
      <p:sp>
        <p:nvSpPr>
          <p:cNvPr id="3" name="TextBox 2"/>
          <p:cNvSpPr txBox="1"/>
          <p:nvPr/>
        </p:nvSpPr>
        <p:spPr>
          <a:xfrm>
            <a:off x="3509687" y="1139867"/>
            <a:ext cx="4922729" cy="369332"/>
          </a:xfrm>
          <a:prstGeom prst="rect">
            <a:avLst/>
          </a:prstGeom>
          <a:noFill/>
          <a:ln w="38100">
            <a:solidFill>
              <a:srgbClr val="FF0000"/>
            </a:solidFill>
            <a:prstDash val="sysDash"/>
          </a:ln>
        </p:spPr>
        <p:txBody>
          <a:bodyPr wrap="square" rtlCol="0">
            <a:spAutoFit/>
          </a:bodyPr>
          <a:lstStyle/>
          <a:p>
            <a:r>
              <a:rPr lang="en-US" dirty="0" smtClean="0"/>
              <a:t>Helps in finding the sign of an algebraic expression </a:t>
            </a:r>
            <a:endParaRPr lang="en-US" dirty="0"/>
          </a:p>
        </p:txBody>
      </p:sp>
      <p:sp>
        <p:nvSpPr>
          <p:cNvPr id="4" name="TextBox 3"/>
          <p:cNvSpPr txBox="1"/>
          <p:nvPr/>
        </p:nvSpPr>
        <p:spPr>
          <a:xfrm>
            <a:off x="212942" y="1853851"/>
            <a:ext cx="2167002" cy="369332"/>
          </a:xfrm>
          <a:prstGeom prst="rect">
            <a:avLst/>
          </a:prstGeom>
          <a:noFill/>
          <a:ln w="38100">
            <a:solidFill>
              <a:srgbClr val="0070C0"/>
            </a:solidFill>
          </a:ln>
        </p:spPr>
        <p:txBody>
          <a:bodyPr wrap="square" rtlCol="0">
            <a:spAutoFit/>
          </a:bodyPr>
          <a:lstStyle/>
          <a:p>
            <a:r>
              <a:rPr lang="en-US" dirty="0" smtClean="0"/>
              <a:t>Understanding signs </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0" y="2342367"/>
                <a:ext cx="6400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𝐸𝑣𝑎𝑙𝑢𝑎𝑡𝑒</m:t>
                      </m:r>
                      <m:r>
                        <a:rPr lang="en-US" i="1" dirty="0" smtClean="0">
                          <a:latin typeface="Cambria Math" panose="02040503050406030204" pitchFamily="18" charset="0"/>
                        </a:rPr>
                        <m:t> </m:t>
                      </m:r>
                      <m:r>
                        <a:rPr lang="en-US" i="1" dirty="0" smtClean="0">
                          <a:latin typeface="Cambria Math" panose="02040503050406030204" pitchFamily="18" charset="0"/>
                        </a:rPr>
                        <m:t>𝑒𝑎𝑐h</m:t>
                      </m:r>
                      <m:r>
                        <a:rPr lang="en-US" i="1" dirty="0" smtClean="0">
                          <a:latin typeface="Cambria Math" panose="02040503050406030204" pitchFamily="18" charset="0"/>
                        </a:rPr>
                        <m:t> </m:t>
                      </m:r>
                      <m:r>
                        <a:rPr lang="en-US" i="1" dirty="0" smtClean="0">
                          <a:latin typeface="Cambria Math" panose="02040503050406030204" pitchFamily="18" charset="0"/>
                        </a:rPr>
                        <m:t>𝑔𝑖𝑣𝑒𝑛</m:t>
                      </m:r>
                      <m:r>
                        <a:rPr lang="en-US" i="1" dirty="0" smtClean="0">
                          <a:latin typeface="Cambria Math" panose="02040503050406030204" pitchFamily="18" charset="0"/>
                        </a:rPr>
                        <m:t> </m:t>
                      </m:r>
                      <m:r>
                        <a:rPr lang="en-US" i="1" dirty="0" smtClean="0">
                          <a:latin typeface="Cambria Math" panose="02040503050406030204" pitchFamily="18" charset="0"/>
                        </a:rPr>
                        <m:t>𝑓𝑢𝑛𝑐𝑡𝑖𝑜𝑛</m:t>
                      </m:r>
                      <m:r>
                        <a:rPr lang="en-US" i="1" dirty="0" smtClean="0">
                          <a:latin typeface="Cambria Math" panose="02040503050406030204" pitchFamily="18" charset="0"/>
                        </a:rPr>
                        <m:t> </m:t>
                      </m:r>
                      <m:r>
                        <a:rPr lang="en-US" i="1" dirty="0" smtClean="0">
                          <a:latin typeface="Cambria Math" panose="02040503050406030204" pitchFamily="18" charset="0"/>
                        </a:rPr>
                        <m:t>𝑎𝑡</m:t>
                      </m:r>
                      <m:r>
                        <a:rPr lang="en-US" i="1" dirty="0" smtClean="0">
                          <a:latin typeface="Cambria Math" panose="02040503050406030204" pitchFamily="18" charset="0"/>
                        </a:rPr>
                        <m:t> </m:t>
                      </m:r>
                      <m:r>
                        <a:rPr lang="en-US" i="1" dirty="0" smtClean="0">
                          <a:latin typeface="Cambria Math" panose="02040503050406030204" pitchFamily="18" charset="0"/>
                        </a:rPr>
                        <m:t>𝑔𝑖𝑣𝑒𝑛</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𝑎𝑛𝑑</m:t>
                      </m:r>
                      <m:r>
                        <a:rPr lang="en-US" i="1" dirty="0" smtClean="0">
                          <a:latin typeface="Cambria Math" panose="02040503050406030204" pitchFamily="18" charset="0"/>
                        </a:rPr>
                        <m:t> </m:t>
                      </m:r>
                      <m:r>
                        <a:rPr lang="en-US" i="1" dirty="0" smtClean="0">
                          <a:latin typeface="Cambria Math" panose="02040503050406030204" pitchFamily="18" charset="0"/>
                        </a:rPr>
                        <m:t>𝑠𝑡𝑢𝑑𝑦</m:t>
                      </m:r>
                      <m:r>
                        <a:rPr lang="en-US" i="1" dirty="0"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𝑠𝑖𝑔𝑛</m:t>
                      </m:r>
                      <m:r>
                        <a:rPr lang="en-US" b="0" i="1" smtClean="0">
                          <a:latin typeface="Cambria Math" panose="02040503050406030204" pitchFamily="18" charset="0"/>
                        </a:rPr>
                        <m:t> </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0" y="2342367"/>
                <a:ext cx="6400800" cy="369332"/>
              </a:xfrm>
              <a:prstGeom prst="rect">
                <a:avLst/>
              </a:prstGeom>
              <a:blipFill rotWithShape="0">
                <a:blip r:embed="rId2"/>
                <a:stretch>
                  <a:fillRect r="-857" b="-13115"/>
                </a:stretch>
              </a:blipFill>
            </p:spPr>
            <p:txBody>
              <a:bodyPr/>
              <a:lstStyle/>
              <a:p>
                <a:r>
                  <a:rPr lang="en-US">
                    <a:noFill/>
                  </a:rPr>
                  <a:t> </a:t>
                </a:r>
              </a:p>
            </p:txBody>
          </p:sp>
        </mc:Fallback>
      </mc:AlternateContent>
      <p:sp>
        <p:nvSpPr>
          <p:cNvPr id="6" name="Oval 5"/>
          <p:cNvSpPr/>
          <p:nvPr/>
        </p:nvSpPr>
        <p:spPr>
          <a:xfrm>
            <a:off x="124587" y="2888395"/>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mc:AlternateContent xmlns:mc="http://schemas.openxmlformats.org/markup-compatibility/2006" xmlns:a14="http://schemas.microsoft.com/office/drawing/2010/main">
        <mc:Choice Requires="a14">
          <p:sp>
            <p:nvSpPr>
              <p:cNvPr id="7" name="TextBox 6"/>
              <p:cNvSpPr txBox="1"/>
              <p:nvPr/>
            </p:nvSpPr>
            <p:spPr>
              <a:xfrm>
                <a:off x="504517" y="2793829"/>
                <a:ext cx="300517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+1</m:t>
                      </m:r>
                    </m:oMath>
                    <m:oMath xmlns:m="http://schemas.openxmlformats.org/officeDocument/2006/math">
                      <m:r>
                        <a:rPr lang="en-US" b="0" i="1" smtClean="0">
                          <a:latin typeface="Cambria Math" panose="02040503050406030204" pitchFamily="18" charset="0"/>
                        </a:rPr>
                        <m:t>𝑊h𝑎𝑡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𝑠𝑖𝑔𝑛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04517" y="2793829"/>
                <a:ext cx="3005170" cy="646331"/>
              </a:xfrm>
              <a:prstGeom prst="rect">
                <a:avLst/>
              </a:prstGeom>
              <a:blipFill rotWithShape="0">
                <a:blip r:embed="rId3"/>
                <a:stretch>
                  <a:fillRect b="-7547"/>
                </a:stretch>
              </a:blipFill>
            </p:spPr>
            <p:txBody>
              <a:bodyPr/>
              <a:lstStyle/>
              <a:p>
                <a:r>
                  <a:rPr lang="en-US">
                    <a:noFill/>
                  </a:rPr>
                  <a:t> </a:t>
                </a:r>
              </a:p>
            </p:txBody>
          </p:sp>
        </mc:Fallback>
      </mc:AlternateContent>
      <p:sp>
        <p:nvSpPr>
          <p:cNvPr id="8" name="Oval 7"/>
          <p:cNvSpPr/>
          <p:nvPr/>
        </p:nvSpPr>
        <p:spPr>
          <a:xfrm>
            <a:off x="124587" y="3711422"/>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mc:AlternateContent xmlns:mc="http://schemas.openxmlformats.org/markup-compatibility/2006" xmlns:a14="http://schemas.microsoft.com/office/drawing/2010/main">
        <mc:Choice Requires="a14">
          <p:sp>
            <p:nvSpPr>
              <p:cNvPr id="9" name="TextBox 8"/>
              <p:cNvSpPr txBox="1"/>
              <p:nvPr/>
            </p:nvSpPr>
            <p:spPr>
              <a:xfrm>
                <a:off x="504517" y="3616856"/>
                <a:ext cx="3005170" cy="9169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𝑥</m:t>
                          </m:r>
                          <m:r>
                            <a:rPr lang="en-US" b="0" i="1" smtClean="0">
                              <a:latin typeface="Cambria Math" panose="02040503050406030204" pitchFamily="18" charset="0"/>
                            </a:rPr>
                            <m:t>−6</m:t>
                          </m:r>
                        </m:den>
                      </m:f>
                    </m:oMath>
                    <m:oMath xmlns:m="http://schemas.openxmlformats.org/officeDocument/2006/math">
                      <m:r>
                        <a:rPr lang="en-US" b="0" i="1" smtClean="0">
                          <a:latin typeface="Cambria Math" panose="02040503050406030204" pitchFamily="18" charset="0"/>
                        </a:rPr>
                        <m:t>𝑊h𝑎𝑡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𝑠𝑖𝑔𝑛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04517" y="3616856"/>
                <a:ext cx="3005170" cy="916982"/>
              </a:xfrm>
              <a:prstGeom prst="rect">
                <a:avLst/>
              </a:prstGeom>
              <a:blipFill rotWithShape="0">
                <a:blip r:embed="rId4"/>
                <a:stretch>
                  <a:fillRect b="-1987"/>
                </a:stretch>
              </a:blipFill>
            </p:spPr>
            <p:txBody>
              <a:bodyPr/>
              <a:lstStyle/>
              <a:p>
                <a:r>
                  <a:rPr lang="en-US">
                    <a:noFill/>
                  </a:rPr>
                  <a:t> </a:t>
                </a:r>
              </a:p>
            </p:txBody>
          </p:sp>
        </mc:Fallback>
      </mc:AlternateContent>
      <p:sp>
        <p:nvSpPr>
          <p:cNvPr id="10" name="Oval 9"/>
          <p:cNvSpPr/>
          <p:nvPr/>
        </p:nvSpPr>
        <p:spPr>
          <a:xfrm>
            <a:off x="124587" y="4900569"/>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mc:AlternateContent xmlns:mc="http://schemas.openxmlformats.org/markup-compatibility/2006" xmlns:a14="http://schemas.microsoft.com/office/drawing/2010/main">
        <mc:Choice Requires="a14">
          <p:sp>
            <p:nvSpPr>
              <p:cNvPr id="11" name="TextBox 10"/>
              <p:cNvSpPr txBox="1"/>
              <p:nvPr/>
            </p:nvSpPr>
            <p:spPr>
              <a:xfrm>
                <a:off x="504517" y="4806003"/>
                <a:ext cx="4154224"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𝐺𝑖𝑣𝑒𝑛</m:t>
                      </m:r>
                      <m:r>
                        <a:rPr lang="en-US" b="0" i="1" smtClean="0">
                          <a:latin typeface="Cambria Math" panose="02040503050406030204" pitchFamily="18" charset="0"/>
                        </a:rPr>
                        <m:t>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−2,3</m:t>
                          </m:r>
                        </m:e>
                      </m:d>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&gt;0, </m:t>
                      </m:r>
                      <m:r>
                        <a:rPr lang="en-US" b="0" i="1" smtClean="0">
                          <a:latin typeface="Cambria Math" panose="02040503050406030204" pitchFamily="18" charset="0"/>
                          <a:ea typeface="Cambria Math" panose="02040503050406030204" pitchFamily="18" charset="0"/>
                        </a:rPr>
                        <m:t>𝑎𝑛𝑑</m:t>
                      </m:r>
                    </m:oMath>
                    <m:oMath xmlns:m="http://schemas.openxmlformats.org/officeDocument/2006/math">
                      <m:r>
                        <a:rPr lang="en-US" b="0" i="1" smtClean="0">
                          <a:latin typeface="Cambria Math" panose="02040503050406030204" pitchFamily="18" charset="0"/>
                          <a:ea typeface="Cambria Math" panose="02040503050406030204" pitchFamily="18" charset="0"/>
                        </a:rPr>
                        <m:t>𝑤h𝑒𝑛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3,9</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&lt;0.</m:t>
                      </m:r>
                    </m:oMath>
                    <m:oMath xmlns:m="http://schemas.openxmlformats.org/officeDocument/2006/math">
                      <m:r>
                        <a:rPr lang="en-US" b="0" i="1" smtClean="0">
                          <a:latin typeface="Cambria Math" panose="02040503050406030204" pitchFamily="18" charset="0"/>
                          <a:ea typeface="Cambria Math" panose="02040503050406030204" pitchFamily="18" charset="0"/>
                        </a:rPr>
                        <m:t>𝑤h𝑎𝑡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𝑠𝑖𝑔𝑛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5</m:t>
                          </m:r>
                        </m:e>
                      </m:d>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04517" y="4806003"/>
                <a:ext cx="4154224" cy="923330"/>
              </a:xfrm>
              <a:prstGeom prst="rect">
                <a:avLst/>
              </a:prstGeom>
              <a:blipFill rotWithShape="0">
                <a:blip r:embed="rId5"/>
                <a:stretch>
                  <a:fillRect b="-4605"/>
                </a:stretch>
              </a:blipFill>
            </p:spPr>
            <p:txBody>
              <a:bodyPr/>
              <a:lstStyle/>
              <a:p>
                <a:r>
                  <a:rPr lang="en-US">
                    <a:noFill/>
                  </a:rPr>
                  <a:t> </a:t>
                </a:r>
              </a:p>
            </p:txBody>
          </p:sp>
        </mc:Fallback>
      </mc:AlternateContent>
      <p:sp>
        <p:nvSpPr>
          <p:cNvPr id="12" name="Oval 11"/>
          <p:cNvSpPr/>
          <p:nvPr/>
        </p:nvSpPr>
        <p:spPr>
          <a:xfrm>
            <a:off x="6400800" y="2888394"/>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mc:AlternateContent xmlns:mc="http://schemas.openxmlformats.org/markup-compatibility/2006" xmlns:a14="http://schemas.microsoft.com/office/drawing/2010/main">
        <mc:Choice Requires="a14">
          <p:sp>
            <p:nvSpPr>
              <p:cNvPr id="13" name="TextBox 12"/>
              <p:cNvSpPr txBox="1"/>
              <p:nvPr/>
            </p:nvSpPr>
            <p:spPr>
              <a:xfrm>
                <a:off x="6941573" y="2959510"/>
                <a:ext cx="505378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𝐴𝑐𝑐𝑜𝑟𝑑𝑖𝑛𝑔</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𝑏𝑒𝑙𝑜𝑤</m:t>
                      </m:r>
                      <m:r>
                        <a:rPr lang="en-US" b="0" i="1" smtClean="0">
                          <a:latin typeface="Cambria Math" panose="02040503050406030204" pitchFamily="18" charset="0"/>
                        </a:rPr>
                        <m:t> </m:t>
                      </m:r>
                      <m:r>
                        <a:rPr lang="en-US" b="0" i="1" smtClean="0">
                          <a:latin typeface="Cambria Math" panose="02040503050406030204" pitchFamily="18" charset="0"/>
                        </a:rPr>
                        <m:t>𝑡𝑎𝑏𝑙𝑒</m:t>
                      </m:r>
                      <m:r>
                        <a:rPr lang="en-US" b="0" i="1" smtClean="0">
                          <a:latin typeface="Cambria Math" panose="02040503050406030204" pitchFamily="18" charset="0"/>
                        </a:rPr>
                        <m:t> </m:t>
                      </m:r>
                      <m:r>
                        <a:rPr lang="en-US" b="0" i="1" smtClean="0">
                          <a:latin typeface="Cambria Math" panose="02040503050406030204" pitchFamily="18" charset="0"/>
                        </a:rPr>
                        <m:t>𝑎𝑛𝑠𝑤𝑒𝑟</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𝑓𝑜𝑙𝑙𝑜𝑤𝑖𝑛𝑔</m:t>
                      </m:r>
                    </m:oMath>
                  </m:oMathPara>
                </a14:m>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a) sign of f(3),f(-4)</a:t>
                </a:r>
                <a14:m>
                  <m:oMath xmlns:m="http://schemas.openxmlformats.org/officeDocument/2006/math">
                    <m:r>
                      <a:rPr lang="en-US" b="0" i="1" smtClean="0">
                        <a:latin typeface="Cambria Math" panose="02040503050406030204" pitchFamily="18" charset="0"/>
                      </a:rPr>
                      <m:t> </m:t>
                    </m:r>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6941573" y="2959510"/>
                <a:ext cx="5053781" cy="646331"/>
              </a:xfrm>
              <a:prstGeom prst="rect">
                <a:avLst/>
              </a:prstGeom>
              <a:blipFill rotWithShape="0">
                <a:blip r:embed="rId6"/>
                <a:stretch>
                  <a:fillRect l="-1086" r="-121" b="-11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3197147324"/>
                  </p:ext>
                </p:extLst>
              </p:nvPr>
            </p:nvGraphicFramePr>
            <p:xfrm>
              <a:off x="6941573" y="4070683"/>
              <a:ext cx="4143340" cy="1313958"/>
            </p:xfrm>
            <a:graphic>
              <a:graphicData uri="http://schemas.openxmlformats.org/drawingml/2006/table">
                <a:tbl>
                  <a:tblPr firstRow="1" bandRow="1">
                    <a:tableStyleId>{5C22544A-7EE6-4342-B048-85BDC9FD1C3A}</a:tableStyleId>
                  </a:tblPr>
                  <a:tblGrid>
                    <a:gridCol w="1035835"/>
                    <a:gridCol w="1035835"/>
                    <a:gridCol w="1035835"/>
                    <a:gridCol w="1035835"/>
                  </a:tblGrid>
                  <a:tr h="656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3197147324"/>
                  </p:ext>
                </p:extLst>
              </p:nvPr>
            </p:nvGraphicFramePr>
            <p:xfrm>
              <a:off x="6941573" y="4070683"/>
              <a:ext cx="4143340" cy="1313958"/>
            </p:xfrm>
            <a:graphic>
              <a:graphicData uri="http://schemas.openxmlformats.org/drawingml/2006/table">
                <a:tbl>
                  <a:tblPr firstRow="1" bandRow="1">
                    <a:tableStyleId>{5C22544A-7EE6-4342-B048-85BDC9FD1C3A}</a:tableStyleId>
                  </a:tblPr>
                  <a:tblGrid>
                    <a:gridCol w="1035835"/>
                    <a:gridCol w="1035835"/>
                    <a:gridCol w="1035835"/>
                    <a:gridCol w="1035835"/>
                  </a:tblGrid>
                  <a:tr h="656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7"/>
                          <a:stretch>
                            <a:fillRect l="-588" t="-100926" r="-301765" b="-1852"/>
                          </a:stretch>
                        </a:blipFill>
                      </a:tcPr>
                    </a:tc>
                    <a:tc>
                      <a:txBody>
                        <a:bodyPr/>
                        <a:lstStyle/>
                        <a:p>
                          <a:r>
                            <a:rPr lang="en-US"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p:grpSp>
        <p:nvGrpSpPr>
          <p:cNvPr id="19" name="Group 18"/>
          <p:cNvGrpSpPr/>
          <p:nvPr/>
        </p:nvGrpSpPr>
        <p:grpSpPr>
          <a:xfrm>
            <a:off x="7678993" y="3785583"/>
            <a:ext cx="3548488" cy="369332"/>
            <a:chOff x="7678993" y="3785583"/>
            <a:chExt cx="3548488" cy="369332"/>
          </a:xfrm>
        </p:grpSpPr>
        <mc:AlternateContent xmlns:mc="http://schemas.openxmlformats.org/markup-compatibility/2006" xmlns:a14="http://schemas.microsoft.com/office/drawing/2010/main">
          <mc:Choice Requires="a14">
            <p:sp>
              <p:nvSpPr>
                <p:cNvPr id="15" name="TextBox 14"/>
                <p:cNvSpPr txBox="1"/>
                <p:nvPr/>
              </p:nvSpPr>
              <p:spPr>
                <a:xfrm>
                  <a:off x="7678993" y="3785583"/>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678993" y="3785583"/>
                  <a:ext cx="353961" cy="369332"/>
                </a:xfrm>
                <a:prstGeom prst="rect">
                  <a:avLst/>
                </a:prstGeom>
                <a:blipFill rotWithShape="0">
                  <a:blip r:embed="rId8"/>
                  <a:stretch>
                    <a:fillRect r="-44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770374" y="3785583"/>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8770374" y="3785583"/>
                  <a:ext cx="353961" cy="369332"/>
                </a:xfrm>
                <a:prstGeom prst="rect">
                  <a:avLst/>
                </a:prstGeom>
                <a:blipFill rotWithShape="0">
                  <a:blip r:embed="rId9"/>
                  <a:stretch>
                    <a:fillRect r="-32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861755" y="3785583"/>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9861755" y="3785583"/>
                  <a:ext cx="353961"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873520" y="3785583"/>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0873520" y="3785583"/>
                  <a:ext cx="353961" cy="369332"/>
                </a:xfrm>
                <a:prstGeom prst="rect">
                  <a:avLst/>
                </a:prstGeom>
                <a:blipFill rotWithShape="0">
                  <a:blip r:embed="rId11"/>
                  <a:stretch>
                    <a:fillRect/>
                  </a:stretch>
                </a:blipFill>
              </p:spPr>
              <p:txBody>
                <a:bodyPr/>
                <a:lstStyle/>
                <a:p>
                  <a:r>
                    <a:rPr lang="en-US">
                      <a:noFill/>
                    </a:rPr>
                    <a:t> </a:t>
                  </a:r>
                </a:p>
              </p:txBody>
            </p:sp>
          </mc:Fallback>
        </mc:AlternateContent>
      </p:grpSp>
      <p:pic>
        <p:nvPicPr>
          <p:cNvPr id="22" name="Picture 21">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373630" y="5988536"/>
            <a:ext cx="818370" cy="869464"/>
          </a:xfrm>
          <a:prstGeom prst="rect">
            <a:avLst/>
          </a:prstGeom>
        </p:spPr>
      </p:pic>
    </p:spTree>
    <p:extLst>
      <p:ext uri="{BB962C8B-B14F-4D97-AF65-F5344CB8AC3E}">
        <p14:creationId xmlns:p14="http://schemas.microsoft.com/office/powerpoint/2010/main" val="914714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58741" y="114565"/>
            <a:ext cx="2624623" cy="874295"/>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Table of Signs </a:t>
            </a:r>
            <a:endParaRPr lang="en-US" sz="2000" b="1" dirty="0"/>
          </a:p>
        </p:txBody>
      </p:sp>
      <p:sp>
        <p:nvSpPr>
          <p:cNvPr id="3" name="TextBox 2"/>
          <p:cNvSpPr txBox="1"/>
          <p:nvPr/>
        </p:nvSpPr>
        <p:spPr>
          <a:xfrm>
            <a:off x="191196" y="221830"/>
            <a:ext cx="2812455" cy="369332"/>
          </a:xfrm>
          <a:prstGeom prst="rect">
            <a:avLst/>
          </a:prstGeom>
          <a:noFill/>
          <a:ln w="38100">
            <a:solidFill>
              <a:srgbClr val="FF0000"/>
            </a:solidFill>
            <a:prstDash val="sysDash"/>
          </a:ln>
        </p:spPr>
        <p:txBody>
          <a:bodyPr wrap="square" rtlCol="0">
            <a:spAutoFit/>
          </a:bodyPr>
          <a:lstStyle/>
          <a:p>
            <a:r>
              <a:rPr lang="en-US" dirty="0" smtClean="0"/>
              <a:t>Study the sign of a function </a:t>
            </a:r>
            <a:endParaRPr lang="en-US" dirty="0"/>
          </a:p>
        </p:txBody>
      </p:sp>
      <p:sp>
        <p:nvSpPr>
          <p:cNvPr id="4" name="Oval 3"/>
          <p:cNvSpPr/>
          <p:nvPr/>
        </p:nvSpPr>
        <p:spPr>
          <a:xfrm>
            <a:off x="191196" y="1046126"/>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752064" y="1090060"/>
                <a:ext cx="2251587" cy="646331"/>
              </a:xfrm>
              <a:prstGeom prst="rect">
                <a:avLst/>
              </a:prstGeom>
              <a:noFill/>
            </p:spPr>
            <p:txBody>
              <a:bodyPr wrap="square" rtlCol="0">
                <a:spAutoFit/>
              </a:bodyPr>
              <a:lstStyle/>
              <a:p>
                <a:r>
                  <a:rPr lang="en-US" dirty="0" smtClean="0"/>
                  <a:t>Linear Function</a:t>
                </a:r>
              </a:p>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smtClean="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752064" y="1090060"/>
                <a:ext cx="2251587" cy="646331"/>
              </a:xfrm>
              <a:prstGeom prst="rect">
                <a:avLst/>
              </a:prstGeom>
              <a:blipFill rotWithShape="0">
                <a:blip r:embed="rId2"/>
                <a:stretch>
                  <a:fillRect l="-2162" t="-5660" b="-2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3813" y="1805499"/>
                <a:ext cx="3508087"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𝑙𝑜𝑐𝑎𝑡𝑒</m:t>
                      </m:r>
                      <m:r>
                        <a:rPr lang="en-US" b="0" i="1" smtClean="0">
                          <a:latin typeface="Cambria Math" panose="02040503050406030204" pitchFamily="18" charset="0"/>
                        </a:rPr>
                        <m:t> "</m:t>
                      </m:r>
                      <m:r>
                        <m:rPr>
                          <m:nor/>
                        </m:rPr>
                        <a:rPr lang="en-US" b="0" i="0" smtClean="0">
                          <a:latin typeface="Cambria Math" panose="02040503050406030204" pitchFamily="18" charset="0"/>
                        </a:rPr>
                        <m:t>a</m:t>
                      </m:r>
                      <m:r>
                        <m:rPr>
                          <m:nor/>
                        </m:rPr>
                        <a:rPr lang="en-US" b="0" i="0"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𝑐h𝑒𝑐𝑘</m:t>
                      </m:r>
                      <m:r>
                        <a:rPr lang="en-US" b="0" i="1" smtClean="0">
                          <a:latin typeface="Cambria Math" panose="02040503050406030204" pitchFamily="18" charset="0"/>
                        </a:rPr>
                        <m:t> </m:t>
                      </m:r>
                      <m:r>
                        <a:rPr lang="en-US" b="0" i="1" smtClean="0">
                          <a:latin typeface="Cambria Math" panose="02040503050406030204" pitchFamily="18" charset="0"/>
                        </a:rPr>
                        <m:t>𝑖𝑡𝑠</m:t>
                      </m:r>
                      <m:r>
                        <a:rPr lang="en-US" b="0" i="1" smtClean="0">
                          <a:latin typeface="Cambria Math" panose="02040503050406030204" pitchFamily="18" charset="0"/>
                        </a:rPr>
                        <m:t> </m:t>
                      </m:r>
                      <m:r>
                        <a:rPr lang="en-US" b="0" i="1" smtClean="0">
                          <a:latin typeface="Cambria Math" panose="02040503050406030204" pitchFamily="18" charset="0"/>
                        </a:rPr>
                        <m:t>𝑠𝑖𝑔𝑛</m:t>
                      </m:r>
                      <m:r>
                        <a:rPr lang="en-US" b="0" i="1" smtClean="0">
                          <a:latin typeface="Cambria Math" panose="02040503050406030204" pitchFamily="18" charset="0"/>
                        </a:rPr>
                        <m:t> </m:t>
                      </m:r>
                    </m:oMath>
                    <m:oMath xmlns:m="http://schemas.openxmlformats.org/officeDocument/2006/math">
                      <m:r>
                        <a:rPr lang="en-US" b="0" i="1" smtClean="0">
                          <a:latin typeface="Cambria Math" panose="02040503050406030204" pitchFamily="18" charset="0"/>
                        </a:rPr>
                        <m:t>𝐹𝑖𝑛𝑑</m:t>
                      </m:r>
                      <m:r>
                        <a:rPr lang="en-US" b="0" i="1" smtClean="0">
                          <a:latin typeface="Cambria Math" panose="02040503050406030204" pitchFamily="18" charset="0"/>
                        </a:rPr>
                        <m:t> </m:t>
                      </m:r>
                      <m:r>
                        <a:rPr lang="en-US" b="0" i="1" smtClean="0">
                          <a:latin typeface="Cambria Math" panose="02040503050406030204" pitchFamily="18" charset="0"/>
                        </a:rPr>
                        <m:t>𝑟𝑜𝑜𝑡</m:t>
                      </m:r>
                      <m:r>
                        <a:rPr lang="en-US" b="0" i="1" smtClean="0">
                          <a:latin typeface="Cambria Math" panose="02040503050406030204" pitchFamily="18" charset="0"/>
                        </a:rPr>
                        <m:t> </m:t>
                      </m:r>
                    </m:oMath>
                    <m:oMath xmlns:m="http://schemas.openxmlformats.org/officeDocument/2006/math">
                      <m:r>
                        <a:rPr lang="en-US" b="0" i="1" smtClean="0">
                          <a:latin typeface="Cambria Math" panose="02040503050406030204" pitchFamily="18" charset="0"/>
                        </a:rPr>
                        <m:t>𝑡h𝑒𝑛</m:t>
                      </m:r>
                      <m:r>
                        <a:rPr lang="en-US" b="0" i="1" smtClean="0">
                          <a:latin typeface="Cambria Math" panose="02040503050406030204" pitchFamily="18" charset="0"/>
                        </a:rPr>
                        <m:t> </m:t>
                      </m:r>
                      <m:r>
                        <a:rPr lang="en-US" b="0" i="1" smtClean="0">
                          <a:latin typeface="Cambria Math" panose="02040503050406030204" pitchFamily="18" charset="0"/>
                        </a:rPr>
                        <m:t>𝑓𝑖𝑙𝑙</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𝑡𝑎𝑏𝑙𝑒</m:t>
                      </m:r>
                      <m:r>
                        <a:rPr lang="en-US" b="0" i="1" smtClean="0">
                          <a:latin typeface="Cambria Math" panose="02040503050406030204" pitchFamily="18" charset="0"/>
                        </a:rPr>
                        <m:t> </m:t>
                      </m:r>
                      <m:r>
                        <a:rPr lang="en-US" b="0" i="1" smtClean="0">
                          <a:latin typeface="Cambria Math" panose="02040503050406030204" pitchFamily="18" charset="0"/>
                        </a:rPr>
                        <m:t>𝑎𝑐𝑐𝑜𝑟𝑑𝑖𝑛𝑔𝑙𝑦</m:t>
                      </m:r>
                    </m:oMath>
                  </m:oMathPara>
                </a14:m>
                <a:endParaRPr lang="en-US" b="0" i="1" dirty="0" smtClean="0">
                  <a:latin typeface="Cambria Math" panose="02040503050406030204" pitchFamily="18" charset="0"/>
                </a:endParaRPr>
              </a:p>
              <a:p>
                <a:endParaRPr lang="en-US"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𝐸𝑥𝑎𝑚𝑝𝑙𝑒</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+4  </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23813" y="1805499"/>
                <a:ext cx="3508087" cy="1477328"/>
              </a:xfrm>
              <a:prstGeom prst="rect">
                <a:avLst/>
              </a:prstGeom>
              <a:blipFill rotWithShape="0">
                <a:blip r:embed="rId3"/>
                <a:stretch>
                  <a:fillRect l="-521"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39719" y="2903506"/>
                <a:ext cx="8455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𝑎</m:t>
                      </m:r>
                      <m:r>
                        <a:rPr lang="en-US" b="0" i="1" smtClean="0">
                          <a:solidFill>
                            <a:srgbClr val="0070C0"/>
                          </a:solidFill>
                          <a:latin typeface="Cambria Math" panose="02040503050406030204" pitchFamily="18" charset="0"/>
                        </a:rPr>
                        <m:t>=2</m:t>
                      </m:r>
                    </m:oMath>
                  </m:oMathPara>
                </a14:m>
                <a:endParaRPr lang="en-US"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39719" y="2903506"/>
                <a:ext cx="845574"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936745625"/>
                  </p:ext>
                </p:extLst>
              </p:nvPr>
            </p:nvGraphicFramePr>
            <p:xfrm>
              <a:off x="191196" y="3456845"/>
              <a:ext cx="3107505" cy="1313958"/>
            </p:xfrm>
            <a:graphic>
              <a:graphicData uri="http://schemas.openxmlformats.org/drawingml/2006/table">
                <a:tbl>
                  <a:tblPr firstRow="1" bandRow="1">
                    <a:tableStyleId>{5C22544A-7EE6-4342-B048-85BDC9FD1C3A}</a:tableStyleId>
                  </a:tblPr>
                  <a:tblGrid>
                    <a:gridCol w="1035835"/>
                    <a:gridCol w="1035835"/>
                    <a:gridCol w="1035835"/>
                  </a:tblGrid>
                  <a:tr h="656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t>Opposite(a)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t>   Same</a:t>
                          </a:r>
                        </a:p>
                        <a:p>
                          <a:pPr algn="ctr"/>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936745625"/>
                  </p:ext>
                </p:extLst>
              </p:nvPr>
            </p:nvGraphicFramePr>
            <p:xfrm>
              <a:off x="191196" y="3456845"/>
              <a:ext cx="3107505" cy="1313958"/>
            </p:xfrm>
            <a:graphic>
              <a:graphicData uri="http://schemas.openxmlformats.org/drawingml/2006/table">
                <a:tbl>
                  <a:tblPr firstRow="1" bandRow="1">
                    <a:tableStyleId>{5C22544A-7EE6-4342-B048-85BDC9FD1C3A}</a:tableStyleId>
                  </a:tblPr>
                  <a:tblGrid>
                    <a:gridCol w="1035835"/>
                    <a:gridCol w="1035835"/>
                    <a:gridCol w="1035835"/>
                  </a:tblGrid>
                  <a:tr h="656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5"/>
                          <a:stretch>
                            <a:fillRect l="-588" t="-100000" r="-201765" b="-12037"/>
                          </a:stretch>
                        </a:blipFill>
                      </a:tcPr>
                    </a:tc>
                    <a:tc>
                      <a:txBody>
                        <a:bodyPr/>
                        <a:lstStyle/>
                        <a:p>
                          <a:pPr algn="ctr"/>
                          <a:r>
                            <a:rPr lang="en-US" dirty="0" smtClean="0"/>
                            <a:t>Opposite(a)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t>   Same</a:t>
                          </a:r>
                        </a:p>
                        <a:p>
                          <a:pPr algn="ctr"/>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mc:AlternateContent xmlns:mc="http://schemas.openxmlformats.org/markup-compatibility/2006" xmlns:a14="http://schemas.microsoft.com/office/drawing/2010/main">
        <mc:Choice Requires="a14">
          <p:sp>
            <p:nvSpPr>
              <p:cNvPr id="11" name="TextBox 10"/>
              <p:cNvSpPr txBox="1"/>
              <p:nvPr/>
            </p:nvSpPr>
            <p:spPr>
              <a:xfrm>
                <a:off x="947580" y="3166805"/>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947580" y="3166805"/>
                <a:ext cx="353961" cy="369332"/>
              </a:xfrm>
              <a:prstGeom prst="rect">
                <a:avLst/>
              </a:prstGeom>
              <a:blipFill rotWithShape="0">
                <a:blip r:embed="rId6"/>
                <a:stretch>
                  <a:fillRect r="-440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057925" y="3189527"/>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𝑅𝑜𝑜𝑡</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057925" y="3189527"/>
                <a:ext cx="353961" cy="369332"/>
              </a:xfrm>
              <a:prstGeom prst="rect">
                <a:avLst/>
              </a:prstGeom>
              <a:blipFill rotWithShape="0">
                <a:blip r:embed="rId7"/>
                <a:stretch>
                  <a:fillRect r="-8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121720" y="3179846"/>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121720" y="3179846"/>
                <a:ext cx="353961"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2069855652"/>
                  </p:ext>
                </p:extLst>
              </p:nvPr>
            </p:nvGraphicFramePr>
            <p:xfrm>
              <a:off x="191196" y="5187483"/>
              <a:ext cx="3107505" cy="1313958"/>
            </p:xfrm>
            <a:graphic>
              <a:graphicData uri="http://schemas.openxmlformats.org/drawingml/2006/table">
                <a:tbl>
                  <a:tblPr firstRow="1" bandRow="1">
                    <a:tableStyleId>{5C22544A-7EE6-4342-B048-85BDC9FD1C3A}</a:tableStyleId>
                  </a:tblPr>
                  <a:tblGrid>
                    <a:gridCol w="1035835"/>
                    <a:gridCol w="1035835"/>
                    <a:gridCol w="1035835"/>
                  </a:tblGrid>
                  <a:tr h="656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2069855652"/>
                  </p:ext>
                </p:extLst>
              </p:nvPr>
            </p:nvGraphicFramePr>
            <p:xfrm>
              <a:off x="191196" y="5187483"/>
              <a:ext cx="3107505" cy="1313958"/>
            </p:xfrm>
            <a:graphic>
              <a:graphicData uri="http://schemas.openxmlformats.org/drawingml/2006/table">
                <a:tbl>
                  <a:tblPr firstRow="1" bandRow="1">
                    <a:tableStyleId>{5C22544A-7EE6-4342-B048-85BDC9FD1C3A}</a:tableStyleId>
                  </a:tblPr>
                  <a:tblGrid>
                    <a:gridCol w="1035835"/>
                    <a:gridCol w="1035835"/>
                    <a:gridCol w="1035835"/>
                  </a:tblGrid>
                  <a:tr h="656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9"/>
                          <a:stretch>
                            <a:fillRect l="-588" t="-100926" r="-201765" b="-1852"/>
                          </a:stretch>
                        </a:blip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mc:AlternateContent xmlns:mc="http://schemas.openxmlformats.org/markup-compatibility/2006" xmlns:a14="http://schemas.microsoft.com/office/drawing/2010/main">
        <mc:Choice Requires="a14">
          <p:sp>
            <p:nvSpPr>
              <p:cNvPr id="16" name="TextBox 15"/>
              <p:cNvSpPr txBox="1"/>
              <p:nvPr/>
            </p:nvSpPr>
            <p:spPr>
              <a:xfrm>
                <a:off x="947580" y="4897443"/>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947580" y="4897443"/>
                <a:ext cx="353961" cy="369332"/>
              </a:xfrm>
              <a:prstGeom prst="rect">
                <a:avLst/>
              </a:prstGeom>
              <a:blipFill rotWithShape="0">
                <a:blip r:embed="rId10"/>
                <a:stretch>
                  <a:fillRect r="-440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057925" y="4920165"/>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057925" y="4920165"/>
                <a:ext cx="353961" cy="369332"/>
              </a:xfrm>
              <a:prstGeom prst="rect">
                <a:avLst/>
              </a:prstGeom>
              <a:blipFill rotWithShape="0">
                <a:blip r:embed="rId11"/>
                <a:stretch>
                  <a:fillRect r="-32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121720" y="4910484"/>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3121720" y="4910484"/>
                <a:ext cx="353961"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003651" y="5187483"/>
                <a:ext cx="3764714" cy="1477328"/>
              </a:xfrm>
              <a:prstGeom prst="rect">
                <a:avLst/>
              </a:prstGeom>
              <a:noFill/>
            </p:spPr>
            <p:txBody>
              <a:bodyPr wrap="square" rtlCol="0">
                <a:spAutoFit/>
              </a:bodyPr>
              <a:lstStyle/>
              <a:p>
                <a:pPr/>
                <a14:m>
                  <m:oMath xmlns:m="http://schemas.openxmlformats.org/officeDocument/2006/math">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𝑇h𝑒𝑛</m:t>
                    </m:r>
                  </m:oMath>
                </a14:m>
                <a:r>
                  <a:rPr lang="en-US" b="0" i="1" dirty="0" smtClean="0">
                    <a:solidFill>
                      <a:srgbClr val="0070C0"/>
                    </a:solidFill>
                    <a:latin typeface="Cambria Math" panose="02040503050406030204" pitchFamily="18" charset="0"/>
                  </a:rPr>
                  <a:t>:</a:t>
                </a:r>
                <a:br>
                  <a:rPr lang="en-US" b="0" i="1" dirty="0" smtClean="0">
                    <a:solidFill>
                      <a:srgbClr val="0070C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&gt;0 </m:t>
                      </m:r>
                      <m:r>
                        <a:rPr lang="en-US" b="0" i="1" smtClean="0">
                          <a:solidFill>
                            <a:srgbClr val="0070C0"/>
                          </a:solidFill>
                          <a:latin typeface="Cambria Math" panose="02040503050406030204" pitchFamily="18" charset="0"/>
                        </a:rPr>
                        <m:t>𝑤h𝑒𝑛</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−2,∞</m:t>
                          </m:r>
                        </m:e>
                      </m:d>
                    </m:oMath>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𝑓</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𝑥</m:t>
                          </m:r>
                        </m:e>
                      </m:d>
                      <m:r>
                        <a:rPr lang="en-US" b="0" i="1" smtClean="0">
                          <a:solidFill>
                            <a:srgbClr val="0070C0"/>
                          </a:solidFill>
                          <a:latin typeface="Cambria Math" panose="02040503050406030204" pitchFamily="18" charset="0"/>
                          <a:ea typeface="Cambria Math" panose="02040503050406030204" pitchFamily="18" charset="0"/>
                        </a:rPr>
                        <m:t>&lt;0 </m:t>
                      </m:r>
                      <m:r>
                        <a:rPr lang="en-US" b="0" i="1" smtClean="0">
                          <a:solidFill>
                            <a:srgbClr val="0070C0"/>
                          </a:solidFill>
                          <a:latin typeface="Cambria Math" panose="02040503050406030204" pitchFamily="18" charset="0"/>
                          <a:ea typeface="Cambria Math" panose="02040503050406030204" pitchFamily="18" charset="0"/>
                        </a:rPr>
                        <m:t>𝑤h𝑒𝑛</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−∞,−2</m:t>
                          </m:r>
                        </m:e>
                      </m:d>
                    </m:oMath>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𝑓</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𝑥</m:t>
                          </m:r>
                        </m:e>
                      </m:d>
                      <m:r>
                        <a:rPr lang="en-US" b="0" i="1" smtClean="0">
                          <a:solidFill>
                            <a:srgbClr val="0070C0"/>
                          </a:solidFill>
                          <a:latin typeface="Cambria Math" panose="02040503050406030204" pitchFamily="18" charset="0"/>
                          <a:ea typeface="Cambria Math" panose="02040503050406030204" pitchFamily="18" charset="0"/>
                        </a:rPr>
                        <m:t>=0 </m:t>
                      </m:r>
                      <m:r>
                        <a:rPr lang="en-US" b="0" i="1" smtClean="0">
                          <a:solidFill>
                            <a:srgbClr val="0070C0"/>
                          </a:solidFill>
                          <a:latin typeface="Cambria Math" panose="02040503050406030204" pitchFamily="18" charset="0"/>
                          <a:ea typeface="Cambria Math" panose="02040503050406030204" pitchFamily="18" charset="0"/>
                        </a:rPr>
                        <m:t>𝑤h𝑒𝑛</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=−2</m:t>
                      </m:r>
                    </m:oMath>
                    <m:oMath xmlns:m="http://schemas.openxmlformats.org/officeDocument/2006/math">
                      <m:r>
                        <a:rPr lang="en-US" b="0" i="1" smtClean="0">
                          <a:solidFill>
                            <a:srgbClr val="0070C0"/>
                          </a:solidFill>
                          <a:latin typeface="Cambria Math" panose="02040503050406030204" pitchFamily="18" charset="0"/>
                        </a:rPr>
                        <m:t> </m:t>
                      </m:r>
                    </m:oMath>
                  </m:oMathPara>
                </a14:m>
                <a:endParaRPr lang="en-US" dirty="0">
                  <a:solidFill>
                    <a:srgbClr val="0070C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003651" y="5187483"/>
                <a:ext cx="3764714" cy="1477328"/>
              </a:xfrm>
              <a:prstGeom prst="rect">
                <a:avLst/>
              </a:prstGeom>
              <a:blipFill rotWithShape="0">
                <a:blip r:embed="rId13"/>
                <a:stretch>
                  <a:fillRect t="-2893"/>
                </a:stretch>
              </a:blipFill>
            </p:spPr>
            <p:txBody>
              <a:bodyPr/>
              <a:lstStyle/>
              <a:p>
                <a:r>
                  <a:rPr lang="en-US">
                    <a:noFill/>
                  </a:rPr>
                  <a:t> </a:t>
                </a:r>
              </a:p>
            </p:txBody>
          </p:sp>
        </mc:Fallback>
      </mc:AlternateContent>
      <p:sp>
        <p:nvSpPr>
          <p:cNvPr id="20" name="Oval 19"/>
          <p:cNvSpPr/>
          <p:nvPr/>
        </p:nvSpPr>
        <p:spPr>
          <a:xfrm>
            <a:off x="2179529" y="4346531"/>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2179529" y="6064684"/>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14"/>
          <a:srcRect l="3918" t="4216" r="3841" b="3985"/>
          <a:stretch/>
        </p:blipFill>
        <p:spPr>
          <a:xfrm>
            <a:off x="6296443" y="1479450"/>
            <a:ext cx="4100053" cy="3254477"/>
          </a:xfrm>
          <a:prstGeom prst="rect">
            <a:avLst/>
          </a:prstGeom>
        </p:spPr>
      </p:pic>
      <p:pic>
        <p:nvPicPr>
          <p:cNvPr id="24" name="Picture 23">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373630" y="5988536"/>
            <a:ext cx="818370" cy="869464"/>
          </a:xfrm>
          <a:prstGeom prst="rect">
            <a:avLst/>
          </a:prstGeom>
        </p:spPr>
      </p:pic>
    </p:spTree>
    <p:extLst>
      <p:ext uri="{BB962C8B-B14F-4D97-AF65-F5344CB8AC3E}">
        <p14:creationId xmlns:p14="http://schemas.microsoft.com/office/powerpoint/2010/main" val="3043118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58741" y="114565"/>
            <a:ext cx="2624623" cy="874295"/>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Table of Signs </a:t>
            </a:r>
            <a:endParaRPr lang="en-US" sz="2000" b="1" dirty="0"/>
          </a:p>
        </p:txBody>
      </p:sp>
      <p:sp>
        <p:nvSpPr>
          <p:cNvPr id="3" name="TextBox 2"/>
          <p:cNvSpPr txBox="1"/>
          <p:nvPr/>
        </p:nvSpPr>
        <p:spPr>
          <a:xfrm>
            <a:off x="191196" y="221830"/>
            <a:ext cx="2812455" cy="369332"/>
          </a:xfrm>
          <a:prstGeom prst="rect">
            <a:avLst/>
          </a:prstGeom>
          <a:noFill/>
          <a:ln w="38100">
            <a:solidFill>
              <a:srgbClr val="FF0000"/>
            </a:solidFill>
            <a:prstDash val="sysDash"/>
          </a:ln>
        </p:spPr>
        <p:txBody>
          <a:bodyPr wrap="square" rtlCol="0">
            <a:spAutoFit/>
          </a:bodyPr>
          <a:lstStyle/>
          <a:p>
            <a:r>
              <a:rPr lang="en-US" dirty="0" smtClean="0"/>
              <a:t>Study the sign of a function </a:t>
            </a:r>
            <a:endParaRPr lang="en-US" dirty="0"/>
          </a:p>
        </p:txBody>
      </p:sp>
      <p:sp>
        <p:nvSpPr>
          <p:cNvPr id="4" name="Oval 3"/>
          <p:cNvSpPr/>
          <p:nvPr/>
        </p:nvSpPr>
        <p:spPr>
          <a:xfrm>
            <a:off x="191196" y="1046126"/>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752064" y="988860"/>
                <a:ext cx="2251587" cy="646331"/>
              </a:xfrm>
              <a:prstGeom prst="rect">
                <a:avLst/>
              </a:prstGeom>
              <a:noFill/>
            </p:spPr>
            <p:txBody>
              <a:bodyPr wrap="square" rtlCol="0">
                <a:spAutoFit/>
              </a:bodyPr>
              <a:lstStyle/>
              <a:p>
                <a:r>
                  <a:rPr lang="en-US" dirty="0" smtClean="0"/>
                  <a:t>Quadratic Function </a:t>
                </a:r>
              </a:p>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𝑏𝑥</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smtClean="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752064" y="988860"/>
                <a:ext cx="2251587" cy="646331"/>
              </a:xfrm>
              <a:prstGeom prst="rect">
                <a:avLst/>
              </a:prstGeom>
              <a:blipFill rotWithShape="0">
                <a:blip r:embed="rId2"/>
                <a:stretch>
                  <a:fillRect l="-2162" t="-4717"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3813" y="1717008"/>
                <a:ext cx="3508087"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𝑙𝑜𝑐𝑎𝑡𝑒</m:t>
                      </m:r>
                      <m:r>
                        <a:rPr lang="en-US" b="0" i="1" smtClean="0">
                          <a:latin typeface="Cambria Math" panose="02040503050406030204" pitchFamily="18" charset="0"/>
                        </a:rPr>
                        <m:t> "</m:t>
                      </m:r>
                      <m:r>
                        <m:rPr>
                          <m:nor/>
                        </m:rPr>
                        <a:rPr lang="en-US" b="0" i="0" smtClean="0">
                          <a:latin typeface="Cambria Math" panose="02040503050406030204" pitchFamily="18" charset="0"/>
                        </a:rPr>
                        <m:t>a</m:t>
                      </m:r>
                      <m:r>
                        <m:rPr>
                          <m:nor/>
                        </m:rPr>
                        <a:rPr lang="en-US" b="0" i="0"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𝑐h𝑒𝑐𝑘</m:t>
                      </m:r>
                      <m:r>
                        <a:rPr lang="en-US" b="0" i="1" smtClean="0">
                          <a:latin typeface="Cambria Math" panose="02040503050406030204" pitchFamily="18" charset="0"/>
                        </a:rPr>
                        <m:t> </m:t>
                      </m:r>
                      <m:r>
                        <a:rPr lang="en-US" b="0" i="1" smtClean="0">
                          <a:latin typeface="Cambria Math" panose="02040503050406030204" pitchFamily="18" charset="0"/>
                        </a:rPr>
                        <m:t>𝑖𝑡𝑠</m:t>
                      </m:r>
                      <m:r>
                        <a:rPr lang="en-US" b="0" i="1" smtClean="0">
                          <a:latin typeface="Cambria Math" panose="02040503050406030204" pitchFamily="18" charset="0"/>
                        </a:rPr>
                        <m:t> </m:t>
                      </m:r>
                      <m:r>
                        <a:rPr lang="en-US" b="0" i="1" smtClean="0">
                          <a:latin typeface="Cambria Math" panose="02040503050406030204" pitchFamily="18" charset="0"/>
                        </a:rPr>
                        <m:t>𝑠𝑖𝑔𝑛</m:t>
                      </m:r>
                      <m:r>
                        <a:rPr lang="en-US" b="0" i="1" smtClean="0">
                          <a:latin typeface="Cambria Math" panose="02040503050406030204" pitchFamily="18" charset="0"/>
                        </a:rPr>
                        <m:t> </m:t>
                      </m:r>
                    </m:oMath>
                    <m:oMath xmlns:m="http://schemas.openxmlformats.org/officeDocument/2006/math">
                      <m:r>
                        <a:rPr lang="en-US" b="0" i="1" smtClean="0">
                          <a:latin typeface="Cambria Math" panose="02040503050406030204" pitchFamily="18" charset="0"/>
                        </a:rPr>
                        <m:t>𝐹𝑖𝑛𝑑</m:t>
                      </m:r>
                      <m:r>
                        <a:rPr lang="en-US" b="0" i="1" smtClean="0">
                          <a:latin typeface="Cambria Math" panose="02040503050406030204" pitchFamily="18" charset="0"/>
                        </a:rPr>
                        <m:t> </m:t>
                      </m:r>
                      <m:r>
                        <a:rPr lang="en-US" b="0" i="1" smtClean="0">
                          <a:latin typeface="Cambria Math" panose="02040503050406030204" pitchFamily="18" charset="0"/>
                        </a:rPr>
                        <m:t>𝑟𝑜𝑜𝑡</m:t>
                      </m:r>
                      <m:r>
                        <a:rPr lang="en-US" b="0" i="1" smtClean="0">
                          <a:latin typeface="Cambria Math" panose="02040503050406030204" pitchFamily="18" charset="0"/>
                        </a:rPr>
                        <m:t> </m:t>
                      </m:r>
                    </m:oMath>
                    <m:oMath xmlns:m="http://schemas.openxmlformats.org/officeDocument/2006/math">
                      <m:r>
                        <a:rPr lang="en-US" b="0" i="1" smtClean="0">
                          <a:latin typeface="Cambria Math" panose="02040503050406030204" pitchFamily="18" charset="0"/>
                        </a:rPr>
                        <m:t>𝑡h𝑒𝑛</m:t>
                      </m:r>
                      <m:r>
                        <a:rPr lang="en-US" b="0" i="1" smtClean="0">
                          <a:latin typeface="Cambria Math" panose="02040503050406030204" pitchFamily="18" charset="0"/>
                        </a:rPr>
                        <m:t> </m:t>
                      </m:r>
                      <m:r>
                        <a:rPr lang="en-US" b="0" i="1" smtClean="0">
                          <a:latin typeface="Cambria Math" panose="02040503050406030204" pitchFamily="18" charset="0"/>
                        </a:rPr>
                        <m:t>𝑓𝑖𝑙𝑙</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𝑡𝑎𝑏𝑙𝑒</m:t>
                      </m:r>
                      <m:r>
                        <a:rPr lang="en-US" b="0" i="1" smtClean="0">
                          <a:latin typeface="Cambria Math" panose="02040503050406030204" pitchFamily="18" charset="0"/>
                        </a:rPr>
                        <m:t> </m:t>
                      </m:r>
                      <m:r>
                        <a:rPr lang="en-US" b="0" i="1" smtClean="0">
                          <a:latin typeface="Cambria Math" panose="02040503050406030204" pitchFamily="18" charset="0"/>
                        </a:rPr>
                        <m:t>𝑎𝑐𝑐𝑜𝑟𝑑𝑖𝑛𝑔𝑙𝑦</m:t>
                      </m:r>
                    </m:oMath>
                  </m:oMathPara>
                </a14:m>
                <a:endParaRPr lang="en-US" b="0" i="1" dirty="0" smtClean="0">
                  <a:latin typeface="Cambria Math" panose="02040503050406030204" pitchFamily="18" charset="0"/>
                </a:endParaRPr>
              </a:p>
              <a:p>
                <a:endParaRPr lang="en-US"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𝐸𝑥𝑎𝑚𝑝𝑙𝑒</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+4  </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23813" y="1717008"/>
                <a:ext cx="3508087" cy="1477328"/>
              </a:xfrm>
              <a:prstGeom prst="rect">
                <a:avLst/>
              </a:prstGeom>
              <a:blipFill rotWithShape="0">
                <a:blip r:embed="rId3"/>
                <a:stretch>
                  <a:fillRect l="-521" b="-2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836680621"/>
                  </p:ext>
                </p:extLst>
              </p:nvPr>
            </p:nvGraphicFramePr>
            <p:xfrm>
              <a:off x="191196" y="3698058"/>
              <a:ext cx="3107504" cy="1313958"/>
            </p:xfrm>
            <a:graphic>
              <a:graphicData uri="http://schemas.openxmlformats.org/drawingml/2006/table">
                <a:tbl>
                  <a:tblPr firstRow="1" bandRow="1">
                    <a:tableStyleId>{5C22544A-7EE6-4342-B048-85BDC9FD1C3A}</a:tableStyleId>
                  </a:tblPr>
                  <a:tblGrid>
                    <a:gridCol w="776876"/>
                    <a:gridCol w="776876"/>
                    <a:gridCol w="776876"/>
                    <a:gridCol w="776876"/>
                  </a:tblGrid>
                  <a:tr h="656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Same</a:t>
                          </a:r>
                        </a:p>
                        <a:p>
                          <a:pPr algn="ctr"/>
                          <a:r>
                            <a:rPr lang="en-US" sz="1200" dirty="0" smtClean="0"/>
                            <a:t>(a)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Opposite</a:t>
                          </a:r>
                        </a:p>
                        <a:p>
                          <a:pPr algn="ctr"/>
                          <a:r>
                            <a:rPr lang="en-US" sz="1200" dirty="0" smtClean="0"/>
                            <a:t>(a)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Same</a:t>
                          </a:r>
                        </a:p>
                        <a:p>
                          <a:pPr algn="ctr"/>
                          <a:r>
                            <a:rPr lang="en-US" sz="1200" dirty="0" smtClean="0"/>
                            <a:t>(a)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836680621"/>
                  </p:ext>
                </p:extLst>
              </p:nvPr>
            </p:nvGraphicFramePr>
            <p:xfrm>
              <a:off x="191196" y="3698058"/>
              <a:ext cx="3107504" cy="1313958"/>
            </p:xfrm>
            <a:graphic>
              <a:graphicData uri="http://schemas.openxmlformats.org/drawingml/2006/table">
                <a:tbl>
                  <a:tblPr firstRow="1" bandRow="1">
                    <a:tableStyleId>{5C22544A-7EE6-4342-B048-85BDC9FD1C3A}</a:tableStyleId>
                  </a:tblPr>
                  <a:tblGrid>
                    <a:gridCol w="776876"/>
                    <a:gridCol w="776876"/>
                    <a:gridCol w="776876"/>
                    <a:gridCol w="776876"/>
                  </a:tblGrid>
                  <a:tr h="656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781" t="-100926" r="-300781" b="-1852"/>
                          </a:stretch>
                        </a:blipFill>
                      </a:tcPr>
                    </a:tc>
                    <a:tc>
                      <a:txBody>
                        <a:bodyPr/>
                        <a:lstStyle/>
                        <a:p>
                          <a:pPr algn="ctr"/>
                          <a:r>
                            <a:rPr lang="en-US" sz="1200" dirty="0" smtClean="0"/>
                            <a:t>Same</a:t>
                          </a:r>
                        </a:p>
                        <a:p>
                          <a:pPr algn="ctr"/>
                          <a:r>
                            <a:rPr lang="en-US" sz="1200" dirty="0" smtClean="0"/>
                            <a:t>(a)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Opposite</a:t>
                          </a:r>
                        </a:p>
                        <a:p>
                          <a:pPr algn="ctr"/>
                          <a:r>
                            <a:rPr lang="en-US" sz="1200" dirty="0" smtClean="0"/>
                            <a:t>(a)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Same</a:t>
                          </a:r>
                        </a:p>
                        <a:p>
                          <a:pPr algn="ctr"/>
                          <a:r>
                            <a:rPr lang="en-US" sz="1200" dirty="0" smtClean="0"/>
                            <a:t>(a)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648396" y="3454250"/>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48396" y="3454250"/>
                <a:ext cx="353961" cy="369332"/>
              </a:xfrm>
              <a:prstGeom prst="rect">
                <a:avLst/>
              </a:prstGeom>
              <a:blipFill rotWithShape="0">
                <a:blip r:embed="rId5"/>
                <a:stretch>
                  <a:fillRect r="-465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06259" y="3398174"/>
                <a:ext cx="744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𝑅𝑜𝑜𝑡</m:t>
                      </m:r>
                      <m:r>
                        <a:rPr lang="en-US" b="0" i="1" smtClean="0">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406259" y="3398174"/>
                <a:ext cx="744269" cy="369332"/>
              </a:xfrm>
              <a:prstGeom prst="rect">
                <a:avLst/>
              </a:prstGeom>
              <a:blipFill rotWithShape="0">
                <a:blip r:embed="rId6"/>
                <a:stretch>
                  <a:fillRect r="-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21720" y="3421059"/>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121720" y="3421059"/>
                <a:ext cx="353961" cy="369332"/>
              </a:xfrm>
              <a:prstGeom prst="rect">
                <a:avLst/>
              </a:prstGeom>
              <a:blipFill rotWithShape="0">
                <a:blip r:embed="rId7"/>
                <a:stretch>
                  <a:fillRect/>
                </a:stretch>
              </a:blipFill>
            </p:spPr>
            <p:txBody>
              <a:bodyPr/>
              <a:lstStyle/>
              <a:p>
                <a:r>
                  <a:rPr lang="en-US">
                    <a:noFill/>
                  </a:rPr>
                  <a:t> </a:t>
                </a:r>
              </a:p>
            </p:txBody>
          </p:sp>
        </mc:Fallback>
      </mc:AlternateContent>
      <p:sp>
        <p:nvSpPr>
          <p:cNvPr id="11" name="Oval 10"/>
          <p:cNvSpPr/>
          <p:nvPr/>
        </p:nvSpPr>
        <p:spPr>
          <a:xfrm>
            <a:off x="1659084" y="4577912"/>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2150528" y="3391488"/>
                <a:ext cx="744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𝑅𝑜𝑜𝑡</m:t>
                      </m:r>
                      <m:r>
                        <a:rPr lang="en-US" b="0" i="1" smtClean="0">
                          <a:latin typeface="Cambria Math" panose="02040503050406030204" pitchFamily="18" charset="0"/>
                        </a:rPr>
                        <m:t>2</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150528" y="3391488"/>
                <a:ext cx="744269" cy="369332"/>
              </a:xfrm>
              <a:prstGeom prst="rect">
                <a:avLst/>
              </a:prstGeom>
              <a:blipFill rotWithShape="0">
                <a:blip r:embed="rId8"/>
                <a:stretch>
                  <a:fillRect r="-4918"/>
                </a:stretch>
              </a:blipFill>
            </p:spPr>
            <p:txBody>
              <a:bodyPr/>
              <a:lstStyle/>
              <a:p>
                <a:r>
                  <a:rPr lang="en-US">
                    <a:noFill/>
                  </a:rPr>
                  <a:t> </a:t>
                </a:r>
              </a:p>
            </p:txBody>
          </p:sp>
        </mc:Fallback>
      </mc:AlternateContent>
      <p:sp>
        <p:nvSpPr>
          <p:cNvPr id="13" name="Oval 12"/>
          <p:cNvSpPr/>
          <p:nvPr/>
        </p:nvSpPr>
        <p:spPr>
          <a:xfrm>
            <a:off x="2431222" y="4577912"/>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2042586321"/>
                  </p:ext>
                </p:extLst>
              </p:nvPr>
            </p:nvGraphicFramePr>
            <p:xfrm>
              <a:off x="176425" y="5318586"/>
              <a:ext cx="3107504" cy="1313958"/>
            </p:xfrm>
            <a:graphic>
              <a:graphicData uri="http://schemas.openxmlformats.org/drawingml/2006/table">
                <a:tbl>
                  <a:tblPr firstRow="1" bandRow="1">
                    <a:tableStyleId>{5C22544A-7EE6-4342-B048-85BDC9FD1C3A}</a:tableStyleId>
                  </a:tblPr>
                  <a:tblGrid>
                    <a:gridCol w="776876"/>
                    <a:gridCol w="776876"/>
                    <a:gridCol w="776876"/>
                    <a:gridCol w="776876"/>
                  </a:tblGrid>
                  <a:tr h="656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2042586321"/>
                  </p:ext>
                </p:extLst>
              </p:nvPr>
            </p:nvGraphicFramePr>
            <p:xfrm>
              <a:off x="176425" y="5318586"/>
              <a:ext cx="3107504" cy="1313958"/>
            </p:xfrm>
            <a:graphic>
              <a:graphicData uri="http://schemas.openxmlformats.org/drawingml/2006/table">
                <a:tbl>
                  <a:tblPr firstRow="1" bandRow="1">
                    <a:tableStyleId>{5C22544A-7EE6-4342-B048-85BDC9FD1C3A}</a:tableStyleId>
                  </a:tblPr>
                  <a:tblGrid>
                    <a:gridCol w="776876"/>
                    <a:gridCol w="776876"/>
                    <a:gridCol w="776876"/>
                    <a:gridCol w="776876"/>
                  </a:tblGrid>
                  <a:tr h="656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9"/>
                          <a:stretch>
                            <a:fillRect l="-781" t="-100926" r="-300781" b="-1852"/>
                          </a:stretch>
                        </a:blipFill>
                      </a:tcPr>
                    </a:tc>
                    <a:tc>
                      <a:txBody>
                        <a:bodyPr/>
                        <a:lstStyle/>
                        <a:p>
                          <a:pPr algn="ctr"/>
                          <a:r>
                            <a:rPr lang="en-US" sz="1200" dirty="0" smtClean="0"/>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mc:AlternateContent xmlns:mc="http://schemas.openxmlformats.org/markup-compatibility/2006" xmlns:a14="http://schemas.microsoft.com/office/drawing/2010/main">
        <mc:Choice Requires="a14">
          <p:sp>
            <p:nvSpPr>
              <p:cNvPr id="15" name="TextBox 14"/>
              <p:cNvSpPr txBox="1"/>
              <p:nvPr/>
            </p:nvSpPr>
            <p:spPr>
              <a:xfrm>
                <a:off x="633625" y="5074778"/>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633625" y="5074778"/>
                <a:ext cx="353961" cy="369332"/>
              </a:xfrm>
              <a:prstGeom prst="rect">
                <a:avLst/>
              </a:prstGeom>
              <a:blipFill rotWithShape="0">
                <a:blip r:embed="rId10"/>
                <a:stretch>
                  <a:fillRect r="-44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391488" y="5018702"/>
                <a:ext cx="744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391488" y="5018702"/>
                <a:ext cx="744269"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106949" y="5041587"/>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106949" y="5041587"/>
                <a:ext cx="353961" cy="369332"/>
              </a:xfrm>
              <a:prstGeom prst="rect">
                <a:avLst/>
              </a:prstGeom>
              <a:blipFill rotWithShape="0">
                <a:blip r:embed="rId12"/>
                <a:stretch>
                  <a:fillRect/>
                </a:stretch>
              </a:blipFill>
            </p:spPr>
            <p:txBody>
              <a:bodyPr/>
              <a:lstStyle/>
              <a:p>
                <a:r>
                  <a:rPr lang="en-US">
                    <a:noFill/>
                  </a:rPr>
                  <a:t> </a:t>
                </a:r>
              </a:p>
            </p:txBody>
          </p:sp>
        </mc:Fallback>
      </mc:AlternateContent>
      <p:sp>
        <p:nvSpPr>
          <p:cNvPr id="18" name="Oval 17"/>
          <p:cNvSpPr/>
          <p:nvPr/>
        </p:nvSpPr>
        <p:spPr>
          <a:xfrm>
            <a:off x="1644313" y="6198440"/>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2135757" y="5012016"/>
                <a:ext cx="744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135757" y="5012016"/>
                <a:ext cx="744269" cy="369332"/>
              </a:xfrm>
              <a:prstGeom prst="rect">
                <a:avLst/>
              </a:prstGeom>
              <a:blipFill rotWithShape="0">
                <a:blip r:embed="rId13"/>
                <a:stretch>
                  <a:fillRect/>
                </a:stretch>
              </a:blipFill>
            </p:spPr>
            <p:txBody>
              <a:bodyPr/>
              <a:lstStyle/>
              <a:p>
                <a:r>
                  <a:rPr lang="en-US">
                    <a:noFill/>
                  </a:rPr>
                  <a:t> </a:t>
                </a:r>
              </a:p>
            </p:txBody>
          </p:sp>
        </mc:Fallback>
      </mc:AlternateContent>
      <p:sp>
        <p:nvSpPr>
          <p:cNvPr id="20" name="Oval 19"/>
          <p:cNvSpPr/>
          <p:nvPr/>
        </p:nvSpPr>
        <p:spPr>
          <a:xfrm>
            <a:off x="2416451" y="6198440"/>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3475681" y="2825004"/>
                <a:ext cx="8455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𝑎</m:t>
                      </m:r>
                      <m:r>
                        <a:rPr lang="en-US" b="0" i="1" smtClean="0">
                          <a:solidFill>
                            <a:srgbClr val="0070C0"/>
                          </a:solidFill>
                          <a:latin typeface="Cambria Math" panose="02040503050406030204" pitchFamily="18" charset="0"/>
                        </a:rPr>
                        <m:t>=1</m:t>
                      </m:r>
                    </m:oMath>
                  </m:oMathPara>
                </a14:m>
                <a:endParaRPr lang="en-US" dirty="0">
                  <a:solidFill>
                    <a:srgbClr val="0070C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475681" y="2825004"/>
                <a:ext cx="845574" cy="36933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380253" y="5203368"/>
                <a:ext cx="4400039" cy="1477328"/>
              </a:xfrm>
              <a:prstGeom prst="rect">
                <a:avLst/>
              </a:prstGeom>
              <a:noFill/>
            </p:spPr>
            <p:txBody>
              <a:bodyPr wrap="square" rtlCol="0">
                <a:spAutoFit/>
              </a:bodyPr>
              <a:lstStyle/>
              <a:p>
                <a:pPr/>
                <a14:m>
                  <m:oMath xmlns:m="http://schemas.openxmlformats.org/officeDocument/2006/math">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𝑇h𝑒𝑛</m:t>
                    </m:r>
                  </m:oMath>
                </a14:m>
                <a:r>
                  <a:rPr lang="en-US" b="0" i="1" dirty="0" smtClean="0">
                    <a:solidFill>
                      <a:srgbClr val="0070C0"/>
                    </a:solidFill>
                    <a:latin typeface="Cambria Math" panose="02040503050406030204" pitchFamily="18" charset="0"/>
                  </a:rPr>
                  <a:t>:</a:t>
                </a:r>
                <a:br>
                  <a:rPr lang="en-US" b="0" i="1" dirty="0" smtClean="0">
                    <a:solidFill>
                      <a:srgbClr val="0070C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&gt;0 </m:t>
                      </m:r>
                      <m:r>
                        <a:rPr lang="en-US" b="0" i="1" smtClean="0">
                          <a:solidFill>
                            <a:srgbClr val="0070C0"/>
                          </a:solidFill>
                          <a:latin typeface="Cambria Math" panose="02040503050406030204" pitchFamily="18" charset="0"/>
                        </a:rPr>
                        <m:t>𝑤h𝑒𝑛</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−∞,−4</m:t>
                          </m:r>
                        </m:e>
                      </m:d>
                      <m:r>
                        <a:rPr lang="en-US" b="0" i="1" smtClean="0">
                          <a:solidFill>
                            <a:srgbClr val="0070C0"/>
                          </a:solidFill>
                          <a:latin typeface="Cambria Math" panose="02040503050406030204" pitchFamily="18" charset="0"/>
                          <a:ea typeface="Cambria Math" panose="02040503050406030204" pitchFamily="18" charset="0"/>
                        </a:rPr>
                        <m:t>∪(−1,∞)</m:t>
                      </m:r>
                    </m:oMath>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𝑓</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𝑥</m:t>
                          </m:r>
                        </m:e>
                      </m:d>
                      <m:r>
                        <a:rPr lang="en-US" b="0" i="1" smtClean="0">
                          <a:solidFill>
                            <a:srgbClr val="0070C0"/>
                          </a:solidFill>
                          <a:latin typeface="Cambria Math" panose="02040503050406030204" pitchFamily="18" charset="0"/>
                          <a:ea typeface="Cambria Math" panose="02040503050406030204" pitchFamily="18" charset="0"/>
                        </a:rPr>
                        <m:t>&lt;0 </m:t>
                      </m:r>
                      <m:r>
                        <a:rPr lang="en-US" b="0" i="1" smtClean="0">
                          <a:solidFill>
                            <a:srgbClr val="0070C0"/>
                          </a:solidFill>
                          <a:latin typeface="Cambria Math" panose="02040503050406030204" pitchFamily="18" charset="0"/>
                          <a:ea typeface="Cambria Math" panose="02040503050406030204" pitchFamily="18" charset="0"/>
                        </a:rPr>
                        <m:t>𝑤h𝑒𝑛</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−4,−1</m:t>
                          </m:r>
                        </m:e>
                      </m:d>
                    </m:oMath>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𝑓</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𝑥</m:t>
                          </m:r>
                        </m:e>
                      </m:d>
                      <m:r>
                        <a:rPr lang="en-US" b="0" i="1" smtClean="0">
                          <a:solidFill>
                            <a:srgbClr val="0070C0"/>
                          </a:solidFill>
                          <a:latin typeface="Cambria Math" panose="02040503050406030204" pitchFamily="18" charset="0"/>
                          <a:ea typeface="Cambria Math" panose="02040503050406030204" pitchFamily="18" charset="0"/>
                        </a:rPr>
                        <m:t>=0 </m:t>
                      </m:r>
                      <m:r>
                        <a:rPr lang="en-US" b="0" i="1" smtClean="0">
                          <a:solidFill>
                            <a:srgbClr val="0070C0"/>
                          </a:solidFill>
                          <a:latin typeface="Cambria Math" panose="02040503050406030204" pitchFamily="18" charset="0"/>
                          <a:ea typeface="Cambria Math" panose="02040503050406030204" pitchFamily="18" charset="0"/>
                        </a:rPr>
                        <m:t>𝑤h𝑒𝑛</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=−1 </m:t>
                      </m:r>
                      <m:r>
                        <a:rPr lang="en-US" b="0" i="1" smtClean="0">
                          <a:solidFill>
                            <a:srgbClr val="0070C0"/>
                          </a:solidFill>
                          <a:latin typeface="Cambria Math" panose="02040503050406030204" pitchFamily="18" charset="0"/>
                          <a:ea typeface="Cambria Math" panose="02040503050406030204" pitchFamily="18" charset="0"/>
                        </a:rPr>
                        <m:t>𝑎𝑛𝑑</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=−4</m:t>
                      </m:r>
                    </m:oMath>
                    <m:oMath xmlns:m="http://schemas.openxmlformats.org/officeDocument/2006/math">
                      <m:r>
                        <a:rPr lang="en-US" b="0" i="1" smtClean="0">
                          <a:solidFill>
                            <a:srgbClr val="0070C0"/>
                          </a:solidFill>
                          <a:latin typeface="Cambria Math" panose="02040503050406030204" pitchFamily="18" charset="0"/>
                        </a:rPr>
                        <m:t> </m:t>
                      </m:r>
                    </m:oMath>
                  </m:oMathPara>
                </a14:m>
                <a:endParaRPr lang="en-US" dirty="0">
                  <a:solidFill>
                    <a:srgbClr val="0070C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380253" y="5203368"/>
                <a:ext cx="4400039" cy="1477328"/>
              </a:xfrm>
              <a:prstGeom prst="rect">
                <a:avLst/>
              </a:prstGeom>
              <a:blipFill rotWithShape="0">
                <a:blip r:embed="rId15"/>
                <a:stretch>
                  <a:fillRect t="-2893"/>
                </a:stretch>
              </a:blipFill>
            </p:spPr>
            <p:txBody>
              <a:bodyPr/>
              <a:lstStyle/>
              <a:p>
                <a:r>
                  <a:rPr lang="en-US">
                    <a:noFill/>
                  </a:rPr>
                  <a:t> </a:t>
                </a:r>
              </a:p>
            </p:txBody>
          </p:sp>
        </mc:Fallback>
      </mc:AlternateContent>
      <p:pic>
        <p:nvPicPr>
          <p:cNvPr id="23" name="Picture 22"/>
          <p:cNvPicPr>
            <a:picLocks noChangeAspect="1"/>
          </p:cNvPicPr>
          <p:nvPr/>
        </p:nvPicPr>
        <p:blipFill>
          <a:blip r:embed="rId16"/>
          <a:stretch>
            <a:fillRect/>
          </a:stretch>
        </p:blipFill>
        <p:spPr>
          <a:xfrm>
            <a:off x="6431401" y="1320691"/>
            <a:ext cx="5270634" cy="3628752"/>
          </a:xfrm>
          <a:prstGeom prst="rect">
            <a:avLst/>
          </a:prstGeom>
        </p:spPr>
      </p:pic>
      <p:pic>
        <p:nvPicPr>
          <p:cNvPr id="26" name="Picture 25">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373630" y="5988536"/>
            <a:ext cx="818370" cy="869464"/>
          </a:xfrm>
          <a:prstGeom prst="rect">
            <a:avLst/>
          </a:prstGeom>
        </p:spPr>
      </p:pic>
    </p:spTree>
    <p:extLst>
      <p:ext uri="{BB962C8B-B14F-4D97-AF65-F5344CB8AC3E}">
        <p14:creationId xmlns:p14="http://schemas.microsoft.com/office/powerpoint/2010/main" val="33332819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58741" y="114565"/>
            <a:ext cx="2624623" cy="874295"/>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Table of Signs </a:t>
            </a:r>
            <a:endParaRPr lang="en-US" sz="2000" b="1" dirty="0"/>
          </a:p>
        </p:txBody>
      </p:sp>
      <p:sp>
        <p:nvSpPr>
          <p:cNvPr id="3" name="TextBox 2"/>
          <p:cNvSpPr txBox="1"/>
          <p:nvPr/>
        </p:nvSpPr>
        <p:spPr>
          <a:xfrm>
            <a:off x="191196" y="221830"/>
            <a:ext cx="2812455" cy="369332"/>
          </a:xfrm>
          <a:prstGeom prst="rect">
            <a:avLst/>
          </a:prstGeom>
          <a:noFill/>
          <a:ln w="38100">
            <a:solidFill>
              <a:srgbClr val="FF0000"/>
            </a:solidFill>
            <a:prstDash val="sysDash"/>
          </a:ln>
        </p:spPr>
        <p:txBody>
          <a:bodyPr wrap="square" rtlCol="0">
            <a:spAutoFit/>
          </a:bodyPr>
          <a:lstStyle/>
          <a:p>
            <a:r>
              <a:rPr lang="en-US" dirty="0" smtClean="0"/>
              <a:t>Study the sign of a function </a:t>
            </a:r>
            <a:endParaRPr lang="en-US" dirty="0"/>
          </a:p>
        </p:txBody>
      </p:sp>
      <p:sp>
        <p:nvSpPr>
          <p:cNvPr id="4" name="Oval 3"/>
          <p:cNvSpPr/>
          <p:nvPr/>
        </p:nvSpPr>
        <p:spPr>
          <a:xfrm>
            <a:off x="191196" y="1046126"/>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mc:AlternateContent xmlns:mc="http://schemas.openxmlformats.org/markup-compatibility/2006" xmlns:a14="http://schemas.microsoft.com/office/drawing/2010/main">
        <mc:Choice Requires="a14">
          <p:sp>
            <p:nvSpPr>
              <p:cNvPr id="5" name="TextBox 4"/>
              <p:cNvSpPr txBox="1"/>
              <p:nvPr/>
            </p:nvSpPr>
            <p:spPr>
              <a:xfrm>
                <a:off x="752064" y="988860"/>
                <a:ext cx="2251587" cy="684483"/>
              </a:xfrm>
              <a:prstGeom prst="rect">
                <a:avLst/>
              </a:prstGeom>
              <a:noFill/>
            </p:spPr>
            <p:txBody>
              <a:bodyPr wrap="square" rtlCol="0">
                <a:spAutoFit/>
              </a:bodyPr>
              <a:lstStyle/>
              <a:p>
                <a:r>
                  <a:rPr lang="en-US" dirty="0" smtClean="0"/>
                  <a:t>Radical Function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e>
                      </m:ra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752064" y="988860"/>
                <a:ext cx="2251587" cy="684483"/>
              </a:xfrm>
              <a:prstGeom prst="rect">
                <a:avLst/>
              </a:prstGeom>
              <a:blipFill rotWithShape="0">
                <a:blip r:embed="rId2"/>
                <a:stretch>
                  <a:fillRect l="-2162" t="-4464" b="-44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103539170"/>
                  </p:ext>
                </p:extLst>
              </p:nvPr>
            </p:nvGraphicFramePr>
            <p:xfrm>
              <a:off x="191196" y="1698072"/>
              <a:ext cx="5796649" cy="4444477"/>
            </p:xfrm>
            <a:graphic>
              <a:graphicData uri="http://schemas.openxmlformats.org/drawingml/2006/table">
                <a:tbl>
                  <a:tblPr firstRow="1" bandRow="1">
                    <a:tableStyleId>{5C22544A-7EE6-4342-B048-85BDC9FD1C3A}</a:tableStyleId>
                  </a:tblPr>
                  <a:tblGrid>
                    <a:gridCol w="1182862"/>
                    <a:gridCol w="1152832"/>
                    <a:gridCol w="3460955"/>
                  </a:tblGrid>
                  <a:tr h="421117">
                    <a:tc>
                      <a:txBody>
                        <a:bodyPr/>
                        <a:lstStyle/>
                        <a:p>
                          <a:pPr algn="ctr"/>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smtClean="0"/>
                            <a:t>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smtClean="0"/>
                            <a:t>Study</a:t>
                          </a:r>
                          <a:r>
                            <a:rPr lang="en-US" baseline="0" dirty="0" smtClean="0"/>
                            <a:t> of sign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57200">
                    <a:tc>
                      <a:txBody>
                        <a:bodyPr/>
                        <a:lstStyle/>
                        <a:p>
                          <a:r>
                            <a:rPr lang="en-US" dirty="0" smtClean="0"/>
                            <a:t>Positive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Positive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&gt;0 </m:t>
                                </m:r>
                                <m:r>
                                  <m:rPr>
                                    <m:sty m:val="p"/>
                                  </m:rPr>
                                  <a:rPr lang="en-US" b="0" i="0" smtClean="0">
                                    <a:latin typeface="Cambria Math" panose="02040503050406030204" pitchFamily="18" charset="0"/>
                                  </a:rPr>
                                  <m:t>when</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US" dirty="0" smtClean="0"/>
                            <a:t>Positive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Negative</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&lt;0,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d>
                                  <m:dPr>
                                    <m:beg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𝑟𝑜𝑜𝑡</m:t>
                                    </m:r>
                                  </m:e>
                                </m:d>
                              </m:oMath>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𝑤h𝑒𝑛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𝑟𝑜𝑜𝑡</m:t>
                                </m:r>
                              </m:oMath>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&gt;0, </m:t>
                                </m:r>
                                <m:r>
                                  <a:rPr lang="en-US" b="0" i="1" smtClean="0">
                                    <a:latin typeface="Cambria Math" panose="02040503050406030204" pitchFamily="18" charset="0"/>
                                    <a:ea typeface="Cambria Math" panose="02040503050406030204" pitchFamily="18" charset="0"/>
                                  </a:rPr>
                                  <m:t>𝑤h𝑒𝑛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𝑟𝑜𝑜𝑡</m:t>
                                </m:r>
                                <m:r>
                                  <a:rPr lang="en-US" b="0" i="1" smtClean="0">
                                    <a:latin typeface="Cambria Math" panose="02040503050406030204" pitchFamily="18" charset="0"/>
                                    <a:ea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US" dirty="0" smtClean="0"/>
                            <a:t>Negative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Positive</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&gt;0,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d>
                                  <m:dPr>
                                    <m:beg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𝑟𝑜𝑜𝑡</m:t>
                                    </m:r>
                                  </m:e>
                                </m:d>
                              </m:oMath>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𝑤h𝑒𝑛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𝑟𝑜𝑜𝑡</m:t>
                                </m:r>
                              </m:oMath>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&lt;0, </m:t>
                                </m:r>
                                <m:r>
                                  <a:rPr lang="en-US" b="0" i="1" smtClean="0">
                                    <a:latin typeface="Cambria Math" panose="02040503050406030204" pitchFamily="18" charset="0"/>
                                    <a:ea typeface="Cambria Math" panose="02040503050406030204" pitchFamily="18" charset="0"/>
                                  </a:rPr>
                                  <m:t>𝑤h𝑒𝑛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𝑟𝑜𝑜𝑡</m:t>
                                </m:r>
                                <m:r>
                                  <a:rPr lang="en-US" b="0" i="1" smtClean="0">
                                    <a:latin typeface="Cambria Math" panose="02040503050406030204" pitchFamily="18" charset="0"/>
                                    <a:ea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US" dirty="0" smtClean="0"/>
                            <a:t>Negative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Negative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&lt;0,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US" dirty="0" smtClean="0"/>
                            <a:t>Positive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=0,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 </m:t>
                                </m:r>
                              </m:oMath>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&gt;0,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US" dirty="0" smtClean="0"/>
                            <a:t>Negative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=0,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 </m:t>
                                </m:r>
                              </m:oMath>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&lt;0,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103539170"/>
                  </p:ext>
                </p:extLst>
              </p:nvPr>
            </p:nvGraphicFramePr>
            <p:xfrm>
              <a:off x="191196" y="1698072"/>
              <a:ext cx="5796649" cy="4444477"/>
            </p:xfrm>
            <a:graphic>
              <a:graphicData uri="http://schemas.openxmlformats.org/drawingml/2006/table">
                <a:tbl>
                  <a:tblPr firstRow="1" bandRow="1">
                    <a:tableStyleId>{5C22544A-7EE6-4342-B048-85BDC9FD1C3A}</a:tableStyleId>
                  </a:tblPr>
                  <a:tblGrid>
                    <a:gridCol w="1182862"/>
                    <a:gridCol w="1152832"/>
                    <a:gridCol w="3460955"/>
                  </a:tblGrid>
                  <a:tr h="421117">
                    <a:tc>
                      <a:txBody>
                        <a:bodyPr/>
                        <a:lstStyle/>
                        <a:p>
                          <a:pPr algn="ctr"/>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smtClean="0"/>
                            <a:t>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smtClean="0"/>
                            <a:t>Study</a:t>
                          </a:r>
                          <a:r>
                            <a:rPr lang="en-US" baseline="0" dirty="0" smtClean="0"/>
                            <a:t> of sign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57200">
                    <a:tc>
                      <a:txBody>
                        <a:bodyPr/>
                        <a:lstStyle/>
                        <a:p>
                          <a:r>
                            <a:rPr lang="en-US" dirty="0" smtClean="0"/>
                            <a:t>Positive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Positive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67782" t="-98667" r="-352" b="-792000"/>
                          </a:stretch>
                        </a:blipFill>
                      </a:tcPr>
                    </a:tc>
                  </a:tr>
                  <a:tr h="914400">
                    <a:tc>
                      <a:txBody>
                        <a:bodyPr/>
                        <a:lstStyle/>
                        <a:p>
                          <a:r>
                            <a:rPr lang="en-US" dirty="0" smtClean="0"/>
                            <a:t>Positive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Negative</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67782" t="-99333" r="-352" b="-296000"/>
                          </a:stretch>
                        </a:blipFill>
                      </a:tcPr>
                    </a:tc>
                  </a:tr>
                  <a:tr h="914400">
                    <a:tc>
                      <a:txBody>
                        <a:bodyPr/>
                        <a:lstStyle/>
                        <a:p>
                          <a:r>
                            <a:rPr lang="en-US" dirty="0" smtClean="0"/>
                            <a:t>Negative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Positive</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67782" t="-198013" r="-352" b="-194040"/>
                          </a:stretch>
                        </a:blipFill>
                      </a:tcPr>
                    </a:tc>
                  </a:tr>
                  <a:tr h="457200">
                    <a:tc>
                      <a:txBody>
                        <a:bodyPr/>
                        <a:lstStyle/>
                        <a:p>
                          <a:r>
                            <a:rPr lang="en-US" dirty="0" smtClean="0"/>
                            <a:t>Negative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Negative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67782" t="-600000" r="-352" b="-290667"/>
                          </a:stretch>
                        </a:blipFill>
                      </a:tcPr>
                    </a:tc>
                  </a:tr>
                  <a:tr h="640080">
                    <a:tc>
                      <a:txBody>
                        <a:bodyPr/>
                        <a:lstStyle/>
                        <a:p>
                          <a:r>
                            <a:rPr lang="en-US" dirty="0" smtClean="0"/>
                            <a:t>Positive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67782" t="-500000" r="-352" b="-107619"/>
                          </a:stretch>
                        </a:blipFill>
                      </a:tcPr>
                    </a:tc>
                  </a:tr>
                  <a:tr h="640080">
                    <a:tc>
                      <a:txBody>
                        <a:bodyPr/>
                        <a:lstStyle/>
                        <a:p>
                          <a:r>
                            <a:rPr lang="en-US" dirty="0" smtClean="0"/>
                            <a:t>Negative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67782" t="-600000" r="-352" b="-7619"/>
                          </a:stretch>
                        </a:blipFill>
                      </a:tcPr>
                    </a:tc>
                  </a:tr>
                </a:tbl>
              </a:graphicData>
            </a:graphic>
          </p:graphicFrame>
        </mc:Fallback>
      </mc:AlternateContent>
      <p:sp>
        <p:nvSpPr>
          <p:cNvPr id="7" name="Rounded Rectangle 6"/>
          <p:cNvSpPr/>
          <p:nvPr/>
        </p:nvSpPr>
        <p:spPr>
          <a:xfrm>
            <a:off x="4658741" y="6204762"/>
            <a:ext cx="1361603" cy="64084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 </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8503831" y="199779"/>
                <a:ext cx="2812455" cy="400944"/>
              </a:xfrm>
              <a:prstGeom prst="rect">
                <a:avLst/>
              </a:prstGeom>
              <a:noFill/>
              <a:ln w="38100">
                <a:solidFill>
                  <a:srgbClr val="FF0000"/>
                </a:solidFill>
                <a:prstDash val="sysDash"/>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=3</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𝑥</m:t>
                          </m:r>
                          <m:r>
                            <a:rPr lang="en-US" b="0" i="1" smtClean="0">
                              <a:latin typeface="Cambria Math" panose="02040503050406030204" pitchFamily="18" charset="0"/>
                            </a:rPr>
                            <m:t>−2</m:t>
                          </m:r>
                        </m:e>
                      </m:rad>
                      <m:r>
                        <a:rPr lang="en-US" b="0" i="1" smtClean="0">
                          <a:latin typeface="Cambria Math" panose="02040503050406030204" pitchFamily="18" charset="0"/>
                        </a:rPr>
                        <m:t>−3</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503831" y="199779"/>
                <a:ext cx="2812455" cy="400944"/>
              </a:xfrm>
              <a:prstGeom prst="rect">
                <a:avLst/>
              </a:prstGeom>
              <a:blipFill rotWithShape="0">
                <a:blip r:embed="rId4"/>
                <a:stretch>
                  <a:fillRect b="-6944"/>
                </a:stretch>
              </a:blipFill>
              <a:ln w="38100">
                <a:solidFill>
                  <a:srgbClr val="FF0000"/>
                </a:solidFill>
                <a:prstDash val="sysDash"/>
              </a:ln>
            </p:spPr>
            <p:txBody>
              <a:bodyPr/>
              <a:lstStyle/>
              <a:p>
                <a:r>
                  <a:rPr lang="en-US">
                    <a:noFill/>
                  </a:rPr>
                  <a:t> </a:t>
                </a:r>
              </a:p>
            </p:txBody>
          </p:sp>
        </mc:Fallback>
      </mc:AlternateContent>
      <p:pic>
        <p:nvPicPr>
          <p:cNvPr id="9" name="Picture 8"/>
          <p:cNvPicPr>
            <a:picLocks noChangeAspect="1"/>
          </p:cNvPicPr>
          <p:nvPr/>
        </p:nvPicPr>
        <p:blipFill>
          <a:blip r:embed="rId5"/>
          <a:stretch>
            <a:fillRect/>
          </a:stretch>
        </p:blipFill>
        <p:spPr>
          <a:xfrm>
            <a:off x="7167020" y="2877874"/>
            <a:ext cx="4617474" cy="2722900"/>
          </a:xfrm>
          <a:prstGeom prst="rect">
            <a:avLst/>
          </a:prstGeom>
        </p:spPr>
      </p:pic>
      <p:sp>
        <p:nvSpPr>
          <p:cNvPr id="10" name="Left Arrow 9"/>
          <p:cNvSpPr/>
          <p:nvPr/>
        </p:nvSpPr>
        <p:spPr>
          <a:xfrm>
            <a:off x="5987845" y="2851355"/>
            <a:ext cx="717754" cy="521110"/>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43464" y="760260"/>
            <a:ext cx="457200" cy="457200"/>
          </a:xfrm>
          <a:prstGeom prst="ellipse">
            <a:avLst/>
          </a:prstGeom>
          <a:solidFill>
            <a:schemeClr val="bg1"/>
          </a:solid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mc:AlternateContent xmlns:mc="http://schemas.openxmlformats.org/markup-compatibility/2006" xmlns:a14="http://schemas.microsoft.com/office/drawing/2010/main">
        <mc:Choice Requires="a14">
          <p:sp>
            <p:nvSpPr>
              <p:cNvPr id="12" name="TextBox 11"/>
              <p:cNvSpPr txBox="1"/>
              <p:nvPr/>
            </p:nvSpPr>
            <p:spPr>
              <a:xfrm>
                <a:off x="8400664" y="629304"/>
                <a:ext cx="1478071"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𝑎</m:t>
                      </m:r>
                      <m:r>
                        <a:rPr lang="en-US" b="0" i="1" smtClean="0">
                          <a:solidFill>
                            <a:srgbClr val="0070C0"/>
                          </a:solidFill>
                          <a:latin typeface="Cambria Math" panose="02040503050406030204" pitchFamily="18" charset="0"/>
                        </a:rPr>
                        <m:t>=3</m:t>
                      </m:r>
                    </m:oMath>
                    <m:oMath xmlns:m="http://schemas.openxmlformats.org/officeDocument/2006/math">
                      <m:r>
                        <a:rPr lang="en-US" b="0" i="1" smtClean="0">
                          <a:solidFill>
                            <a:srgbClr val="0070C0"/>
                          </a:solidFill>
                          <a:latin typeface="Cambria Math" panose="02040503050406030204" pitchFamily="18" charset="0"/>
                        </a:rPr>
                        <m:t>h</m:t>
                      </m:r>
                      <m:r>
                        <a:rPr lang="en-US" b="0" i="1" smtClean="0">
                          <a:solidFill>
                            <a:srgbClr val="0070C0"/>
                          </a:solidFill>
                          <a:latin typeface="Cambria Math" panose="02040503050406030204" pitchFamily="18" charset="0"/>
                        </a:rPr>
                        <m:t>=2</m:t>
                      </m:r>
                    </m:oMath>
                    <m:oMath xmlns:m="http://schemas.openxmlformats.org/officeDocument/2006/math">
                      <m:r>
                        <a:rPr lang="en-US" b="0" i="1" smtClean="0">
                          <a:solidFill>
                            <a:srgbClr val="0070C0"/>
                          </a:solidFill>
                          <a:latin typeface="Cambria Math" panose="02040503050406030204" pitchFamily="18" charset="0"/>
                        </a:rPr>
                        <m:t>𝑘</m:t>
                      </m:r>
                      <m:r>
                        <a:rPr lang="en-US" b="0" i="1" smtClean="0">
                          <a:solidFill>
                            <a:srgbClr val="0070C0"/>
                          </a:solidFill>
                          <a:latin typeface="Cambria Math" panose="02040503050406030204" pitchFamily="18" charset="0"/>
                        </a:rPr>
                        <m:t>=−3</m:t>
                      </m:r>
                    </m:oMath>
                  </m:oMathPara>
                </a14:m>
                <a:endParaRPr lang="en-US" dirty="0">
                  <a:solidFill>
                    <a:srgbClr val="0070C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400664" y="629304"/>
                <a:ext cx="1478071" cy="923330"/>
              </a:xfrm>
              <a:prstGeom prst="rect">
                <a:avLst/>
              </a:prstGeom>
              <a:blipFill rotWithShape="0">
                <a:blip r:embed="rId6"/>
                <a:stretch>
                  <a:fillRect/>
                </a:stretch>
              </a:blipFill>
            </p:spPr>
            <p:txBody>
              <a:bodyPr/>
              <a:lstStyle/>
              <a:p>
                <a:r>
                  <a:rPr lang="en-US">
                    <a:noFill/>
                  </a:rPr>
                  <a:t> </a:t>
                </a:r>
              </a:p>
            </p:txBody>
          </p:sp>
        </mc:Fallback>
      </mc:AlternateContent>
      <p:sp>
        <p:nvSpPr>
          <p:cNvPr id="13" name="Oval 12"/>
          <p:cNvSpPr/>
          <p:nvPr/>
        </p:nvSpPr>
        <p:spPr>
          <a:xfrm>
            <a:off x="7943464" y="1912190"/>
            <a:ext cx="457200" cy="457200"/>
          </a:xfrm>
          <a:prstGeom prst="ellipse">
            <a:avLst/>
          </a:prstGeom>
          <a:solidFill>
            <a:schemeClr val="bg1"/>
          </a:solid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mc:AlternateContent xmlns:mc="http://schemas.openxmlformats.org/markup-compatibility/2006" xmlns:a14="http://schemas.microsoft.com/office/drawing/2010/main">
        <mc:Choice Requires="a14">
          <p:sp>
            <p:nvSpPr>
              <p:cNvPr id="14" name="Rectangle 13"/>
              <p:cNvSpPr/>
              <p:nvPr/>
            </p:nvSpPr>
            <p:spPr>
              <a:xfrm>
                <a:off x="6862058" y="1679125"/>
                <a:ext cx="6096000" cy="92333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&lt;0, </m:t>
                      </m:r>
                      <m:r>
                        <a:rPr lang="en-US" i="1">
                          <a:latin typeface="Cambria Math" panose="02040503050406030204" pitchFamily="18" charset="0"/>
                        </a:rPr>
                        <m:t>𝑤h𝑒𝑛</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beg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e>
                      </m:d>
                    </m:oMath>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=0, </m:t>
                      </m:r>
                      <m:r>
                        <a:rPr lang="en-US" i="1">
                          <a:latin typeface="Cambria Math" panose="02040503050406030204" pitchFamily="18" charset="0"/>
                          <a:ea typeface="Cambria Math" panose="02040503050406030204" pitchFamily="18" charset="0"/>
                        </a:rPr>
                        <m:t>𝑤h𝑒𝑛</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=3</m:t>
                      </m:r>
                    </m:oMath>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&gt;0, </m:t>
                      </m:r>
                      <m:r>
                        <a:rPr lang="en-US" i="1">
                          <a:latin typeface="Cambria Math" panose="02040503050406030204" pitchFamily="18" charset="0"/>
                          <a:ea typeface="Cambria Math" panose="02040503050406030204" pitchFamily="18" charset="0"/>
                        </a:rPr>
                        <m:t>𝑤h𝑒𝑛</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∈(3,∞)</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862058" y="1679125"/>
                <a:ext cx="6096000" cy="923330"/>
              </a:xfrm>
              <a:prstGeom prst="rect">
                <a:avLst/>
              </a:prstGeom>
              <a:blipFill rotWithShape="0">
                <a:blip r:embed="rId7"/>
                <a:stretch>
                  <a:fillRect b="-4605"/>
                </a:stretch>
              </a:blipFill>
            </p:spPr>
            <p:txBody>
              <a:bodyPr/>
              <a:lstStyle/>
              <a:p>
                <a:r>
                  <a:rPr lang="en-US">
                    <a:noFill/>
                  </a:rPr>
                  <a:t> </a:t>
                </a:r>
              </a:p>
            </p:txBody>
          </p:sp>
        </mc:Fallback>
      </mc:AlternateContent>
      <p:pic>
        <p:nvPicPr>
          <p:cNvPr id="16" name="Picture 15">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73630" y="5988536"/>
            <a:ext cx="818370" cy="869464"/>
          </a:xfrm>
          <a:prstGeom prst="rect">
            <a:avLst/>
          </a:prstGeom>
        </p:spPr>
      </p:pic>
    </p:spTree>
    <p:extLst>
      <p:ext uri="{BB962C8B-B14F-4D97-AF65-F5344CB8AC3E}">
        <p14:creationId xmlns:p14="http://schemas.microsoft.com/office/powerpoint/2010/main" val="3753308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6" presetClass="emph" presetSubtype="0" repeatCount="10000" fill="hold" grpId="0" nodeType="withEffect">
                                  <p:stCondLst>
                                    <p:cond delay="0"/>
                                  </p:stCondLst>
                                  <p:childTnLst>
                                    <p:animEffect transition="out" filter="fade">
                                      <p:cBhvr>
                                        <p:cTn id="8" dur="500" tmFilter="0, 0; .2, .5; .8, .5; 1, 0"/>
                                        <p:tgtEl>
                                          <p:spTgt spid="10"/>
                                        </p:tgtEl>
                                      </p:cBhvr>
                                    </p:animEffect>
                                    <p:animScale>
                                      <p:cBhvr>
                                        <p:cTn id="9" dur="250" autoRev="1" fill="hold"/>
                                        <p:tgtEl>
                                          <p:spTgt spid="10"/>
                                        </p:tgtEl>
                                      </p:cBhvr>
                                      <p:by x="105000" y="105000"/>
                                    </p:animScale>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8" grpId="0" animBg="1"/>
      <p:bldP spid="10" grpId="0" animBg="1"/>
      <p:bldP spid="10" grpId="1" animBg="1"/>
      <p:bldP spid="11" grpId="0" animBg="1"/>
      <p:bldP spid="12" grpId="0"/>
      <p:bldP spid="13" grpId="0" animBg="1"/>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58741" y="114565"/>
            <a:ext cx="2624623" cy="874295"/>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Table of Signs </a:t>
            </a:r>
            <a:endParaRPr lang="en-US" sz="2000" b="1" dirty="0"/>
          </a:p>
        </p:txBody>
      </p:sp>
      <p:sp>
        <p:nvSpPr>
          <p:cNvPr id="3" name="TextBox 2"/>
          <p:cNvSpPr txBox="1"/>
          <p:nvPr/>
        </p:nvSpPr>
        <p:spPr>
          <a:xfrm>
            <a:off x="191196" y="221830"/>
            <a:ext cx="2812455" cy="369332"/>
          </a:xfrm>
          <a:prstGeom prst="rect">
            <a:avLst/>
          </a:prstGeom>
          <a:noFill/>
          <a:ln w="38100">
            <a:solidFill>
              <a:srgbClr val="FF0000"/>
            </a:solidFill>
            <a:prstDash val="sysDash"/>
          </a:ln>
        </p:spPr>
        <p:txBody>
          <a:bodyPr wrap="square" rtlCol="0">
            <a:spAutoFit/>
          </a:bodyPr>
          <a:lstStyle/>
          <a:p>
            <a:r>
              <a:rPr lang="en-US" dirty="0" smtClean="0"/>
              <a:t>Study the sign of a function </a:t>
            </a:r>
            <a:endParaRPr lang="en-US" dirty="0"/>
          </a:p>
        </p:txBody>
      </p:sp>
      <p:sp>
        <p:nvSpPr>
          <p:cNvPr id="4" name="Oval 3"/>
          <p:cNvSpPr/>
          <p:nvPr/>
        </p:nvSpPr>
        <p:spPr>
          <a:xfrm>
            <a:off x="191196" y="1046126"/>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mc:AlternateContent xmlns:mc="http://schemas.openxmlformats.org/markup-compatibility/2006" xmlns:a14="http://schemas.microsoft.com/office/drawing/2010/main">
        <mc:Choice Requires="a14">
          <p:sp>
            <p:nvSpPr>
              <p:cNvPr id="5" name="TextBox 4"/>
              <p:cNvSpPr txBox="1"/>
              <p:nvPr/>
            </p:nvSpPr>
            <p:spPr>
              <a:xfrm>
                <a:off x="752064" y="988860"/>
                <a:ext cx="2251587" cy="955454"/>
              </a:xfrm>
              <a:prstGeom prst="rect">
                <a:avLst/>
              </a:prstGeom>
              <a:noFill/>
            </p:spPr>
            <p:txBody>
              <a:bodyPr wrap="square" rtlCol="0">
                <a:spAutoFit/>
              </a:bodyPr>
              <a:lstStyle/>
              <a:p>
                <a:r>
                  <a:rPr lang="en-US" dirty="0" smtClean="0"/>
                  <a:t>Rational Function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num>
                        <m:den>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752064" y="988860"/>
                <a:ext cx="2251587" cy="955454"/>
              </a:xfrm>
              <a:prstGeom prst="rect">
                <a:avLst/>
              </a:prstGeom>
              <a:blipFill rotWithShape="0">
                <a:blip r:embed="rId2"/>
                <a:stretch>
                  <a:fillRect l="-2162" t="-3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0" y="1967478"/>
                <a:ext cx="3912781" cy="11667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𝐹𝑖𝑛𝑑</m:t>
                      </m:r>
                      <m:r>
                        <a:rPr lang="en-US" b="0" i="1" smtClean="0">
                          <a:latin typeface="Cambria Math" panose="02040503050406030204" pitchFamily="18" charset="0"/>
                        </a:rPr>
                        <m:t> </m:t>
                      </m:r>
                      <m:r>
                        <a:rPr lang="en-US" b="0" i="1" smtClean="0">
                          <a:latin typeface="Cambria Math" panose="02040503050406030204" pitchFamily="18" charset="0"/>
                        </a:rPr>
                        <m:t>𝑡𝑎𝑏𝑙𝑒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𝑠𝑖𝑔𝑛𝑠</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m:oMathPara>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𝑐𝑜𝑚𝑏𝑖𝑛𝑒𝑑</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𝑜𝑛𝑒</m:t>
                      </m:r>
                      <m:r>
                        <a:rPr lang="en-US" b="0" i="1" smtClean="0">
                          <a:latin typeface="Cambria Math" panose="02040503050406030204" pitchFamily="18" charset="0"/>
                        </a:rPr>
                        <m:t> </m:t>
                      </m:r>
                      <m:r>
                        <a:rPr lang="en-US" b="0" i="1" smtClean="0">
                          <a:latin typeface="Cambria Math" panose="02040503050406030204" pitchFamily="18" charset="0"/>
                        </a:rPr>
                        <m:t>𝑡𝑎𝑏𝑒𝑙</m:t>
                      </m:r>
                      <m:r>
                        <a:rPr lang="en-US" b="0" i="1" smtClean="0">
                          <a:latin typeface="Cambria Math" panose="02040503050406030204" pitchFamily="18" charset="0"/>
                        </a:rPr>
                        <m:t> </m:t>
                      </m:r>
                    </m:oMath>
                    <m:oMath xmlns:m="http://schemas.openxmlformats.org/officeDocument/2006/math">
                      <m:r>
                        <a:rPr lang="en-US" b="0" i="1" smtClean="0">
                          <a:latin typeface="Cambria Math" panose="02040503050406030204" pitchFamily="18" charset="0"/>
                        </a:rPr>
                        <m:t>𝐸𝑥𝑎𝑚𝑝𝑙𝑒</m:t>
                      </m:r>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+1</m:t>
                          </m:r>
                        </m:num>
                        <m:den>
                          <m:r>
                            <a:rPr lang="en-US" b="0" i="1" smtClean="0">
                              <a:latin typeface="Cambria Math" panose="02040503050406030204" pitchFamily="18" charset="0"/>
                            </a:rPr>
                            <m:t>𝑥</m:t>
                          </m:r>
                          <m:r>
                            <a:rPr lang="en-US" b="0" i="1" smtClean="0">
                              <a:latin typeface="Cambria Math" panose="02040503050406030204" pitchFamily="18" charset="0"/>
                            </a:rPr>
                            <m:t>−2</m:t>
                          </m:r>
                        </m:den>
                      </m:f>
                    </m:oMath>
                  </m:oMathPara>
                </a14:m>
                <a:endParaRPr lang="en-US"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0" y="1967478"/>
                <a:ext cx="3912781" cy="116673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443419180"/>
                  </p:ext>
                </p:extLst>
              </p:nvPr>
            </p:nvGraphicFramePr>
            <p:xfrm>
              <a:off x="191196" y="3620514"/>
              <a:ext cx="3107504" cy="2627916"/>
            </p:xfrm>
            <a:graphic>
              <a:graphicData uri="http://schemas.openxmlformats.org/drawingml/2006/table">
                <a:tbl>
                  <a:tblPr firstRow="1" bandRow="1">
                    <a:tableStyleId>{5C22544A-7EE6-4342-B048-85BDC9FD1C3A}</a:tableStyleId>
                  </a:tblPr>
                  <a:tblGrid>
                    <a:gridCol w="776876"/>
                    <a:gridCol w="776876"/>
                    <a:gridCol w="776876"/>
                    <a:gridCol w="776876"/>
                  </a:tblGrid>
                  <a:tr h="656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443419180"/>
                  </p:ext>
                </p:extLst>
              </p:nvPr>
            </p:nvGraphicFramePr>
            <p:xfrm>
              <a:off x="191196" y="3620514"/>
              <a:ext cx="3107504" cy="2627916"/>
            </p:xfrm>
            <a:graphic>
              <a:graphicData uri="http://schemas.openxmlformats.org/drawingml/2006/table">
                <a:tbl>
                  <a:tblPr firstRow="1" bandRow="1">
                    <a:tableStyleId>{5C22544A-7EE6-4342-B048-85BDC9FD1C3A}</a:tableStyleId>
                  </a:tblPr>
                  <a:tblGrid>
                    <a:gridCol w="776876"/>
                    <a:gridCol w="776876"/>
                    <a:gridCol w="776876"/>
                    <a:gridCol w="776876"/>
                  </a:tblGrid>
                  <a:tr h="6569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781" t="-99083" r="-300781" b="-200000"/>
                          </a:stretch>
                        </a:blip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781" t="-200926" r="-300781" b="-101852"/>
                          </a:stretch>
                        </a:blip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97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781" t="-300926" r="-300781" b="-1852"/>
                          </a:stretch>
                        </a:blip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648396" y="3376706"/>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48396" y="3376706"/>
                <a:ext cx="353961" cy="369332"/>
              </a:xfrm>
              <a:prstGeom prst="rect">
                <a:avLst/>
              </a:prstGeom>
              <a:blipFill rotWithShape="0">
                <a:blip r:embed="rId5"/>
                <a:stretch>
                  <a:fillRect r="-465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17769" y="3360333"/>
                <a:ext cx="74426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m:t>
                      </m:r>
                    </m:oMath>
                  </m:oMathPara>
                </a14:m>
                <a:endParaRPr lang="en-US"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317769" y="3360333"/>
                <a:ext cx="744269" cy="30777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21720" y="3343515"/>
                <a:ext cx="3539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121720" y="3343515"/>
                <a:ext cx="353961" cy="369332"/>
              </a:xfrm>
              <a:prstGeom prst="rect">
                <a:avLst/>
              </a:prstGeom>
              <a:blipFill rotWithShape="0">
                <a:blip r:embed="rId7"/>
                <a:stretch>
                  <a:fillRect/>
                </a:stretch>
              </a:blipFill>
            </p:spPr>
            <p:txBody>
              <a:bodyPr/>
              <a:lstStyle/>
              <a:p>
                <a:r>
                  <a:rPr lang="en-US">
                    <a:noFill/>
                  </a:rPr>
                  <a:t> </a:t>
                </a:r>
              </a:p>
            </p:txBody>
          </p:sp>
        </mc:Fallback>
      </mc:AlternateContent>
      <p:sp>
        <p:nvSpPr>
          <p:cNvPr id="11" name="Oval 10"/>
          <p:cNvSpPr/>
          <p:nvPr/>
        </p:nvSpPr>
        <p:spPr>
          <a:xfrm>
            <a:off x="1659084" y="4500368"/>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2150527" y="3374237"/>
                <a:ext cx="74426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150527" y="3374237"/>
                <a:ext cx="744269" cy="307777"/>
              </a:xfrm>
              <a:prstGeom prst="rect">
                <a:avLst/>
              </a:prstGeom>
              <a:blipFill rotWithShape="0">
                <a:blip r:embed="rId8"/>
                <a:stretch>
                  <a:fillRect/>
                </a:stretch>
              </a:blipFill>
            </p:spPr>
            <p:txBody>
              <a:bodyPr/>
              <a:lstStyle/>
              <a:p>
                <a:r>
                  <a:rPr lang="en-US">
                    <a:noFill/>
                  </a:rPr>
                  <a:t> </a:t>
                </a:r>
              </a:p>
            </p:txBody>
          </p:sp>
        </mc:Fallback>
      </mc:AlternateContent>
      <p:sp>
        <p:nvSpPr>
          <p:cNvPr id="14" name="Oval 13"/>
          <p:cNvSpPr/>
          <p:nvPr/>
        </p:nvSpPr>
        <p:spPr>
          <a:xfrm>
            <a:off x="2431221" y="5109968"/>
            <a:ext cx="182880" cy="182880"/>
          </a:xfrm>
          <a:prstGeom prst="ellips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1653508" y="5801084"/>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Arrow Connector 16"/>
          <p:cNvCxnSpPr/>
          <p:nvPr/>
        </p:nvCxnSpPr>
        <p:spPr>
          <a:xfrm flipV="1">
            <a:off x="3121720" y="2466753"/>
            <a:ext cx="939917" cy="191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21719" y="3030833"/>
            <a:ext cx="939918" cy="127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061637" y="2217373"/>
                <a:ext cx="5209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𝑖𝑠</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𝑙𝑖𝑛𝑒𝑎𝑟</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𝑓𝑢𝑛𝑐𝑡𝑖𝑜𝑛</m:t>
                      </m:r>
                      <m:r>
                        <a:rPr lang="en-US" b="0" i="1" smtClean="0">
                          <a:solidFill>
                            <a:srgbClr val="0070C0"/>
                          </a:solidFill>
                          <a:latin typeface="Cambria Math" panose="02040503050406030204" pitchFamily="18" charset="0"/>
                        </a:rPr>
                        <m:t> </m:t>
                      </m:r>
                    </m:oMath>
                  </m:oMathPara>
                </a14:m>
                <a:endParaRPr lang="en-US" dirty="0">
                  <a:solidFill>
                    <a:srgbClr val="0070C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061637" y="2217373"/>
                <a:ext cx="520996" cy="369332"/>
              </a:xfrm>
              <a:prstGeom prst="rect">
                <a:avLst/>
              </a:prstGeom>
              <a:blipFill rotWithShape="0">
                <a:blip r:embed="rId9"/>
                <a:stretch>
                  <a:fillRect l="-3488" r="-383721"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061637" y="2910015"/>
                <a:ext cx="520996" cy="369332"/>
              </a:xfrm>
              <a:prstGeom prst="rect">
                <a:avLst/>
              </a:prstGeom>
              <a:noFill/>
            </p:spPr>
            <p:txBody>
              <a:bodyPr wrap="square" rtlCol="0">
                <a:spAutoFit/>
              </a:bodyPr>
              <a:lstStyle/>
              <a:p>
                <a14:m>
                  <m:oMath xmlns:m="http://schemas.openxmlformats.org/officeDocument/2006/math">
                    <m:r>
                      <a:rPr lang="en-US" b="0" i="1" smtClean="0">
                        <a:solidFill>
                          <a:srgbClr val="0070C0"/>
                        </a:solidFill>
                        <a:latin typeface="Cambria Math" panose="02040503050406030204" pitchFamily="18" charset="0"/>
                      </a:rPr>
                      <m:t>𝑔</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𝑖𝑠</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𝑙𝑖𝑛𝑒𝑎𝑟</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𝑓𝑢𝑛𝑐𝑡𝑖𝑜𝑛</m:t>
                    </m:r>
                    <m:r>
                      <a:rPr lang="en-US" b="0" i="1" smtClean="0">
                        <a:solidFill>
                          <a:srgbClr val="0070C0"/>
                        </a:solidFill>
                        <a:latin typeface="Cambria Math" panose="02040503050406030204" pitchFamily="18" charset="0"/>
                      </a:rPr>
                      <m:t> </m:t>
                    </m:r>
                  </m:oMath>
                </a14:m>
                <a:r>
                  <a:rPr lang="en-US" dirty="0" smtClean="0">
                    <a:solidFill>
                      <a:srgbClr val="0070C0"/>
                    </a:solidFill>
                  </a:rPr>
                  <a:t> </a:t>
                </a:r>
                <a:endParaRPr lang="en-US" dirty="0">
                  <a:solidFill>
                    <a:srgbClr val="0070C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61637" y="2910015"/>
                <a:ext cx="520996" cy="369332"/>
              </a:xfrm>
              <a:prstGeom prst="rect">
                <a:avLst/>
              </a:prstGeom>
              <a:blipFill rotWithShape="0">
                <a:blip r:embed="rId10"/>
                <a:stretch>
                  <a:fillRect r="-375581"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6392" y="6351470"/>
                <a:ext cx="45562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𝑁𝑜𝑡𝑒</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𝑔</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e>
                      </m:d>
                      <m:r>
                        <a:rPr lang="en-US" b="0" i="1" smtClean="0">
                          <a:solidFill>
                            <a:srgbClr val="FF0000"/>
                          </a:solidFill>
                          <a:latin typeface="Cambria Math" panose="02040503050406030204" pitchFamily="18" charset="0"/>
                        </a:rPr>
                        <m:t>𝑖𝑛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𝑑𝑒𝑛𝑜𝑚𝑖𝑛𝑎𝑡𝑜𝑟</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𝑡h𝑒𝑛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𝑔</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e>
                      </m:d>
                      <m:r>
                        <a:rPr lang="en-US"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0</m:t>
                      </m:r>
                    </m:oMath>
                  </m:oMathPara>
                </a14:m>
                <a:endParaRPr lang="en-US"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6392" y="6351470"/>
                <a:ext cx="4556241" cy="369332"/>
              </a:xfrm>
              <a:prstGeom prst="rect">
                <a:avLst/>
              </a:prstGeom>
              <a:blipFill rotWithShape="0">
                <a:blip r:embed="rId11"/>
                <a:stretch>
                  <a:fillRect b="-6667"/>
                </a:stretch>
              </a:blipFill>
            </p:spPr>
            <p:txBody>
              <a:bodyPr/>
              <a:lstStyle/>
              <a:p>
                <a:r>
                  <a:rPr lang="en-US">
                    <a:noFill/>
                  </a:rPr>
                  <a:t> </a:t>
                </a:r>
              </a:p>
            </p:txBody>
          </p:sp>
        </mc:Fallback>
      </mc:AlternateContent>
      <p:sp>
        <p:nvSpPr>
          <p:cNvPr id="23" name="Oval 22"/>
          <p:cNvSpPr/>
          <p:nvPr/>
        </p:nvSpPr>
        <p:spPr>
          <a:xfrm>
            <a:off x="2431221" y="5788645"/>
            <a:ext cx="182880" cy="182880"/>
          </a:xfrm>
          <a:prstGeom prst="ellips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3331118" y="4653437"/>
                <a:ext cx="4400039" cy="1477328"/>
              </a:xfrm>
              <a:prstGeom prst="rect">
                <a:avLst/>
              </a:prstGeom>
              <a:noFill/>
            </p:spPr>
            <p:txBody>
              <a:bodyPr wrap="square" rtlCol="0">
                <a:spAutoFit/>
              </a:bodyPr>
              <a:lstStyle/>
              <a:p>
                <a:pPr/>
                <a14:m>
                  <m:oMath xmlns:m="http://schemas.openxmlformats.org/officeDocument/2006/math">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𝑇h𝑒𝑛</m:t>
                    </m:r>
                  </m:oMath>
                </a14:m>
                <a:r>
                  <a:rPr lang="en-US" b="0" i="1" dirty="0" smtClean="0">
                    <a:solidFill>
                      <a:srgbClr val="0070C0"/>
                    </a:solidFill>
                    <a:latin typeface="Cambria Math" panose="02040503050406030204" pitchFamily="18" charset="0"/>
                  </a:rPr>
                  <a:t>:</a:t>
                </a:r>
                <a:br>
                  <a:rPr lang="en-US" b="0" i="1" dirty="0" smtClean="0">
                    <a:solidFill>
                      <a:srgbClr val="0070C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𝐸</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&gt;0 </m:t>
                      </m:r>
                      <m:r>
                        <a:rPr lang="en-US" b="0" i="1" smtClean="0">
                          <a:solidFill>
                            <a:srgbClr val="0070C0"/>
                          </a:solidFill>
                          <a:latin typeface="Cambria Math" panose="02040503050406030204" pitchFamily="18" charset="0"/>
                        </a:rPr>
                        <m:t>𝑤h𝑒𝑛</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−∞,−1</m:t>
                          </m:r>
                        </m:e>
                      </m:d>
                      <m:r>
                        <a:rPr lang="en-US" b="0" i="1" smtClean="0">
                          <a:solidFill>
                            <a:srgbClr val="0070C0"/>
                          </a:solidFill>
                          <a:latin typeface="Cambria Math" panose="02040503050406030204" pitchFamily="18" charset="0"/>
                          <a:ea typeface="Cambria Math" panose="02040503050406030204" pitchFamily="18" charset="0"/>
                        </a:rPr>
                        <m:t>∪(2,∞)</m:t>
                      </m:r>
                    </m:oMath>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𝐸</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𝑥</m:t>
                          </m:r>
                        </m:e>
                      </m:d>
                      <m:r>
                        <a:rPr lang="en-US" b="0" i="1" smtClean="0">
                          <a:solidFill>
                            <a:srgbClr val="0070C0"/>
                          </a:solidFill>
                          <a:latin typeface="Cambria Math" panose="02040503050406030204" pitchFamily="18" charset="0"/>
                          <a:ea typeface="Cambria Math" panose="02040503050406030204" pitchFamily="18" charset="0"/>
                        </a:rPr>
                        <m:t>&lt;0 </m:t>
                      </m:r>
                      <m:r>
                        <a:rPr lang="en-US" b="0" i="1" smtClean="0">
                          <a:solidFill>
                            <a:srgbClr val="0070C0"/>
                          </a:solidFill>
                          <a:latin typeface="Cambria Math" panose="02040503050406030204" pitchFamily="18" charset="0"/>
                          <a:ea typeface="Cambria Math" panose="02040503050406030204" pitchFamily="18" charset="0"/>
                        </a:rPr>
                        <m:t>𝑤h𝑒𝑛</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−1,2</m:t>
                          </m:r>
                        </m:e>
                      </m:d>
                    </m:oMath>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𝐸</m:t>
                      </m:r>
                      <m:d>
                        <m:dPr>
                          <m:ctrlPr>
                            <a:rPr lang="en-US" b="0" i="1" smtClean="0">
                              <a:solidFill>
                                <a:srgbClr val="0070C0"/>
                              </a:solidFill>
                              <a:latin typeface="Cambria Math" panose="02040503050406030204" pitchFamily="18" charset="0"/>
                              <a:ea typeface="Cambria Math" panose="02040503050406030204" pitchFamily="18" charset="0"/>
                            </a:rPr>
                          </m:ctrlPr>
                        </m:dPr>
                        <m:e>
                          <m:r>
                            <a:rPr lang="en-US" b="0" i="1" smtClean="0">
                              <a:solidFill>
                                <a:srgbClr val="0070C0"/>
                              </a:solidFill>
                              <a:latin typeface="Cambria Math" panose="02040503050406030204" pitchFamily="18" charset="0"/>
                              <a:ea typeface="Cambria Math" panose="02040503050406030204" pitchFamily="18" charset="0"/>
                            </a:rPr>
                            <m:t>𝑥</m:t>
                          </m:r>
                        </m:e>
                      </m:d>
                      <m:r>
                        <a:rPr lang="en-US" b="0" i="1" smtClean="0">
                          <a:solidFill>
                            <a:srgbClr val="0070C0"/>
                          </a:solidFill>
                          <a:latin typeface="Cambria Math" panose="02040503050406030204" pitchFamily="18" charset="0"/>
                          <a:ea typeface="Cambria Math" panose="02040503050406030204" pitchFamily="18" charset="0"/>
                        </a:rPr>
                        <m:t>=0 </m:t>
                      </m:r>
                      <m:r>
                        <a:rPr lang="en-US" b="0" i="1" smtClean="0">
                          <a:solidFill>
                            <a:srgbClr val="0070C0"/>
                          </a:solidFill>
                          <a:latin typeface="Cambria Math" panose="02040503050406030204" pitchFamily="18" charset="0"/>
                          <a:ea typeface="Cambria Math" panose="02040503050406030204" pitchFamily="18" charset="0"/>
                        </a:rPr>
                        <m:t>𝑤h𝑒𝑛</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=−1  </m:t>
                      </m:r>
                      <m:r>
                        <a:rPr lang="en-US" b="0" i="1" smtClean="0">
                          <a:solidFill>
                            <a:srgbClr val="0070C0"/>
                          </a:solidFill>
                          <a:latin typeface="Cambria Math" panose="02040503050406030204" pitchFamily="18" charset="0"/>
                          <a:ea typeface="Cambria Math" panose="02040503050406030204" pitchFamily="18" charset="0"/>
                        </a:rPr>
                        <m:t>𝑜𝑛𝑙𝑦</m:t>
                      </m:r>
                      <m:r>
                        <a:rPr lang="en-US" b="0" i="1" smtClean="0">
                          <a:solidFill>
                            <a:srgbClr val="0070C0"/>
                          </a:solidFill>
                          <a:latin typeface="Cambria Math" panose="02040503050406030204" pitchFamily="18" charset="0"/>
                          <a:ea typeface="Cambria Math" panose="02040503050406030204" pitchFamily="18" charset="0"/>
                        </a:rPr>
                        <m:t> </m:t>
                      </m:r>
                    </m:oMath>
                    <m:oMath xmlns:m="http://schemas.openxmlformats.org/officeDocument/2006/math">
                      <m:r>
                        <a:rPr lang="en-US" b="0" i="1" smtClean="0">
                          <a:solidFill>
                            <a:srgbClr val="0070C0"/>
                          </a:solidFill>
                          <a:latin typeface="Cambria Math" panose="02040503050406030204" pitchFamily="18" charset="0"/>
                        </a:rPr>
                        <m:t> </m:t>
                      </m:r>
                    </m:oMath>
                  </m:oMathPara>
                </a14:m>
                <a:endParaRPr lang="en-US" dirty="0">
                  <a:solidFill>
                    <a:srgbClr val="0070C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331118" y="4653437"/>
                <a:ext cx="4400039" cy="1477328"/>
              </a:xfrm>
              <a:prstGeom prst="rect">
                <a:avLst/>
              </a:prstGeom>
              <a:blipFill rotWithShape="0">
                <a:blip r:embed="rId12"/>
                <a:stretch>
                  <a:fillRect t="-2469"/>
                </a:stretch>
              </a:blipFill>
            </p:spPr>
            <p:txBody>
              <a:bodyPr/>
              <a:lstStyle/>
              <a:p>
                <a:r>
                  <a:rPr lang="en-US">
                    <a:noFill/>
                  </a:rPr>
                  <a:t> </a:t>
                </a:r>
              </a:p>
            </p:txBody>
          </p:sp>
        </mc:Fallback>
      </mc:AlternateContent>
      <p:pic>
        <p:nvPicPr>
          <p:cNvPr id="25" name="Picture 24"/>
          <p:cNvPicPr>
            <a:picLocks noChangeAspect="1"/>
          </p:cNvPicPr>
          <p:nvPr/>
        </p:nvPicPr>
        <p:blipFill>
          <a:blip r:embed="rId13"/>
          <a:stretch>
            <a:fillRect/>
          </a:stretch>
        </p:blipFill>
        <p:spPr>
          <a:xfrm>
            <a:off x="6597401" y="1515780"/>
            <a:ext cx="4942841" cy="3236855"/>
          </a:xfrm>
          <a:prstGeom prst="rect">
            <a:avLst/>
          </a:prstGeom>
        </p:spPr>
      </p:pic>
      <p:pic>
        <p:nvPicPr>
          <p:cNvPr id="26" name="Picture 25">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373630" y="5988536"/>
            <a:ext cx="818370" cy="869464"/>
          </a:xfrm>
          <a:prstGeom prst="rect">
            <a:avLst/>
          </a:prstGeom>
        </p:spPr>
      </p:pic>
    </p:spTree>
    <p:extLst>
      <p:ext uri="{BB962C8B-B14F-4D97-AF65-F5344CB8AC3E}">
        <p14:creationId xmlns:p14="http://schemas.microsoft.com/office/powerpoint/2010/main" val="1981813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91" y="2730767"/>
            <a:ext cx="11068671" cy="769441"/>
          </a:xfrm>
          <a:prstGeom prst="rect">
            <a:avLst/>
          </a:prstGeom>
        </p:spPr>
        <p:txBody>
          <a:bodyPr wrap="none">
            <a:spAutoFit/>
          </a:bodyPr>
          <a:lstStyle/>
          <a:p>
            <a:pPr algn="ctr"/>
            <a:r>
              <a:rPr lang="en-US" sz="4400" b="1" dirty="0"/>
              <a:t>Solving Equations and Inequalities Graphically </a:t>
            </a:r>
          </a:p>
        </p:txBody>
      </p:sp>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903" y="6125496"/>
            <a:ext cx="604966" cy="642737"/>
          </a:xfrm>
          <a:prstGeom prst="rect">
            <a:avLst/>
          </a:prstGeom>
        </p:spPr>
      </p:pic>
    </p:spTree>
    <p:extLst>
      <p:ext uri="{BB962C8B-B14F-4D97-AF65-F5344CB8AC3E}">
        <p14:creationId xmlns:p14="http://schemas.microsoft.com/office/powerpoint/2010/main" val="34007152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65496" y="145840"/>
            <a:ext cx="4370430"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Solving Equations and Inequalities Graphically </a:t>
            </a:r>
            <a:endParaRPr lang="en-US" sz="2000" b="1" dirty="0"/>
          </a:p>
        </p:txBody>
      </p:sp>
      <p:sp>
        <p:nvSpPr>
          <p:cNvPr id="3" name="Rounded Rectangle 2">
            <a:hlinkClick r:id="rId2" action="ppaction://hlinksldjump"/>
          </p:cNvPr>
          <p:cNvSpPr/>
          <p:nvPr/>
        </p:nvSpPr>
        <p:spPr>
          <a:xfrm>
            <a:off x="282227" y="157361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Solving Equations Graphically </a:t>
            </a:r>
            <a:endParaRPr lang="en-US" dirty="0"/>
          </a:p>
        </p:txBody>
      </p:sp>
      <p:sp>
        <p:nvSpPr>
          <p:cNvPr id="4" name="Rounded Rectangle 3">
            <a:hlinkClick r:id="rId3" action="ppaction://hlinksldjump"/>
          </p:cNvPr>
          <p:cNvSpPr/>
          <p:nvPr/>
        </p:nvSpPr>
        <p:spPr>
          <a:xfrm>
            <a:off x="282226" y="2534089"/>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Solving Inequalities  Graphically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7314" y="1346015"/>
            <a:ext cx="5581650" cy="5229225"/>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9824" y="5751871"/>
            <a:ext cx="1106129" cy="1106129"/>
          </a:xfrm>
          <a:prstGeom prst="rect">
            <a:avLst/>
          </a:prstGeom>
        </p:spPr>
      </p:pic>
    </p:spTree>
    <p:extLst>
      <p:ext uri="{BB962C8B-B14F-4D97-AF65-F5344CB8AC3E}">
        <p14:creationId xmlns:p14="http://schemas.microsoft.com/office/powerpoint/2010/main" val="2052399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01914" y="123522"/>
            <a:ext cx="2273167" cy="742749"/>
            <a:chOff x="354530" y="1990824"/>
            <a:chExt cx="2273167" cy="742749"/>
          </a:xfrm>
        </p:grpSpPr>
        <p:sp>
          <p:nvSpPr>
            <p:cNvPr id="5" name="Rounded Rectangle 4"/>
            <p:cNvSpPr/>
            <p:nvPr/>
          </p:nvSpPr>
          <p:spPr>
            <a:xfrm>
              <a:off x="354530" y="1990824"/>
              <a:ext cx="2273167" cy="742749"/>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514149" y="2177532"/>
              <a:ext cx="1953928" cy="369332"/>
            </a:xfrm>
            <a:prstGeom prst="rect">
              <a:avLst/>
            </a:prstGeom>
            <a:noFill/>
            <a:ln>
              <a:noFill/>
            </a:ln>
          </p:spPr>
          <p:txBody>
            <a:bodyPr wrap="square" rtlCol="0">
              <a:spAutoFit/>
            </a:bodyPr>
            <a:lstStyle/>
            <a:p>
              <a:pPr algn="ctr"/>
              <a:r>
                <a:rPr lang="en-US" dirty="0" smtClean="0"/>
                <a:t>Questions </a:t>
              </a:r>
              <a:endParaRPr lang="en-US" dirty="0"/>
            </a:p>
          </p:txBody>
        </p:sp>
      </p:grpSp>
      <p:sp>
        <p:nvSpPr>
          <p:cNvPr id="7" name="Rounded Rectangle 6"/>
          <p:cNvSpPr/>
          <p:nvPr/>
        </p:nvSpPr>
        <p:spPr>
          <a:xfrm>
            <a:off x="105878" y="1337911"/>
            <a:ext cx="3975233" cy="837399"/>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Answer by True or False </a:t>
            </a:r>
            <a:endParaRPr lang="en-US" dirty="0"/>
          </a:p>
        </p:txBody>
      </p:sp>
      <p:grpSp>
        <p:nvGrpSpPr>
          <p:cNvPr id="11" name="Group 10"/>
          <p:cNvGrpSpPr/>
          <p:nvPr/>
        </p:nvGrpSpPr>
        <p:grpSpPr>
          <a:xfrm>
            <a:off x="179670" y="2499358"/>
            <a:ext cx="4555959" cy="742749"/>
            <a:chOff x="354530" y="1990824"/>
            <a:chExt cx="2273167" cy="742749"/>
          </a:xfrm>
        </p:grpSpPr>
        <p:sp>
          <p:nvSpPr>
            <p:cNvPr id="12" name="Rounded Rectangle 11"/>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354530" y="2167483"/>
              <a:ext cx="1953928" cy="369332"/>
            </a:xfrm>
            <a:prstGeom prst="rect">
              <a:avLst/>
            </a:prstGeom>
            <a:noFill/>
            <a:ln>
              <a:noFill/>
            </a:ln>
          </p:spPr>
          <p:txBody>
            <a:bodyPr wrap="square" rtlCol="0">
              <a:spAutoFit/>
            </a:bodyPr>
            <a:lstStyle/>
            <a:p>
              <a:r>
                <a:rPr lang="en-US" dirty="0" smtClean="0"/>
                <a:t>-2,0,6,2,1,-100 are all whole numbers   </a:t>
              </a:r>
              <a:endParaRPr lang="en-US" dirty="0"/>
            </a:p>
          </p:txBody>
        </p:sp>
      </p:grpSp>
      <p:grpSp>
        <p:nvGrpSpPr>
          <p:cNvPr id="14" name="Group 13"/>
          <p:cNvGrpSpPr/>
          <p:nvPr/>
        </p:nvGrpSpPr>
        <p:grpSpPr>
          <a:xfrm>
            <a:off x="-164494" y="3961908"/>
            <a:ext cx="4961949" cy="742749"/>
            <a:chOff x="200419" y="1990824"/>
            <a:chExt cx="2475733" cy="742749"/>
          </a:xfrm>
        </p:grpSpPr>
        <p:sp>
          <p:nvSpPr>
            <p:cNvPr id="15" name="Rounded Rectangle 14"/>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200419" y="2106946"/>
                  <a:ext cx="2475733" cy="485454"/>
                </a:xfrm>
                <a:prstGeom prst="rect">
                  <a:avLst/>
                </a:prstGeom>
                <a:noFill/>
                <a:ln>
                  <a:noFill/>
                </a:ln>
              </p:spPr>
              <p:txBody>
                <a:bodyPr wrap="square" rtlCol="0">
                  <a:spAutoFit/>
                </a:bodyPr>
                <a:lstStyle/>
                <a:p>
                  <a:pPr algn="ct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3</m:t>
                          </m:r>
                        </m:den>
                      </m:f>
                      <m:r>
                        <a:rPr lang="en-US" b="0" i="1" smtClean="0">
                          <a:latin typeface="Cambria Math" panose="02040503050406030204" pitchFamily="18" charset="0"/>
                        </a:rPr>
                        <m:t> ,  21,0.001,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17</m:t>
                          </m:r>
                        </m:e>
                      </m:rad>
                      <m:r>
                        <a:rPr lang="en-US" b="0" i="1" smtClean="0">
                          <a:latin typeface="Cambria Math" panose="02040503050406030204" pitchFamily="18" charset="0"/>
                        </a:rPr>
                        <m:t> </m:t>
                      </m:r>
                    </m:oMath>
                  </a14:m>
                  <a:r>
                    <a:rPr lang="en-US" dirty="0" smtClean="0"/>
                    <a:t>are all  Rational numbers </a:t>
                  </a:r>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00419" y="2106946"/>
                  <a:ext cx="2475733" cy="485454"/>
                </a:xfrm>
                <a:prstGeom prst="rect">
                  <a:avLst/>
                </a:prstGeom>
                <a:blipFill rotWithShape="0">
                  <a:blip r:embed="rId3"/>
                  <a:stretch>
                    <a:fillRect b="-7500"/>
                  </a:stretch>
                </a:blipFill>
                <a:ln>
                  <a:noFill/>
                </a:ln>
              </p:spPr>
              <p:txBody>
                <a:bodyPr/>
                <a:lstStyle/>
                <a:p>
                  <a:r>
                    <a:rPr lang="en-US">
                      <a:noFill/>
                    </a:rPr>
                    <a:t> </a:t>
                  </a:r>
                </a:p>
              </p:txBody>
            </p:sp>
          </mc:Fallback>
        </mc:AlternateContent>
      </p:grpSp>
      <p:grpSp>
        <p:nvGrpSpPr>
          <p:cNvPr id="17" name="Group 16"/>
          <p:cNvGrpSpPr/>
          <p:nvPr/>
        </p:nvGrpSpPr>
        <p:grpSpPr>
          <a:xfrm>
            <a:off x="173254" y="5621216"/>
            <a:ext cx="4555959" cy="742749"/>
            <a:chOff x="354530" y="1990824"/>
            <a:chExt cx="2273167" cy="742749"/>
          </a:xfrm>
        </p:grpSpPr>
        <p:sp>
          <p:nvSpPr>
            <p:cNvPr id="18" name="Rounded Rectangle 17"/>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354530" y="2116069"/>
                  <a:ext cx="2138699" cy="369332"/>
                </a:xfrm>
                <a:prstGeom prst="rect">
                  <a:avLst/>
                </a:prstGeom>
                <a:noFill/>
                <a:ln>
                  <a:noFill/>
                </a:ln>
              </p:spPr>
              <p:txBody>
                <a:bodyPr wrap="squar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oMath>
                  </a14:m>
                  <a:r>
                    <a:rPr lang="en-US" dirty="0" smtClean="0"/>
                    <a:t> is Whole number  </a:t>
                  </a:r>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54530" y="2116069"/>
                  <a:ext cx="2138699" cy="369332"/>
                </a:xfrm>
                <a:prstGeom prst="rect">
                  <a:avLst/>
                </a:prstGeom>
                <a:blipFill rotWithShape="0">
                  <a:blip r:embed="rId4"/>
                  <a:stretch>
                    <a:fillRect t="-10000" b="-26667"/>
                  </a:stretch>
                </a:blipFill>
                <a:ln>
                  <a:noFill/>
                </a:ln>
              </p:spPr>
              <p:txBody>
                <a:bodyPr/>
                <a:lstStyle/>
                <a:p>
                  <a:r>
                    <a:rPr lang="en-US">
                      <a:noFill/>
                    </a:rPr>
                    <a:t> </a:t>
                  </a:r>
                </a:p>
              </p:txBody>
            </p:sp>
          </mc:Fallback>
        </mc:AlternateContent>
      </p:grpSp>
      <p:sp>
        <p:nvSpPr>
          <p:cNvPr id="20" name="Oval 19"/>
          <p:cNvSpPr/>
          <p:nvPr/>
        </p:nvSpPr>
        <p:spPr>
          <a:xfrm>
            <a:off x="5119034" y="2377440"/>
            <a:ext cx="948892" cy="864667"/>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a:t>
            </a:r>
            <a:endParaRPr lang="en-US" b="1" dirty="0">
              <a:solidFill>
                <a:schemeClr val="tx1"/>
              </a:solidFill>
            </a:endParaRPr>
          </a:p>
        </p:txBody>
      </p:sp>
      <p:sp>
        <p:nvSpPr>
          <p:cNvPr id="21" name="Oval 20"/>
          <p:cNvSpPr/>
          <p:nvPr/>
        </p:nvSpPr>
        <p:spPr>
          <a:xfrm>
            <a:off x="6438497" y="2377440"/>
            <a:ext cx="948892" cy="864667"/>
          </a:xfrm>
          <a:prstGeom prst="ellipse">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
            </a:r>
            <a:endParaRPr lang="en-US" b="1" dirty="0">
              <a:solidFill>
                <a:schemeClr val="tx1"/>
              </a:solidFill>
            </a:endParaRPr>
          </a:p>
        </p:txBody>
      </p:sp>
      <p:sp>
        <p:nvSpPr>
          <p:cNvPr id="22" name="Oval 21"/>
          <p:cNvSpPr/>
          <p:nvPr/>
        </p:nvSpPr>
        <p:spPr>
          <a:xfrm>
            <a:off x="5147106" y="3839990"/>
            <a:ext cx="948892" cy="864667"/>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a:t>
            </a:r>
            <a:endParaRPr lang="en-US" b="1" dirty="0">
              <a:solidFill>
                <a:schemeClr val="tx1"/>
              </a:solidFill>
            </a:endParaRPr>
          </a:p>
        </p:txBody>
      </p:sp>
      <p:sp>
        <p:nvSpPr>
          <p:cNvPr id="23" name="Oval 22"/>
          <p:cNvSpPr/>
          <p:nvPr/>
        </p:nvSpPr>
        <p:spPr>
          <a:xfrm>
            <a:off x="6466569" y="3839990"/>
            <a:ext cx="948892" cy="864667"/>
          </a:xfrm>
          <a:prstGeom prst="ellipse">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
            </a:r>
            <a:endParaRPr lang="en-US" b="1" dirty="0">
              <a:solidFill>
                <a:schemeClr val="tx1"/>
              </a:solidFill>
            </a:endParaRPr>
          </a:p>
        </p:txBody>
      </p:sp>
      <p:sp>
        <p:nvSpPr>
          <p:cNvPr id="24" name="Oval 23"/>
          <p:cNvSpPr/>
          <p:nvPr/>
        </p:nvSpPr>
        <p:spPr>
          <a:xfrm>
            <a:off x="5111817" y="5503369"/>
            <a:ext cx="956109" cy="864667"/>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a:t>
            </a:r>
            <a:endParaRPr lang="en-US" b="1" dirty="0">
              <a:solidFill>
                <a:schemeClr val="tx1"/>
              </a:solidFill>
            </a:endParaRPr>
          </a:p>
        </p:txBody>
      </p:sp>
      <p:sp>
        <p:nvSpPr>
          <p:cNvPr id="25" name="Oval 24"/>
          <p:cNvSpPr/>
          <p:nvPr/>
        </p:nvSpPr>
        <p:spPr>
          <a:xfrm>
            <a:off x="6431280" y="5503369"/>
            <a:ext cx="956109" cy="864667"/>
          </a:xfrm>
          <a:prstGeom prst="ellipse">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
            </a:r>
            <a:endParaRPr lang="en-US" b="1" dirty="0">
              <a:solidFill>
                <a:schemeClr val="tx1"/>
              </a:solidFill>
            </a:endParaRP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18210" y="2630689"/>
            <a:ext cx="806683" cy="459988"/>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8423" y="2499358"/>
            <a:ext cx="638251" cy="638251"/>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44221" y="4107754"/>
            <a:ext cx="806683" cy="459988"/>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4434" y="3976423"/>
            <a:ext cx="638251" cy="638251"/>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544206" y="5746461"/>
            <a:ext cx="806683" cy="459988"/>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227" y="5621216"/>
            <a:ext cx="638251" cy="638251"/>
          </a:xfrm>
          <a:prstGeom prst="rect">
            <a:avLst/>
          </a:prstGeom>
        </p:spPr>
      </p:pic>
      <p:pic>
        <p:nvPicPr>
          <p:cNvPr id="35" name="Picture 3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pic>
        <p:nvPicPr>
          <p:cNvPr id="36" name="Picture 35">
            <a:hlinkClick r:id="" action="ppaction://hlinkshowjump?jump=previousslid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4881" y="5992590"/>
            <a:ext cx="808210" cy="808210"/>
          </a:xfrm>
          <a:prstGeom prst="rect">
            <a:avLst/>
          </a:prstGeom>
        </p:spPr>
      </p:pic>
    </p:spTree>
    <p:extLst>
      <p:ext uri="{BB962C8B-B14F-4D97-AF65-F5344CB8AC3E}">
        <p14:creationId xmlns:p14="http://schemas.microsoft.com/office/powerpoint/2010/main" val="2124526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51938" y="106321"/>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Solving Equations Graphically </a:t>
            </a:r>
            <a:endParaRPr lang="en-US" dirty="0"/>
          </a:p>
        </p:txBody>
      </p:sp>
      <p:sp>
        <p:nvSpPr>
          <p:cNvPr id="3" name="Oval 2"/>
          <p:cNvSpPr/>
          <p:nvPr/>
        </p:nvSpPr>
        <p:spPr>
          <a:xfrm>
            <a:off x="308344" y="1424764"/>
            <a:ext cx="457200" cy="457200"/>
          </a:xfrm>
          <a:prstGeom prst="ellipse">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4" name="TextBox 3"/>
          <p:cNvSpPr txBox="1"/>
          <p:nvPr/>
        </p:nvSpPr>
        <p:spPr>
          <a:xfrm>
            <a:off x="903767" y="1468698"/>
            <a:ext cx="2519916" cy="369332"/>
          </a:xfrm>
          <a:prstGeom prst="rect">
            <a:avLst/>
          </a:prstGeom>
          <a:noFill/>
        </p:spPr>
        <p:txBody>
          <a:bodyPr wrap="square" rtlCol="0">
            <a:spAutoFit/>
          </a:bodyPr>
          <a:lstStyle/>
          <a:p>
            <a:r>
              <a:rPr lang="en-US" dirty="0" smtClean="0"/>
              <a:t>Plot the graphs </a:t>
            </a:r>
            <a:endParaRPr lang="en-US" dirty="0"/>
          </a:p>
        </p:txBody>
      </p:sp>
      <p:sp>
        <p:nvSpPr>
          <p:cNvPr id="5" name="Oval 4"/>
          <p:cNvSpPr/>
          <p:nvPr/>
        </p:nvSpPr>
        <p:spPr>
          <a:xfrm>
            <a:off x="308344" y="2140689"/>
            <a:ext cx="457200" cy="457200"/>
          </a:xfrm>
          <a:prstGeom prst="ellipse">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6" name="TextBox 5"/>
          <p:cNvSpPr txBox="1"/>
          <p:nvPr/>
        </p:nvSpPr>
        <p:spPr>
          <a:xfrm>
            <a:off x="903767" y="2184623"/>
            <a:ext cx="2519916" cy="369332"/>
          </a:xfrm>
          <a:prstGeom prst="rect">
            <a:avLst/>
          </a:prstGeom>
          <a:noFill/>
        </p:spPr>
        <p:txBody>
          <a:bodyPr wrap="square" rtlCol="0">
            <a:spAutoFit/>
          </a:bodyPr>
          <a:lstStyle/>
          <a:p>
            <a:r>
              <a:rPr lang="en-US" dirty="0" smtClean="0"/>
              <a:t>Check for intersection </a:t>
            </a:r>
            <a:endParaRPr lang="en-US" dirty="0"/>
          </a:p>
        </p:txBody>
      </p:sp>
      <p:sp>
        <p:nvSpPr>
          <p:cNvPr id="10" name="Oval 9"/>
          <p:cNvSpPr/>
          <p:nvPr/>
        </p:nvSpPr>
        <p:spPr>
          <a:xfrm>
            <a:off x="308344" y="2812680"/>
            <a:ext cx="457200" cy="457200"/>
          </a:xfrm>
          <a:prstGeom prst="ellipse">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11" name="TextBox 10"/>
          <p:cNvSpPr txBox="1"/>
          <p:nvPr/>
        </p:nvSpPr>
        <p:spPr>
          <a:xfrm>
            <a:off x="903767" y="2856614"/>
            <a:ext cx="3604438" cy="369332"/>
          </a:xfrm>
          <a:prstGeom prst="rect">
            <a:avLst/>
          </a:prstGeom>
          <a:noFill/>
        </p:spPr>
        <p:txBody>
          <a:bodyPr wrap="square" rtlCol="0">
            <a:spAutoFit/>
          </a:bodyPr>
          <a:lstStyle/>
          <a:p>
            <a:r>
              <a:rPr lang="en-US" dirty="0" smtClean="0"/>
              <a:t>Intersected points are the solution  </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191386" y="4667781"/>
                <a:ext cx="4061638" cy="646331"/>
              </a:xfrm>
              <a:prstGeom prst="rect">
                <a:avLst/>
              </a:prstGeom>
              <a:ln w="28575">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Given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+8</m:t>
                    </m:r>
                  </m:oMath>
                </a14:m>
                <a:endParaRPr lang="en-US" b="0" dirty="0" smtClean="0"/>
              </a:p>
              <a:p>
                <a:r>
                  <a:rPr lang="en-US" dirty="0" smtClean="0"/>
                  <a:t>Solve graphically  </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91386" y="4667781"/>
                <a:ext cx="4061638" cy="646331"/>
              </a:xfrm>
              <a:prstGeom prst="rect">
                <a:avLst/>
              </a:prstGeom>
              <a:blipFill rotWithShape="0">
                <a:blip r:embed="rId2"/>
                <a:stretch>
                  <a:fillRect l="-893" t="-3604" b="-10811"/>
                </a:stretch>
              </a:blipFill>
              <a:ln w="28575">
                <a:prstDash val="sysDash"/>
              </a:ln>
            </p:spPr>
            <p:txBody>
              <a:bodyPr/>
              <a:lstStyle/>
              <a:p>
                <a:r>
                  <a:rPr lang="en-US">
                    <a:noFill/>
                  </a:rPr>
                  <a:t> </a:t>
                </a:r>
              </a:p>
            </p:txBody>
          </p:sp>
        </mc:Fallback>
      </mc:AlternateContent>
      <p:sp>
        <p:nvSpPr>
          <p:cNvPr id="13" name="Rounded Rectangle 12"/>
          <p:cNvSpPr/>
          <p:nvPr/>
        </p:nvSpPr>
        <p:spPr>
          <a:xfrm>
            <a:off x="191386" y="3442842"/>
            <a:ext cx="1669312" cy="65921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Example1</a:t>
            </a:r>
            <a:endParaRPr lang="en-US" dirty="0"/>
          </a:p>
        </p:txBody>
      </p:sp>
      <mc:AlternateContent xmlns:mc="http://schemas.openxmlformats.org/markup-compatibility/2006" xmlns:a14="http://schemas.microsoft.com/office/drawing/2010/main">
        <mc:Choice Requires="a14">
          <p:sp>
            <p:nvSpPr>
              <p:cNvPr id="14" name="Rectangle 13"/>
              <p:cNvSpPr/>
              <p:nvPr/>
            </p:nvSpPr>
            <p:spPr>
              <a:xfrm>
                <a:off x="6783608" y="1099366"/>
                <a:ext cx="40018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𝑃𝑙𝑜𝑡</m:t>
                      </m:r>
                      <m:r>
                        <a:rPr lang="en-US" b="0" i="1" smtClean="0">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=2</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+8 </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783608" y="1099366"/>
                <a:ext cx="4001801" cy="369332"/>
              </a:xfrm>
              <a:prstGeom prst="rect">
                <a:avLst/>
              </a:prstGeom>
              <a:blipFill rotWithShape="0">
                <a:blip r:embed="rId3"/>
                <a:stretch>
                  <a:fillRect b="-13115"/>
                </a:stretch>
              </a:blipFill>
            </p:spPr>
            <p:txBody>
              <a:bodyPr/>
              <a:lstStyle/>
              <a:p>
                <a:r>
                  <a:rPr lang="en-US">
                    <a:noFill/>
                  </a:rPr>
                  <a:t> </a:t>
                </a:r>
              </a:p>
            </p:txBody>
          </p:sp>
        </mc:Fallback>
      </mc:AlternateContent>
      <p:sp>
        <p:nvSpPr>
          <p:cNvPr id="15" name="Oval 14"/>
          <p:cNvSpPr/>
          <p:nvPr/>
        </p:nvSpPr>
        <p:spPr>
          <a:xfrm>
            <a:off x="6352316" y="1055432"/>
            <a:ext cx="457200" cy="457200"/>
          </a:xfrm>
          <a:prstGeom prst="ellipse">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16" name="Oval 15"/>
          <p:cNvSpPr/>
          <p:nvPr/>
        </p:nvSpPr>
        <p:spPr>
          <a:xfrm>
            <a:off x="6352316" y="1653364"/>
            <a:ext cx="457200" cy="457200"/>
          </a:xfrm>
          <a:prstGeom prst="ellipse">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7" name="TextBox 16"/>
          <p:cNvSpPr txBox="1"/>
          <p:nvPr/>
        </p:nvSpPr>
        <p:spPr>
          <a:xfrm>
            <a:off x="6809516" y="1697298"/>
            <a:ext cx="2519916" cy="369332"/>
          </a:xfrm>
          <a:prstGeom prst="rect">
            <a:avLst/>
          </a:prstGeom>
          <a:noFill/>
        </p:spPr>
        <p:txBody>
          <a:bodyPr wrap="square" rtlCol="0">
            <a:spAutoFit/>
          </a:bodyPr>
          <a:lstStyle/>
          <a:p>
            <a:r>
              <a:rPr lang="en-US" dirty="0" smtClean="0"/>
              <a:t>Check for intersection </a:t>
            </a:r>
            <a:endParaRPr lang="en-US" dirty="0"/>
          </a:p>
        </p:txBody>
      </p:sp>
      <p:sp>
        <p:nvSpPr>
          <p:cNvPr id="18" name="Oval 17"/>
          <p:cNvSpPr/>
          <p:nvPr/>
        </p:nvSpPr>
        <p:spPr>
          <a:xfrm>
            <a:off x="6352316" y="2283195"/>
            <a:ext cx="457200" cy="457200"/>
          </a:xfrm>
          <a:prstGeom prst="ellipse">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sp>
        <p:nvSpPr>
          <p:cNvPr id="19" name="TextBox 18"/>
          <p:cNvSpPr txBox="1"/>
          <p:nvPr/>
        </p:nvSpPr>
        <p:spPr>
          <a:xfrm>
            <a:off x="6809516" y="2339164"/>
            <a:ext cx="3604438" cy="646331"/>
          </a:xfrm>
          <a:prstGeom prst="rect">
            <a:avLst/>
          </a:prstGeom>
          <a:noFill/>
        </p:spPr>
        <p:txBody>
          <a:bodyPr wrap="square" rtlCol="0">
            <a:spAutoFit/>
          </a:bodyPr>
          <a:lstStyle/>
          <a:p>
            <a:r>
              <a:rPr lang="en-US" dirty="0" smtClean="0"/>
              <a:t>Intersected points (5,13)is the solution   </a:t>
            </a:r>
            <a:endParaRPr lang="en-US" dirty="0"/>
          </a:p>
        </p:txBody>
      </p:sp>
      <p:pic>
        <p:nvPicPr>
          <p:cNvPr id="20" name="Picture 19"/>
          <p:cNvPicPr>
            <a:picLocks noChangeAspect="1"/>
          </p:cNvPicPr>
          <p:nvPr/>
        </p:nvPicPr>
        <p:blipFill>
          <a:blip r:embed="rId4"/>
          <a:stretch>
            <a:fillRect/>
          </a:stretch>
        </p:blipFill>
        <p:spPr>
          <a:xfrm>
            <a:off x="6671294" y="3012929"/>
            <a:ext cx="3472167" cy="3635999"/>
          </a:xfrm>
          <a:prstGeom prst="rect">
            <a:avLst/>
          </a:prstGeom>
        </p:spPr>
      </p:pic>
      <mc:AlternateContent xmlns:mc="http://schemas.openxmlformats.org/markup-compatibility/2006" xmlns:a14="http://schemas.microsoft.com/office/drawing/2010/main">
        <mc:Choice Requires="a14">
          <p:sp>
            <p:nvSpPr>
              <p:cNvPr id="21" name="Action Button: Custom 20">
                <a:hlinkClick r:id="" action="ppaction://noaction" highlightClick="1"/>
              </p:cNvPr>
              <p:cNvSpPr/>
              <p:nvPr/>
            </p:nvSpPr>
            <p:spPr>
              <a:xfrm>
                <a:off x="7711957" y="5794745"/>
                <a:ext cx="715034" cy="37213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𝑓</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1" name="Action Button: Custom 20">
                <a:hlinkClick r:id="" action="ppaction://noaction" highlightClick="1"/>
              </p:cNvPr>
              <p:cNvSpPr>
                <a:spLocks noRot="1" noChangeAspect="1" noMove="1" noResize="1" noEditPoints="1" noAdjustHandles="1" noChangeArrowheads="1" noChangeShapeType="1" noTextEdit="1"/>
              </p:cNvSpPr>
              <p:nvPr/>
            </p:nvSpPr>
            <p:spPr>
              <a:xfrm>
                <a:off x="7711957" y="5794745"/>
                <a:ext cx="715034" cy="372139"/>
              </a:xfrm>
              <a:prstGeom prst="actionButtonBlank">
                <a:avLst/>
              </a:prstGeom>
              <a:blipFill rotWithShape="0">
                <a:blip r:embed="rId5"/>
                <a:stretch>
                  <a:fillRect b="-131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Action Button: Custom 21">
                <a:hlinkClick r:id="" action="ppaction://noaction" highlightClick="1"/>
              </p:cNvPr>
              <p:cNvSpPr/>
              <p:nvPr/>
            </p:nvSpPr>
            <p:spPr>
              <a:xfrm>
                <a:off x="6809516" y="4804876"/>
                <a:ext cx="715034" cy="37213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𝑔</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2" name="Action Button: Custom 21">
                <a:hlinkClick r:id="" action="ppaction://noaction" highlightClick="1"/>
              </p:cNvPr>
              <p:cNvSpPr>
                <a:spLocks noRot="1" noChangeAspect="1" noMove="1" noResize="1" noEditPoints="1" noAdjustHandles="1" noChangeArrowheads="1" noChangeShapeType="1" noTextEdit="1"/>
              </p:cNvSpPr>
              <p:nvPr/>
            </p:nvSpPr>
            <p:spPr>
              <a:xfrm>
                <a:off x="6809516" y="4804876"/>
                <a:ext cx="715034" cy="372139"/>
              </a:xfrm>
              <a:prstGeom prst="actionButtonBlank">
                <a:avLst/>
              </a:prstGeom>
              <a:blipFill rotWithShape="0">
                <a:blip r:embed="rId6"/>
                <a:stretch>
                  <a:fillRect b="-13115"/>
                </a:stretch>
              </a:blipFill>
              <a:ln>
                <a:noFill/>
              </a:ln>
            </p:spPr>
            <p:txBody>
              <a:bodyPr/>
              <a:lstStyle/>
              <a:p>
                <a:r>
                  <a:rPr lang="en-US">
                    <a:noFill/>
                  </a:rPr>
                  <a:t> </a:t>
                </a:r>
              </a:p>
            </p:txBody>
          </p:sp>
        </mc:Fallback>
      </mc:AlternateContent>
      <p:sp>
        <p:nvSpPr>
          <p:cNvPr id="23" name="Oval 22"/>
          <p:cNvSpPr/>
          <p:nvPr/>
        </p:nvSpPr>
        <p:spPr>
          <a:xfrm>
            <a:off x="8805774" y="3350359"/>
            <a:ext cx="306329" cy="329609"/>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8958938" y="3369517"/>
                <a:ext cx="9947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(5,13)</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8958938" y="3369517"/>
                <a:ext cx="994782" cy="369332"/>
              </a:xfrm>
              <a:prstGeom prst="rect">
                <a:avLst/>
              </a:prstGeom>
              <a:blipFill rotWithShape="0">
                <a:blip r:embed="rId7"/>
                <a:stretch>
                  <a:fillRect b="-13333"/>
                </a:stretch>
              </a:blipFill>
            </p:spPr>
            <p:txBody>
              <a:bodyPr/>
              <a:lstStyle/>
              <a:p>
                <a:r>
                  <a:rPr lang="en-US">
                    <a:noFill/>
                  </a:rPr>
                  <a:t> </a:t>
                </a:r>
              </a:p>
            </p:txBody>
          </p:sp>
        </mc:Fallback>
      </mc:AlternateContent>
      <p:sp>
        <p:nvSpPr>
          <p:cNvPr id="25" name="Oval 24"/>
          <p:cNvSpPr/>
          <p:nvPr/>
        </p:nvSpPr>
        <p:spPr>
          <a:xfrm>
            <a:off x="191386" y="5879833"/>
            <a:ext cx="751562" cy="71398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t>Reset </a:t>
            </a:r>
            <a:endParaRPr lang="en-US" sz="1200" dirty="0"/>
          </a:p>
        </p:txBody>
      </p:sp>
      <p:sp>
        <p:nvSpPr>
          <p:cNvPr id="26" name="Rounded Rectangle 25">
            <a:hlinkClick r:id="rId8" action="ppaction://hlinksldjump"/>
          </p:cNvPr>
          <p:cNvSpPr/>
          <p:nvPr/>
        </p:nvSpPr>
        <p:spPr>
          <a:xfrm>
            <a:off x="2013862" y="3442842"/>
            <a:ext cx="1669312" cy="65921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Example2</a:t>
            </a:r>
            <a:endParaRPr lang="en-US" dirty="0"/>
          </a:p>
        </p:txBody>
      </p:sp>
      <p:pic>
        <p:nvPicPr>
          <p:cNvPr id="27" name="Picture 26">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08903" y="6125496"/>
            <a:ext cx="604966" cy="642737"/>
          </a:xfrm>
          <a:prstGeom prst="rect">
            <a:avLst/>
          </a:prstGeom>
        </p:spPr>
      </p:pic>
    </p:spTree>
    <p:extLst>
      <p:ext uri="{BB962C8B-B14F-4D97-AF65-F5344CB8AC3E}">
        <p14:creationId xmlns:p14="http://schemas.microsoft.com/office/powerpoint/2010/main" val="3499852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2" grpId="0" animBg="1"/>
      <p:bldP spid="14" grpId="0"/>
      <p:bldP spid="14" grpId="1"/>
      <p:bldP spid="15" grpId="0" animBg="1"/>
      <p:bldP spid="16" grpId="0" animBg="1"/>
      <p:bldP spid="17" grpId="0"/>
      <p:bldP spid="17" grpId="1"/>
      <p:bldP spid="18" grpId="0" animBg="1"/>
      <p:bldP spid="19" grpId="0"/>
      <p:bldP spid="19" grpId="1"/>
      <p:bldP spid="21" grpId="0"/>
      <p:bldP spid="21" grpId="1"/>
      <p:bldP spid="22" grpId="0"/>
      <p:bldP spid="22" grpId="1"/>
      <p:bldP spid="23" grpId="0" animBg="1"/>
      <p:bldP spid="23" grpId="1" animBg="1"/>
      <p:bldP spid="24" grpId="0"/>
      <p:bldP spid="24"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33634" y="307537"/>
                <a:ext cx="5689650" cy="646331"/>
              </a:xfrm>
              <a:prstGeom prst="rect">
                <a:avLst/>
              </a:prstGeom>
              <a:ln w="28575">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Given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+4 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+2</m:t>
                    </m:r>
                  </m:oMath>
                </a14:m>
                <a:endParaRPr lang="en-US" b="0" dirty="0" smtClean="0"/>
              </a:p>
              <a:p>
                <a:r>
                  <a:rPr lang="en-US" dirty="0" smtClean="0"/>
                  <a:t>Solve graphically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33634" y="307537"/>
                <a:ext cx="5689650" cy="646331"/>
              </a:xfrm>
              <a:prstGeom prst="rect">
                <a:avLst/>
              </a:prstGeom>
              <a:blipFill rotWithShape="0">
                <a:blip r:embed="rId2"/>
                <a:stretch>
                  <a:fillRect l="-746" t="-2703" b="-10811"/>
                </a:stretch>
              </a:blipFill>
              <a:ln w="28575">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64926" y="1224495"/>
                <a:ext cx="45209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𝑃𝑙𝑜𝑡</m:t>
                      </m:r>
                      <m:r>
                        <a:rPr lang="en-US" b="0" i="1" smtClean="0">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+4 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+2 </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564926" y="1224495"/>
                <a:ext cx="4520918" cy="369332"/>
              </a:xfrm>
              <a:prstGeom prst="rect">
                <a:avLst/>
              </a:prstGeom>
              <a:blipFill rotWithShape="0">
                <a:blip r:embed="rId3"/>
                <a:stretch>
                  <a:fillRect b="-13333"/>
                </a:stretch>
              </a:blipFill>
            </p:spPr>
            <p:txBody>
              <a:bodyPr/>
              <a:lstStyle/>
              <a:p>
                <a:r>
                  <a:rPr lang="en-US">
                    <a:noFill/>
                  </a:rPr>
                  <a:t> </a:t>
                </a:r>
              </a:p>
            </p:txBody>
          </p:sp>
        </mc:Fallback>
      </mc:AlternateContent>
      <p:sp>
        <p:nvSpPr>
          <p:cNvPr id="5" name="Oval 4"/>
          <p:cNvSpPr/>
          <p:nvPr/>
        </p:nvSpPr>
        <p:spPr>
          <a:xfrm>
            <a:off x="133634" y="1180561"/>
            <a:ext cx="457200" cy="457200"/>
          </a:xfrm>
          <a:prstGeom prst="ellipse">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6" name="Oval 5"/>
          <p:cNvSpPr/>
          <p:nvPr/>
        </p:nvSpPr>
        <p:spPr>
          <a:xfrm>
            <a:off x="133634" y="1778493"/>
            <a:ext cx="457200" cy="457200"/>
          </a:xfrm>
          <a:prstGeom prst="ellipse">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7" name="TextBox 6"/>
          <p:cNvSpPr txBox="1"/>
          <p:nvPr/>
        </p:nvSpPr>
        <p:spPr>
          <a:xfrm>
            <a:off x="590834" y="1822427"/>
            <a:ext cx="2519916" cy="369332"/>
          </a:xfrm>
          <a:prstGeom prst="rect">
            <a:avLst/>
          </a:prstGeom>
          <a:noFill/>
        </p:spPr>
        <p:txBody>
          <a:bodyPr wrap="square" rtlCol="0">
            <a:spAutoFit/>
          </a:bodyPr>
          <a:lstStyle/>
          <a:p>
            <a:r>
              <a:rPr lang="en-US" dirty="0" smtClean="0"/>
              <a:t>Check for intersection </a:t>
            </a:r>
            <a:endParaRPr lang="en-US" dirty="0"/>
          </a:p>
        </p:txBody>
      </p:sp>
      <p:sp>
        <p:nvSpPr>
          <p:cNvPr id="8" name="Oval 7"/>
          <p:cNvSpPr/>
          <p:nvPr/>
        </p:nvSpPr>
        <p:spPr>
          <a:xfrm>
            <a:off x="133634" y="2408324"/>
            <a:ext cx="457200" cy="457200"/>
          </a:xfrm>
          <a:prstGeom prst="ellipse">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sp>
        <p:nvSpPr>
          <p:cNvPr id="9" name="TextBox 8"/>
          <p:cNvSpPr txBox="1"/>
          <p:nvPr/>
        </p:nvSpPr>
        <p:spPr>
          <a:xfrm>
            <a:off x="590834" y="2464293"/>
            <a:ext cx="3604438" cy="646331"/>
          </a:xfrm>
          <a:prstGeom prst="rect">
            <a:avLst/>
          </a:prstGeom>
          <a:noFill/>
        </p:spPr>
        <p:txBody>
          <a:bodyPr wrap="square" rtlCol="0">
            <a:spAutoFit/>
          </a:bodyPr>
          <a:lstStyle/>
          <a:p>
            <a:r>
              <a:rPr lang="en-US" dirty="0" smtClean="0"/>
              <a:t>Intersected points (-1,1)</a:t>
            </a:r>
            <a:r>
              <a:rPr lang="en-US" dirty="0"/>
              <a:t> </a:t>
            </a:r>
            <a:r>
              <a:rPr lang="en-US" dirty="0" smtClean="0"/>
              <a:t>and (-2,0)</a:t>
            </a:r>
            <a:r>
              <a:rPr lang="en-US" dirty="0"/>
              <a:t> </a:t>
            </a:r>
            <a:r>
              <a:rPr lang="en-US" dirty="0" smtClean="0"/>
              <a:t>are  the solutions </a:t>
            </a:r>
            <a:endParaRPr lang="en-US" dirty="0"/>
          </a:p>
        </p:txBody>
      </p:sp>
      <p:grpSp>
        <p:nvGrpSpPr>
          <p:cNvPr id="18" name="Group 17"/>
          <p:cNvGrpSpPr/>
          <p:nvPr/>
        </p:nvGrpSpPr>
        <p:grpSpPr>
          <a:xfrm>
            <a:off x="6420051" y="1074683"/>
            <a:ext cx="5196892" cy="3949371"/>
            <a:chOff x="6420051" y="1074683"/>
            <a:chExt cx="5196892" cy="3949371"/>
          </a:xfrm>
        </p:grpSpPr>
        <p:pic>
          <p:nvPicPr>
            <p:cNvPr id="10" name="Picture 9"/>
            <p:cNvPicPr>
              <a:picLocks noChangeAspect="1"/>
            </p:cNvPicPr>
            <p:nvPr/>
          </p:nvPicPr>
          <p:blipFill>
            <a:blip r:embed="rId4"/>
            <a:stretch>
              <a:fillRect/>
            </a:stretch>
          </p:blipFill>
          <p:spPr>
            <a:xfrm>
              <a:off x="6420051" y="1074683"/>
              <a:ext cx="5196892" cy="3949371"/>
            </a:xfrm>
            <a:prstGeom prst="rect">
              <a:avLst/>
            </a:prstGeom>
          </p:spPr>
        </p:pic>
        <mc:AlternateContent xmlns:mc="http://schemas.openxmlformats.org/markup-compatibility/2006" xmlns:a14="http://schemas.microsoft.com/office/drawing/2010/main">
          <mc:Choice Requires="a14">
            <p:sp>
              <p:nvSpPr>
                <p:cNvPr id="13" name="Action Button: Custom 12">
                  <a:hlinkClick r:id="" action="ppaction://noaction" highlightClick="1"/>
                </p:cNvPr>
                <p:cNvSpPr/>
                <p:nvPr/>
              </p:nvSpPr>
              <p:spPr>
                <a:xfrm>
                  <a:off x="7364088" y="2305091"/>
                  <a:ext cx="715034" cy="37213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𝑓</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3" name="Action Button: Custom 12">
                  <a:hlinkClick r:id="" action="ppaction://noaction" highlightClick="1"/>
                </p:cNvPr>
                <p:cNvSpPr>
                  <a:spLocks noRot="1" noChangeAspect="1" noMove="1" noResize="1" noEditPoints="1" noAdjustHandles="1" noChangeArrowheads="1" noChangeShapeType="1" noTextEdit="1"/>
                </p:cNvSpPr>
                <p:nvPr/>
              </p:nvSpPr>
              <p:spPr>
                <a:xfrm>
                  <a:off x="7364088" y="2305091"/>
                  <a:ext cx="715034" cy="372139"/>
                </a:xfrm>
                <a:prstGeom prst="actionButtonBlank">
                  <a:avLst/>
                </a:prstGeom>
                <a:blipFill rotWithShape="0">
                  <a:blip r:embed="rId5"/>
                  <a:stretch>
                    <a:fillRect b="-131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Action Button: Custom 13">
                  <a:hlinkClick r:id="" action="ppaction://noaction" highlightClick="1"/>
                </p:cNvPr>
                <p:cNvSpPr/>
                <p:nvPr/>
              </p:nvSpPr>
              <p:spPr>
                <a:xfrm>
                  <a:off x="7848429" y="4651915"/>
                  <a:ext cx="715034" cy="37213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𝑔</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4" name="Action Button: Custom 13">
                  <a:hlinkClick r:id="" action="ppaction://noaction" highlightClick="1"/>
                </p:cNvPr>
                <p:cNvSpPr>
                  <a:spLocks noRot="1" noChangeAspect="1" noMove="1" noResize="1" noEditPoints="1" noAdjustHandles="1" noChangeArrowheads="1" noChangeShapeType="1" noTextEdit="1"/>
                </p:cNvSpPr>
                <p:nvPr/>
              </p:nvSpPr>
              <p:spPr>
                <a:xfrm>
                  <a:off x="7848429" y="4651915"/>
                  <a:ext cx="715034" cy="372139"/>
                </a:xfrm>
                <a:prstGeom prst="actionButtonBlank">
                  <a:avLst/>
                </a:prstGeom>
                <a:blipFill rotWithShape="0">
                  <a:blip r:embed="rId6"/>
                  <a:stretch>
                    <a:fillRect b="-13115"/>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TextBox 14"/>
              <p:cNvSpPr txBox="1"/>
              <p:nvPr/>
            </p:nvSpPr>
            <p:spPr>
              <a:xfrm>
                <a:off x="9101713" y="3326922"/>
                <a:ext cx="9947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(−1,1)</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9101713" y="3326922"/>
                <a:ext cx="994782" cy="369332"/>
              </a:xfrm>
              <a:prstGeom prst="rect">
                <a:avLst/>
              </a:prstGeom>
              <a:blipFill rotWithShape="0">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410298" y="4097613"/>
                <a:ext cx="9947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(−2,0)</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8410298" y="4097613"/>
                <a:ext cx="994782" cy="369332"/>
              </a:xfrm>
              <a:prstGeom prst="rect">
                <a:avLst/>
              </a:prstGeom>
              <a:blipFill rotWithShape="0">
                <a:blip r:embed="rId8"/>
                <a:stretch>
                  <a:fillRect b="-13115"/>
                </a:stretch>
              </a:blipFill>
            </p:spPr>
            <p:txBody>
              <a:bodyPr/>
              <a:lstStyle/>
              <a:p>
                <a:r>
                  <a:rPr lang="en-US">
                    <a:noFill/>
                  </a:rPr>
                  <a:t> </a:t>
                </a:r>
              </a:p>
            </p:txBody>
          </p:sp>
        </mc:Fallback>
      </mc:AlternateContent>
      <p:sp>
        <p:nvSpPr>
          <p:cNvPr id="11" name="Oval 10"/>
          <p:cNvSpPr/>
          <p:nvPr/>
        </p:nvSpPr>
        <p:spPr>
          <a:xfrm>
            <a:off x="8257134" y="4014502"/>
            <a:ext cx="306329" cy="329609"/>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p:cNvSpPr/>
          <p:nvPr/>
        </p:nvSpPr>
        <p:spPr>
          <a:xfrm>
            <a:off x="8948549" y="3368005"/>
            <a:ext cx="306329" cy="329609"/>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Oval 18"/>
          <p:cNvSpPr/>
          <p:nvPr/>
        </p:nvSpPr>
        <p:spPr>
          <a:xfrm>
            <a:off x="191386" y="5879833"/>
            <a:ext cx="751562" cy="71398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t>Reset </a:t>
            </a:r>
            <a:endParaRPr lang="en-US" sz="1200" dirty="0"/>
          </a:p>
        </p:txBody>
      </p:sp>
      <p:pic>
        <p:nvPicPr>
          <p:cNvPr id="20" name="Picture 19">
            <a:hlinkClick r:id="" action="ppaction://hlinkshowjump?jump=previousslid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08658" y="6174658"/>
            <a:ext cx="683342" cy="683342"/>
          </a:xfrm>
          <a:prstGeom prst="rect">
            <a:avLst/>
          </a:prstGeom>
        </p:spPr>
      </p:pic>
    </p:spTree>
    <p:extLst>
      <p:ext uri="{BB962C8B-B14F-4D97-AF65-F5344CB8AC3E}">
        <p14:creationId xmlns:p14="http://schemas.microsoft.com/office/powerpoint/2010/main" val="22888265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1"/>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4" grpId="0"/>
      <p:bldP spid="4" grpId="1"/>
      <p:bldP spid="7" grpId="0"/>
      <p:bldP spid="7" grpId="1"/>
      <p:bldP spid="9" grpId="0"/>
      <p:bldP spid="9" grpId="1"/>
      <p:bldP spid="15" grpId="0"/>
      <p:bldP spid="15" grpId="1"/>
      <p:bldP spid="16" grpId="0"/>
      <p:bldP spid="16" grpId="1"/>
      <p:bldP spid="11" grpId="0" animBg="1"/>
      <p:bldP spid="11" grpId="1" animBg="1"/>
      <p:bldP spid="12" grpId="0" animBg="1"/>
      <p:bldP spid="12"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66752" y="91513"/>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Solving Inequalities  Graphically </a:t>
            </a:r>
            <a:endParaRPr lang="en-US" dirty="0"/>
          </a:p>
        </p:txBody>
      </p:sp>
      <p:sp>
        <p:nvSpPr>
          <p:cNvPr id="3" name="Oval 2"/>
          <p:cNvSpPr/>
          <p:nvPr/>
        </p:nvSpPr>
        <p:spPr>
          <a:xfrm>
            <a:off x="308344" y="1424764"/>
            <a:ext cx="457200" cy="457200"/>
          </a:xfrm>
          <a:prstGeom prst="ellipse">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4" name="TextBox 3"/>
          <p:cNvSpPr txBox="1"/>
          <p:nvPr/>
        </p:nvSpPr>
        <p:spPr>
          <a:xfrm>
            <a:off x="903767" y="1468698"/>
            <a:ext cx="2519916" cy="369332"/>
          </a:xfrm>
          <a:prstGeom prst="rect">
            <a:avLst/>
          </a:prstGeom>
          <a:noFill/>
        </p:spPr>
        <p:txBody>
          <a:bodyPr wrap="square" rtlCol="0">
            <a:spAutoFit/>
          </a:bodyPr>
          <a:lstStyle/>
          <a:p>
            <a:r>
              <a:rPr lang="en-US" dirty="0" smtClean="0"/>
              <a:t>Plot the graphs </a:t>
            </a:r>
            <a:endParaRPr lang="en-US" dirty="0"/>
          </a:p>
        </p:txBody>
      </p:sp>
      <p:sp>
        <p:nvSpPr>
          <p:cNvPr id="5" name="Oval 4"/>
          <p:cNvSpPr/>
          <p:nvPr/>
        </p:nvSpPr>
        <p:spPr>
          <a:xfrm>
            <a:off x="308344" y="2140689"/>
            <a:ext cx="457200" cy="457200"/>
          </a:xfrm>
          <a:prstGeom prst="ellipse">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6" name="TextBox 5"/>
          <p:cNvSpPr txBox="1"/>
          <p:nvPr/>
        </p:nvSpPr>
        <p:spPr>
          <a:xfrm>
            <a:off x="765544" y="2096755"/>
            <a:ext cx="3604438" cy="646331"/>
          </a:xfrm>
          <a:prstGeom prst="rect">
            <a:avLst/>
          </a:prstGeom>
          <a:noFill/>
        </p:spPr>
        <p:txBody>
          <a:bodyPr wrap="square" rtlCol="0">
            <a:spAutoFit/>
          </a:bodyPr>
          <a:lstStyle/>
          <a:p>
            <a:r>
              <a:rPr lang="en-US" dirty="0" smtClean="0"/>
              <a:t>Check which graph is above the other in specific domains  </a:t>
            </a:r>
            <a:endParaRPr lang="en-US" dirty="0"/>
          </a:p>
        </p:txBody>
      </p:sp>
      <p:sp>
        <p:nvSpPr>
          <p:cNvPr id="7" name="Oval 6"/>
          <p:cNvSpPr/>
          <p:nvPr/>
        </p:nvSpPr>
        <p:spPr>
          <a:xfrm>
            <a:off x="308344" y="2812680"/>
            <a:ext cx="457200" cy="457200"/>
          </a:xfrm>
          <a:prstGeom prst="ellipse">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8" name="TextBox 7"/>
          <p:cNvSpPr txBox="1"/>
          <p:nvPr/>
        </p:nvSpPr>
        <p:spPr>
          <a:xfrm>
            <a:off x="903767" y="2856614"/>
            <a:ext cx="3604438" cy="369332"/>
          </a:xfrm>
          <a:prstGeom prst="rect">
            <a:avLst/>
          </a:prstGeom>
          <a:noFill/>
        </p:spPr>
        <p:txBody>
          <a:bodyPr wrap="square" rtlCol="0">
            <a:spAutoFit/>
          </a:bodyPr>
          <a:lstStyle/>
          <a:p>
            <a:r>
              <a:rPr lang="en-US" dirty="0" smtClean="0"/>
              <a:t>Shade area depending on question </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191386" y="4667781"/>
                <a:ext cx="4061638" cy="646331"/>
              </a:xfrm>
              <a:prstGeom prst="rect">
                <a:avLst/>
              </a:prstGeom>
              <a:ln w="28575">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Given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+8</m:t>
                    </m:r>
                  </m:oMath>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𝑤h𝑎𝑡</m:t>
                      </m:r>
                      <m:r>
                        <a:rPr lang="en-US" b="0" i="1" smtClean="0">
                          <a:latin typeface="Cambria Math" panose="02040503050406030204" pitchFamily="18" charset="0"/>
                        </a:rPr>
                        <m:t> </m:t>
                      </m:r>
                      <m:r>
                        <a:rPr lang="en-US" b="0" i="1" smtClean="0">
                          <a:latin typeface="Cambria Math" panose="02040503050406030204" pitchFamily="18" charset="0"/>
                        </a:rPr>
                        <m:t>𝑣𝑎𝑙𝑢𝑒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&gt;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91386" y="4667781"/>
                <a:ext cx="4061638" cy="646331"/>
              </a:xfrm>
              <a:prstGeom prst="rect">
                <a:avLst/>
              </a:prstGeom>
              <a:blipFill rotWithShape="0">
                <a:blip r:embed="rId2"/>
                <a:stretch>
                  <a:fillRect l="-893" t="-3604" b="-3604"/>
                </a:stretch>
              </a:blipFill>
              <a:ln w="28575">
                <a:prstDash val="sysDash"/>
              </a:ln>
            </p:spPr>
            <p:txBody>
              <a:bodyPr/>
              <a:lstStyle/>
              <a:p>
                <a:r>
                  <a:rPr lang="en-US">
                    <a:noFill/>
                  </a:rPr>
                  <a:t> </a:t>
                </a:r>
              </a:p>
            </p:txBody>
          </p:sp>
        </mc:Fallback>
      </mc:AlternateContent>
      <p:sp>
        <p:nvSpPr>
          <p:cNvPr id="10" name="Rounded Rectangle 9"/>
          <p:cNvSpPr/>
          <p:nvPr/>
        </p:nvSpPr>
        <p:spPr>
          <a:xfrm>
            <a:off x="191386" y="3442842"/>
            <a:ext cx="1669312" cy="65921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Example1</a:t>
            </a:r>
            <a:endParaRPr lang="en-US" dirty="0"/>
          </a:p>
        </p:txBody>
      </p:sp>
      <mc:AlternateContent xmlns:mc="http://schemas.openxmlformats.org/markup-compatibility/2006" xmlns:a14="http://schemas.microsoft.com/office/drawing/2010/main">
        <mc:Choice Requires="a14">
          <p:sp>
            <p:nvSpPr>
              <p:cNvPr id="11" name="Rectangle 10"/>
              <p:cNvSpPr/>
              <p:nvPr/>
            </p:nvSpPr>
            <p:spPr>
              <a:xfrm>
                <a:off x="6783608" y="1099366"/>
                <a:ext cx="40018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𝑃𝑙𝑜𝑡</m:t>
                      </m:r>
                      <m:r>
                        <a:rPr lang="en-US" b="0" i="1" smtClean="0">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=2</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+8 </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6783608" y="1099366"/>
                <a:ext cx="4001801" cy="369332"/>
              </a:xfrm>
              <a:prstGeom prst="rect">
                <a:avLst/>
              </a:prstGeom>
              <a:blipFill rotWithShape="0">
                <a:blip r:embed="rId3"/>
                <a:stretch>
                  <a:fillRect b="-13115"/>
                </a:stretch>
              </a:blipFill>
            </p:spPr>
            <p:txBody>
              <a:bodyPr/>
              <a:lstStyle/>
              <a:p>
                <a:r>
                  <a:rPr lang="en-US">
                    <a:noFill/>
                  </a:rPr>
                  <a:t> </a:t>
                </a:r>
              </a:p>
            </p:txBody>
          </p:sp>
        </mc:Fallback>
      </mc:AlternateContent>
      <p:sp>
        <p:nvSpPr>
          <p:cNvPr id="12" name="Oval 11"/>
          <p:cNvSpPr/>
          <p:nvPr/>
        </p:nvSpPr>
        <p:spPr>
          <a:xfrm>
            <a:off x="6352316" y="1055432"/>
            <a:ext cx="457200" cy="457200"/>
          </a:xfrm>
          <a:prstGeom prst="ellipse">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13" name="Oval 12"/>
          <p:cNvSpPr/>
          <p:nvPr/>
        </p:nvSpPr>
        <p:spPr>
          <a:xfrm>
            <a:off x="6352316" y="1653364"/>
            <a:ext cx="457200" cy="457200"/>
          </a:xfrm>
          <a:prstGeom prst="ellipse">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mc:AlternateContent xmlns:mc="http://schemas.openxmlformats.org/markup-compatibility/2006" xmlns:a14="http://schemas.microsoft.com/office/drawing/2010/main">
        <mc:Choice Requires="a14">
          <p:sp>
            <p:nvSpPr>
              <p:cNvPr id="14" name="TextBox 13"/>
              <p:cNvSpPr txBox="1"/>
              <p:nvPr/>
            </p:nvSpPr>
            <p:spPr>
              <a:xfrm>
                <a:off x="6809516" y="1697298"/>
                <a:ext cx="3337374" cy="369332"/>
              </a:xfrm>
              <a:prstGeom prst="rect">
                <a:avLst/>
              </a:prstGeom>
              <a:noFill/>
            </p:spPr>
            <p:txBody>
              <a:bodyPr wrap="square" rtlCol="0">
                <a:spAutoFit/>
              </a:bodyPr>
              <a:lstStyle/>
              <a:p>
                <a:r>
                  <a:rPr lang="en-US" dirty="0" smtClean="0"/>
                  <a:t>Check where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𝑎𝑏𝑜𝑣𝑒</m:t>
                    </m:r>
                    <m:r>
                      <a:rPr lang="en-US" b="0" i="1" smtClean="0">
                        <a:latin typeface="Cambria Math" panose="02040503050406030204" pitchFamily="18" charset="0"/>
                      </a:rPr>
                      <m:t> </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809516" y="1697298"/>
                <a:ext cx="3337374" cy="369332"/>
              </a:xfrm>
              <a:prstGeom prst="rect">
                <a:avLst/>
              </a:prstGeom>
              <a:blipFill rotWithShape="0">
                <a:blip r:embed="rId4"/>
                <a:stretch>
                  <a:fillRect l="-1460" t="-8197" b="-24590"/>
                </a:stretch>
              </a:blipFill>
            </p:spPr>
            <p:txBody>
              <a:bodyPr/>
              <a:lstStyle/>
              <a:p>
                <a:r>
                  <a:rPr lang="en-US">
                    <a:noFill/>
                  </a:rPr>
                  <a:t> </a:t>
                </a:r>
              </a:p>
            </p:txBody>
          </p:sp>
        </mc:Fallback>
      </mc:AlternateContent>
      <p:sp>
        <p:nvSpPr>
          <p:cNvPr id="15" name="Oval 14"/>
          <p:cNvSpPr/>
          <p:nvPr/>
        </p:nvSpPr>
        <p:spPr>
          <a:xfrm>
            <a:off x="6352316" y="2283195"/>
            <a:ext cx="457200" cy="457200"/>
          </a:xfrm>
          <a:prstGeom prst="ellipse">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mc:AlternateContent xmlns:mc="http://schemas.openxmlformats.org/markup-compatibility/2006" xmlns:a14="http://schemas.microsoft.com/office/drawing/2010/main">
        <mc:Choice Requires="a14">
          <p:sp>
            <p:nvSpPr>
              <p:cNvPr id="16" name="TextBox 15"/>
              <p:cNvSpPr txBox="1"/>
              <p:nvPr/>
            </p:nvSpPr>
            <p:spPr>
              <a:xfrm>
                <a:off x="6809515" y="2339164"/>
                <a:ext cx="4340265" cy="646331"/>
              </a:xfrm>
              <a:prstGeom prst="rect">
                <a:avLst/>
              </a:prstGeom>
              <a:noFill/>
            </p:spPr>
            <p:txBody>
              <a:bodyPr wrap="square" rtlCol="0">
                <a:spAutoFit/>
              </a:bodyPr>
              <a:lstStyle/>
              <a:p>
                <a:r>
                  <a:rPr lang="en-US" dirty="0" smtClean="0"/>
                  <a:t>Shade area where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𝑎𝑏𝑜𝑣𝑒</m:t>
                    </m:r>
                    <m:r>
                      <a:rPr lang="en-US" i="1">
                        <a:latin typeface="Cambria Math" panose="02040503050406030204" pitchFamily="18" charset="0"/>
                      </a:rPr>
                      <m:t> </m:t>
                    </m:r>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endParaRPr lang="en-US" dirty="0"/>
              </a:p>
              <a:p>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809515" y="2339164"/>
                <a:ext cx="4340265" cy="646331"/>
              </a:xfrm>
              <a:prstGeom prst="rect">
                <a:avLst/>
              </a:prstGeom>
              <a:blipFill rotWithShape="0">
                <a:blip r:embed="rId5"/>
                <a:stretch>
                  <a:fillRect l="-1124" t="-5660"/>
                </a:stretch>
              </a:blipFill>
            </p:spPr>
            <p:txBody>
              <a:bodyPr/>
              <a:lstStyle/>
              <a:p>
                <a:r>
                  <a:rPr lang="en-US">
                    <a:noFill/>
                  </a:rPr>
                  <a:t> </a:t>
                </a:r>
              </a:p>
            </p:txBody>
          </p:sp>
        </mc:Fallback>
      </mc:AlternateContent>
      <p:sp>
        <p:nvSpPr>
          <p:cNvPr id="17" name="Oval 16"/>
          <p:cNvSpPr/>
          <p:nvPr/>
        </p:nvSpPr>
        <p:spPr>
          <a:xfrm>
            <a:off x="191386" y="5879833"/>
            <a:ext cx="751562" cy="71398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t>Reset </a:t>
            </a:r>
            <a:endParaRPr lang="en-US" sz="1200" dirty="0"/>
          </a:p>
        </p:txBody>
      </p:sp>
      <p:sp>
        <p:nvSpPr>
          <p:cNvPr id="18" name="Rounded Rectangle 17">
            <a:hlinkClick r:id="rId6" action="ppaction://hlinksldjump"/>
          </p:cNvPr>
          <p:cNvSpPr/>
          <p:nvPr/>
        </p:nvSpPr>
        <p:spPr>
          <a:xfrm>
            <a:off x="2013862" y="3442842"/>
            <a:ext cx="1669312" cy="65921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Example2</a:t>
            </a:r>
            <a:endParaRPr lang="en-US" dirty="0"/>
          </a:p>
        </p:txBody>
      </p:sp>
      <p:pic>
        <p:nvPicPr>
          <p:cNvPr id="19" name="Picture 18"/>
          <p:cNvPicPr>
            <a:picLocks noChangeAspect="1"/>
          </p:cNvPicPr>
          <p:nvPr/>
        </p:nvPicPr>
        <p:blipFill>
          <a:blip r:embed="rId7"/>
          <a:stretch>
            <a:fillRect/>
          </a:stretch>
        </p:blipFill>
        <p:spPr>
          <a:xfrm>
            <a:off x="6809515" y="3041280"/>
            <a:ext cx="3564581" cy="3809083"/>
          </a:xfrm>
          <a:prstGeom prst="rect">
            <a:avLst/>
          </a:prstGeom>
        </p:spPr>
      </p:pic>
      <p:sp>
        <p:nvSpPr>
          <p:cNvPr id="20" name="Left Brace 19"/>
          <p:cNvSpPr/>
          <p:nvPr/>
        </p:nvSpPr>
        <p:spPr>
          <a:xfrm rot="1674131">
            <a:off x="8385390" y="2979402"/>
            <a:ext cx="493201" cy="125220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0"/>
          <p:cNvPicPr>
            <a:picLocks noChangeAspect="1"/>
          </p:cNvPicPr>
          <p:nvPr/>
        </p:nvPicPr>
        <p:blipFill>
          <a:blip r:embed="rId8"/>
          <a:stretch>
            <a:fillRect/>
          </a:stretch>
        </p:blipFill>
        <p:spPr>
          <a:xfrm>
            <a:off x="6804377" y="3041280"/>
            <a:ext cx="3569719" cy="3791750"/>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1230083" y="6052159"/>
                <a:ext cx="32973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&gt;</m:t>
                      </m:r>
                      <m:r>
                        <a:rPr lang="en-US" b="0" i="1" smtClean="0">
                          <a:solidFill>
                            <a:srgbClr val="0070C0"/>
                          </a:solidFill>
                          <a:latin typeface="Cambria Math" panose="02040503050406030204" pitchFamily="18" charset="0"/>
                        </a:rPr>
                        <m:t>𝑔</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𝑤h𝑒𝑛</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∈(5,∞)</m:t>
                      </m:r>
                    </m:oMath>
                  </m:oMathPara>
                </a14:m>
                <a:endParaRPr lang="en-US" dirty="0">
                  <a:solidFill>
                    <a:srgbClr val="0070C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30083" y="6052159"/>
                <a:ext cx="3297349" cy="369332"/>
              </a:xfrm>
              <a:prstGeom prst="rect">
                <a:avLst/>
              </a:prstGeom>
              <a:blipFill rotWithShape="0">
                <a:blip r:embed="rId9"/>
                <a:stretch>
                  <a:fillRect b="-13333"/>
                </a:stretch>
              </a:blipFill>
            </p:spPr>
            <p:txBody>
              <a:bodyPr/>
              <a:lstStyle/>
              <a:p>
                <a:r>
                  <a:rPr lang="en-US">
                    <a:noFill/>
                  </a:rPr>
                  <a:t> </a:t>
                </a:r>
              </a:p>
            </p:txBody>
          </p:sp>
        </mc:Fallback>
      </mc:AlternateContent>
      <p:pic>
        <p:nvPicPr>
          <p:cNvPr id="23" name="Picture 22">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08903" y="6125496"/>
            <a:ext cx="604966" cy="642737"/>
          </a:xfrm>
          <a:prstGeom prst="rect">
            <a:avLst/>
          </a:prstGeom>
        </p:spPr>
      </p:pic>
    </p:spTree>
    <p:extLst>
      <p:ext uri="{BB962C8B-B14F-4D97-AF65-F5344CB8AC3E}">
        <p14:creationId xmlns:p14="http://schemas.microsoft.com/office/powerpoint/2010/main" val="3550485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9" grpId="0" animBg="1"/>
      <p:bldP spid="11" grpId="0"/>
      <p:bldP spid="11" grpId="1"/>
      <p:bldP spid="12" grpId="0" animBg="1"/>
      <p:bldP spid="13" grpId="0" animBg="1"/>
      <p:bldP spid="14" grpId="0"/>
      <p:bldP spid="14" grpId="1"/>
      <p:bldP spid="15" grpId="0" animBg="1"/>
      <p:bldP spid="16" grpId="0"/>
      <p:bldP spid="16" grpId="1"/>
      <p:bldP spid="20" grpId="0" animBg="1"/>
      <p:bldP spid="20" grpId="1" animBg="1"/>
      <p:bldP spid="22" grpId="0"/>
      <p:bldP spid="22"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6394119" y="604796"/>
            <a:ext cx="5076825" cy="5753100"/>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189406" y="275855"/>
                <a:ext cx="5159207" cy="646331"/>
              </a:xfrm>
              <a:prstGeom prst="rect">
                <a:avLst/>
              </a:prstGeom>
              <a:ln w="28575">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Given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+4 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+8</m:t>
                    </m:r>
                  </m:oMath>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𝑤h𝑎𝑡</m:t>
                      </m:r>
                      <m:r>
                        <a:rPr lang="en-US" b="0" i="1" smtClean="0">
                          <a:latin typeface="Cambria Math" panose="02040503050406030204" pitchFamily="18" charset="0"/>
                        </a:rPr>
                        <m:t> </m:t>
                      </m:r>
                      <m:r>
                        <a:rPr lang="en-US" b="0" i="1" smtClean="0">
                          <a:latin typeface="Cambria Math" panose="02040503050406030204" pitchFamily="18" charset="0"/>
                        </a:rPr>
                        <m:t>𝑣𝑎𝑙𝑢𝑒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&lt;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89406" y="275855"/>
                <a:ext cx="5159207" cy="646331"/>
              </a:xfrm>
              <a:prstGeom prst="rect">
                <a:avLst/>
              </a:prstGeom>
              <a:blipFill rotWithShape="0">
                <a:blip r:embed="rId3"/>
                <a:stretch>
                  <a:fillRect l="-705" t="-2703" b="-4505"/>
                </a:stretch>
              </a:blipFill>
              <a:ln w="28575">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5631" y="1447597"/>
                <a:ext cx="45209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𝑃𝑙𝑜𝑡</m:t>
                      </m:r>
                      <m:r>
                        <a:rPr lang="en-US" b="0" i="1" smtClean="0">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+4 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+2 </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5631" y="1447597"/>
                <a:ext cx="4520918" cy="369332"/>
              </a:xfrm>
              <a:prstGeom prst="rect">
                <a:avLst/>
              </a:prstGeom>
              <a:blipFill rotWithShape="0">
                <a:blip r:embed="rId4"/>
                <a:stretch>
                  <a:fillRect b="-13115"/>
                </a:stretch>
              </a:blipFill>
            </p:spPr>
            <p:txBody>
              <a:bodyPr/>
              <a:lstStyle/>
              <a:p>
                <a:r>
                  <a:rPr lang="en-US">
                    <a:noFill/>
                  </a:rPr>
                  <a:t> </a:t>
                </a:r>
              </a:p>
            </p:txBody>
          </p:sp>
        </mc:Fallback>
      </mc:AlternateContent>
      <p:sp>
        <p:nvSpPr>
          <p:cNvPr id="13" name="Oval 12"/>
          <p:cNvSpPr/>
          <p:nvPr/>
        </p:nvSpPr>
        <p:spPr>
          <a:xfrm>
            <a:off x="94339" y="1403663"/>
            <a:ext cx="457200" cy="457200"/>
          </a:xfrm>
          <a:prstGeom prst="ellipse">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14" name="Oval 13"/>
          <p:cNvSpPr/>
          <p:nvPr/>
        </p:nvSpPr>
        <p:spPr>
          <a:xfrm>
            <a:off x="94339" y="2001595"/>
            <a:ext cx="457200" cy="457200"/>
          </a:xfrm>
          <a:prstGeom prst="ellipse">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mc:AlternateContent xmlns:mc="http://schemas.openxmlformats.org/markup-compatibility/2006" xmlns:a14="http://schemas.microsoft.com/office/drawing/2010/main">
        <mc:Choice Requires="a14">
          <p:sp>
            <p:nvSpPr>
              <p:cNvPr id="15" name="TextBox 14"/>
              <p:cNvSpPr txBox="1"/>
              <p:nvPr/>
            </p:nvSpPr>
            <p:spPr>
              <a:xfrm>
                <a:off x="551539" y="2045529"/>
                <a:ext cx="3337374" cy="369332"/>
              </a:xfrm>
              <a:prstGeom prst="rect">
                <a:avLst/>
              </a:prstGeom>
              <a:noFill/>
            </p:spPr>
            <p:txBody>
              <a:bodyPr wrap="square" rtlCol="0">
                <a:spAutoFit/>
              </a:bodyPr>
              <a:lstStyle/>
              <a:p>
                <a:r>
                  <a:rPr lang="en-US" dirty="0" smtClean="0"/>
                  <a:t>Check where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𝑏𝑒𝑙𝑜𝑤</m:t>
                    </m:r>
                    <m:r>
                      <a:rPr lang="en-US" b="0" i="1" smtClean="0">
                        <a:latin typeface="Cambria Math" panose="02040503050406030204" pitchFamily="18" charset="0"/>
                      </a:rPr>
                      <m:t> </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51539" y="2045529"/>
                <a:ext cx="3337374" cy="369332"/>
              </a:xfrm>
              <a:prstGeom prst="rect">
                <a:avLst/>
              </a:prstGeom>
              <a:blipFill rotWithShape="0">
                <a:blip r:embed="rId5"/>
                <a:stretch>
                  <a:fillRect l="-1460" t="-10000" b="-26667"/>
                </a:stretch>
              </a:blipFill>
            </p:spPr>
            <p:txBody>
              <a:bodyPr/>
              <a:lstStyle/>
              <a:p>
                <a:r>
                  <a:rPr lang="en-US">
                    <a:noFill/>
                  </a:rPr>
                  <a:t> </a:t>
                </a:r>
              </a:p>
            </p:txBody>
          </p:sp>
        </mc:Fallback>
      </mc:AlternateContent>
      <p:sp>
        <p:nvSpPr>
          <p:cNvPr id="16" name="Oval 15"/>
          <p:cNvSpPr/>
          <p:nvPr/>
        </p:nvSpPr>
        <p:spPr>
          <a:xfrm>
            <a:off x="94339" y="2631426"/>
            <a:ext cx="457200" cy="457200"/>
          </a:xfrm>
          <a:prstGeom prst="ellipse">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mc:AlternateContent xmlns:mc="http://schemas.openxmlformats.org/markup-compatibility/2006" xmlns:a14="http://schemas.microsoft.com/office/drawing/2010/main">
        <mc:Choice Requires="a14">
          <p:sp>
            <p:nvSpPr>
              <p:cNvPr id="17" name="TextBox 16"/>
              <p:cNvSpPr txBox="1"/>
              <p:nvPr/>
            </p:nvSpPr>
            <p:spPr>
              <a:xfrm>
                <a:off x="551538" y="2687395"/>
                <a:ext cx="4340265" cy="646331"/>
              </a:xfrm>
              <a:prstGeom prst="rect">
                <a:avLst/>
              </a:prstGeom>
              <a:noFill/>
            </p:spPr>
            <p:txBody>
              <a:bodyPr wrap="square" rtlCol="0">
                <a:spAutoFit/>
              </a:bodyPr>
              <a:lstStyle/>
              <a:p>
                <a:r>
                  <a:rPr lang="en-US" dirty="0" smtClean="0"/>
                  <a:t>Shade area where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𝑖𝑠</m:t>
                    </m:r>
                    <m:r>
                      <a:rPr lang="en-US" i="1">
                        <a:latin typeface="Cambria Math" panose="02040503050406030204" pitchFamily="18" charset="0"/>
                      </a:rPr>
                      <m:t> </m:t>
                    </m:r>
                    <m:r>
                      <a:rPr lang="en-US" b="0" i="1" smtClean="0">
                        <a:latin typeface="Cambria Math" panose="02040503050406030204" pitchFamily="18" charset="0"/>
                      </a:rPr>
                      <m:t>𝑏𝑒𝑙𝑜𝑤</m:t>
                    </m:r>
                    <m:r>
                      <a:rPr lang="en-US" i="1">
                        <a:latin typeface="Cambria Math" panose="02040503050406030204" pitchFamily="18" charset="0"/>
                      </a:rPr>
                      <m:t> </m:t>
                    </m:r>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endParaRPr lang="en-US" dirty="0"/>
              </a:p>
              <a:p>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51538" y="2687395"/>
                <a:ext cx="4340265" cy="646331"/>
              </a:xfrm>
              <a:prstGeom prst="rect">
                <a:avLst/>
              </a:prstGeom>
              <a:blipFill rotWithShape="0">
                <a:blip r:embed="rId6"/>
                <a:stretch>
                  <a:fillRect l="-1124" t="-5660"/>
                </a:stretch>
              </a:blipFill>
            </p:spPr>
            <p:txBody>
              <a:bodyPr/>
              <a:lstStyle/>
              <a:p>
                <a:r>
                  <a:rPr lang="en-US">
                    <a:noFill/>
                  </a:rPr>
                  <a:t> </a:t>
                </a:r>
              </a:p>
            </p:txBody>
          </p:sp>
        </mc:Fallback>
      </mc:AlternateContent>
      <p:sp>
        <p:nvSpPr>
          <p:cNvPr id="18" name="Oval 17"/>
          <p:cNvSpPr/>
          <p:nvPr/>
        </p:nvSpPr>
        <p:spPr>
          <a:xfrm>
            <a:off x="191386" y="5879833"/>
            <a:ext cx="751562" cy="71398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t>Reset </a:t>
            </a:r>
            <a:endParaRPr lang="en-US" sz="1200" dirty="0"/>
          </a:p>
        </p:txBody>
      </p:sp>
      <mc:AlternateContent xmlns:mc="http://schemas.openxmlformats.org/markup-compatibility/2006" xmlns:a14="http://schemas.microsoft.com/office/drawing/2010/main">
        <mc:Choice Requires="a14">
          <p:sp>
            <p:nvSpPr>
              <p:cNvPr id="23" name="TextBox 22"/>
              <p:cNvSpPr txBox="1"/>
              <p:nvPr/>
            </p:nvSpPr>
            <p:spPr>
              <a:xfrm>
                <a:off x="0" y="3625798"/>
                <a:ext cx="32973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&lt;</m:t>
                      </m:r>
                      <m:r>
                        <a:rPr lang="en-US" b="0" i="1" smtClean="0">
                          <a:solidFill>
                            <a:srgbClr val="0070C0"/>
                          </a:solidFill>
                          <a:latin typeface="Cambria Math" panose="02040503050406030204" pitchFamily="18" charset="0"/>
                        </a:rPr>
                        <m:t>𝑔</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𝑤h𝑒𝑛</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ea typeface="Cambria Math" panose="02040503050406030204" pitchFamily="18" charset="0"/>
                        </a:rPr>
                        <m:t>∈(−4,1)</m:t>
                      </m:r>
                    </m:oMath>
                  </m:oMathPara>
                </a14:m>
                <a:endParaRPr lang="en-US" dirty="0">
                  <a:solidFill>
                    <a:srgbClr val="0070C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0" y="3625798"/>
                <a:ext cx="3297349" cy="369332"/>
              </a:xfrm>
              <a:prstGeom prst="rect">
                <a:avLst/>
              </a:prstGeom>
              <a:blipFill rotWithShape="0">
                <a:blip r:embed="rId7"/>
                <a:stretch>
                  <a:fillRect b="-13333"/>
                </a:stretch>
              </a:blipFill>
            </p:spPr>
            <p:txBody>
              <a:bodyPr/>
              <a:lstStyle/>
              <a:p>
                <a:r>
                  <a:rPr lang="en-US">
                    <a:noFill/>
                  </a:rPr>
                  <a:t> </a:t>
                </a:r>
              </a:p>
            </p:txBody>
          </p:sp>
        </mc:Fallback>
      </mc:AlternateContent>
      <p:sp>
        <p:nvSpPr>
          <p:cNvPr id="25" name="Rectangle 24"/>
          <p:cNvSpPr/>
          <p:nvPr/>
        </p:nvSpPr>
        <p:spPr>
          <a:xfrm rot="18875320">
            <a:off x="7828767" y="3624818"/>
            <a:ext cx="3532340" cy="1450468"/>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6" name="Picture 25"/>
          <p:cNvPicPr>
            <a:picLocks noChangeAspect="1"/>
          </p:cNvPicPr>
          <p:nvPr/>
        </p:nvPicPr>
        <p:blipFill>
          <a:blip r:embed="rId8"/>
          <a:stretch>
            <a:fillRect/>
          </a:stretch>
        </p:blipFill>
        <p:spPr>
          <a:xfrm>
            <a:off x="6394119" y="599020"/>
            <a:ext cx="5108500" cy="5758876"/>
          </a:xfrm>
          <a:prstGeom prst="rect">
            <a:avLst/>
          </a:prstGeom>
        </p:spPr>
      </p:pic>
      <p:pic>
        <p:nvPicPr>
          <p:cNvPr id="27" name="Picture 26">
            <a:hlinkClick r:id="" action="ppaction://hlinkshowjump?jump=previousslid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08658" y="6174658"/>
            <a:ext cx="683342" cy="683342"/>
          </a:xfrm>
          <a:prstGeom prst="rect">
            <a:avLst/>
          </a:prstGeom>
        </p:spPr>
      </p:pic>
    </p:spTree>
    <p:extLst>
      <p:ext uri="{BB962C8B-B14F-4D97-AF65-F5344CB8AC3E}">
        <p14:creationId xmlns:p14="http://schemas.microsoft.com/office/powerpoint/2010/main" val="3249852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5" restart="whenNotActive" fill="hold" evtFilter="cancelBubble" nodeType="interactiveSeq">
                <p:stCondLst>
                  <p:cond evt="onClick" delay="0">
                    <p:tgtEl>
                      <p:spTgt spid="18"/>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5"/>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5"/>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6"/>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2" grpId="0"/>
      <p:bldP spid="12" grpId="1"/>
      <p:bldP spid="15" grpId="0"/>
      <p:bldP spid="15" grpId="1"/>
      <p:bldP spid="17" grpId="0"/>
      <p:bldP spid="17" grpId="1"/>
      <p:bldP spid="23" grpId="0"/>
      <p:bldP spid="23" grpId="1"/>
      <p:bldP spid="25" grpId="0" animBg="1"/>
      <p:bldP spid="2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2220" y="2412816"/>
            <a:ext cx="9050956" cy="1938992"/>
          </a:xfrm>
          <a:prstGeom prst="rect">
            <a:avLst/>
          </a:prstGeom>
        </p:spPr>
        <p:txBody>
          <a:bodyPr wrap="square">
            <a:spAutoFit/>
          </a:bodyPr>
          <a:lstStyle/>
          <a:p>
            <a:pPr algn="ctr"/>
            <a:r>
              <a:rPr lang="en-US" sz="4000" b="1" dirty="0"/>
              <a:t>Solving a Quadratic Equation Algebraically</a:t>
            </a:r>
          </a:p>
          <a:p>
            <a:pPr algn="ctr"/>
            <a:r>
              <a:rPr lang="en-US" sz="4000" b="1" dirty="0"/>
              <a:t>and Graphically</a:t>
            </a:r>
          </a:p>
        </p:txBody>
      </p:sp>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903" y="6125496"/>
            <a:ext cx="604966" cy="642737"/>
          </a:xfrm>
          <a:prstGeom prst="rect">
            <a:avLst/>
          </a:prstGeom>
        </p:spPr>
      </p:pic>
    </p:spTree>
    <p:extLst>
      <p:ext uri="{BB962C8B-B14F-4D97-AF65-F5344CB8AC3E}">
        <p14:creationId xmlns:p14="http://schemas.microsoft.com/office/powerpoint/2010/main" val="2048448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282227" y="1573614"/>
            <a:ext cx="2432097" cy="861578"/>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Solving Quadratic Equations Algebraically</a:t>
            </a:r>
            <a:endParaRPr lang="en-US" dirty="0"/>
          </a:p>
        </p:txBody>
      </p:sp>
      <p:sp>
        <p:nvSpPr>
          <p:cNvPr id="3" name="Rounded Rectangle 2"/>
          <p:cNvSpPr/>
          <p:nvPr/>
        </p:nvSpPr>
        <p:spPr>
          <a:xfrm>
            <a:off x="3965496" y="145840"/>
            <a:ext cx="4370430"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Solving a Quadratic Equation Algebraically</a:t>
            </a:r>
          </a:p>
          <a:p>
            <a:pPr algn="ctr"/>
            <a:r>
              <a:rPr lang="en-US" sz="2000" b="1" dirty="0"/>
              <a:t>and Graphically</a:t>
            </a:r>
          </a:p>
        </p:txBody>
      </p:sp>
      <p:sp>
        <p:nvSpPr>
          <p:cNvPr id="4" name="Rounded Rectangle 3">
            <a:hlinkClick r:id="rId3" action="ppaction://hlinksldjump"/>
          </p:cNvPr>
          <p:cNvSpPr/>
          <p:nvPr/>
        </p:nvSpPr>
        <p:spPr>
          <a:xfrm>
            <a:off x="282227" y="2717416"/>
            <a:ext cx="2432097" cy="861578"/>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Solving Quadratic Equations Graphically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644" y="1573614"/>
            <a:ext cx="4784204" cy="4349276"/>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9824" y="5751871"/>
            <a:ext cx="1106129" cy="1106129"/>
          </a:xfrm>
          <a:prstGeom prst="rect">
            <a:avLst/>
          </a:prstGeom>
        </p:spPr>
      </p:pic>
      <p:sp>
        <p:nvSpPr>
          <p:cNvPr id="7" name="Rounded Rectangle 6">
            <a:hlinkClick r:id="rId7" action="ppaction://hlinksldjump"/>
          </p:cNvPr>
          <p:cNvSpPr/>
          <p:nvPr/>
        </p:nvSpPr>
        <p:spPr>
          <a:xfrm>
            <a:off x="701519" y="3861218"/>
            <a:ext cx="1593512" cy="64273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Test </a:t>
            </a:r>
            <a:endParaRPr lang="en-US" dirty="0"/>
          </a:p>
        </p:txBody>
      </p:sp>
    </p:spTree>
    <p:extLst>
      <p:ext uri="{BB962C8B-B14F-4D97-AF65-F5344CB8AC3E}">
        <p14:creationId xmlns:p14="http://schemas.microsoft.com/office/powerpoint/2010/main" val="698813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902353" y="293454"/>
            <a:ext cx="2432097" cy="861578"/>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Solving Quadratic Equations Algebraically</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03525" y="1260909"/>
                <a:ext cx="4629751" cy="646331"/>
              </a:xfrm>
              <a:prstGeom prst="rect">
                <a:avLst/>
              </a:prstGeom>
              <a:noFill/>
              <a:ln w="38100">
                <a:solidFill>
                  <a:srgbClr val="FF0000"/>
                </a:solidFill>
                <a:prstDash val="sysDash"/>
              </a:ln>
            </p:spPr>
            <p:txBody>
              <a:bodyPr wrap="square" rtlCol="0">
                <a:spAutoFit/>
              </a:bodyPr>
              <a:lstStyle/>
              <a:p>
                <a:pPr algn="ctr"/>
                <a:r>
                  <a:rPr lang="en-US" dirty="0" smtClean="0"/>
                  <a:t>Solving Quadratic equations of the form </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𝑏𝑥</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=0 </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803525" y="1260909"/>
                <a:ext cx="4629751" cy="646331"/>
              </a:xfrm>
              <a:prstGeom prst="rect">
                <a:avLst/>
              </a:prstGeom>
              <a:blipFill rotWithShape="0">
                <a:blip r:embed="rId2"/>
                <a:stretch>
                  <a:fillRect t="-2679"/>
                </a:stretch>
              </a:blipFill>
              <a:ln w="38100">
                <a:solidFill>
                  <a:srgbClr val="FF0000"/>
                </a:solidFill>
                <a:prstDash val="sysDash"/>
              </a:ln>
            </p:spPr>
            <p:txBody>
              <a:bodyPr/>
              <a:lstStyle/>
              <a:p>
                <a:r>
                  <a:rPr lang="en-US">
                    <a:noFill/>
                  </a:rPr>
                  <a:t> </a:t>
                </a:r>
              </a:p>
            </p:txBody>
          </p:sp>
        </mc:Fallback>
      </mc:AlternateContent>
      <p:cxnSp>
        <p:nvCxnSpPr>
          <p:cNvPr id="5" name="Elbow Connector 4"/>
          <p:cNvCxnSpPr/>
          <p:nvPr/>
        </p:nvCxnSpPr>
        <p:spPr>
          <a:xfrm rot="5400000">
            <a:off x="3908489" y="238171"/>
            <a:ext cx="604953" cy="3943091"/>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Elbow Connector 5"/>
          <p:cNvCxnSpPr/>
          <p:nvPr/>
        </p:nvCxnSpPr>
        <p:spPr>
          <a:xfrm rot="16200000" flipH="1">
            <a:off x="7851580" y="238171"/>
            <a:ext cx="604953" cy="3943091"/>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Rounded Rectangle 8">
            <a:hlinkClick r:id="rId3" action="ppaction://hlinksldjump"/>
          </p:cNvPr>
          <p:cNvSpPr/>
          <p:nvPr/>
        </p:nvSpPr>
        <p:spPr>
          <a:xfrm>
            <a:off x="2239420" y="2646945"/>
            <a:ext cx="1742173" cy="72189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Discriminant </a:t>
            </a:r>
            <a:endParaRPr lang="en-US" dirty="0">
              <a:solidFill>
                <a:schemeClr val="tx1"/>
              </a:solidFill>
            </a:endParaRPr>
          </a:p>
        </p:txBody>
      </p:sp>
      <p:sp>
        <p:nvSpPr>
          <p:cNvPr id="12" name="Rounded Rectangle 11">
            <a:hlinkClick r:id="rId4" action="ppaction://hlinksldjump"/>
          </p:cNvPr>
          <p:cNvSpPr/>
          <p:nvPr/>
        </p:nvSpPr>
        <p:spPr>
          <a:xfrm>
            <a:off x="8433276" y="2646945"/>
            <a:ext cx="1742173" cy="72189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Completing the Square </a:t>
            </a:r>
            <a:endParaRPr lang="en-US" dirty="0">
              <a:solidFill>
                <a:schemeClr val="tx1"/>
              </a:solidFill>
            </a:endParaRPr>
          </a:p>
        </p:txBody>
      </p:sp>
      <p:pic>
        <p:nvPicPr>
          <p:cNvPr id="8" name="Picture 7">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08903" y="6125496"/>
            <a:ext cx="604966" cy="642737"/>
          </a:xfrm>
          <a:prstGeom prst="rect">
            <a:avLst/>
          </a:prstGeom>
        </p:spPr>
      </p:pic>
    </p:spTree>
    <p:extLst>
      <p:ext uri="{BB962C8B-B14F-4D97-AF65-F5344CB8AC3E}">
        <p14:creationId xmlns:p14="http://schemas.microsoft.com/office/powerpoint/2010/main" val="6047122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59110" y="134751"/>
            <a:ext cx="3920747" cy="72189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Solving Quadratic Equations using Discriminant </a:t>
            </a:r>
            <a:endParaRPr lang="en-US" dirty="0">
              <a:solidFill>
                <a:schemeClr val="tx1"/>
              </a:solidFill>
            </a:endParaRPr>
          </a:p>
        </p:txBody>
      </p:sp>
      <p:sp>
        <p:nvSpPr>
          <p:cNvPr id="4" name="TextBox 3"/>
          <p:cNvSpPr txBox="1"/>
          <p:nvPr/>
        </p:nvSpPr>
        <p:spPr>
          <a:xfrm>
            <a:off x="4231850" y="992094"/>
            <a:ext cx="4575265" cy="646331"/>
          </a:xfrm>
          <a:prstGeom prst="rect">
            <a:avLst/>
          </a:prstGeom>
          <a:noFill/>
          <a:ln w="38100">
            <a:solidFill>
              <a:srgbClr val="FF0000"/>
            </a:solidFill>
            <a:prstDash val="sysDash"/>
          </a:ln>
        </p:spPr>
        <p:txBody>
          <a:bodyPr wrap="square" rtlCol="0">
            <a:spAutoFit/>
          </a:bodyPr>
          <a:lstStyle/>
          <a:p>
            <a:r>
              <a:rPr lang="en-US" b="1" dirty="0" smtClean="0"/>
              <a:t>Discriminant</a:t>
            </a:r>
            <a:r>
              <a:rPr lang="en-US" dirty="0" smtClean="0"/>
              <a:t> tells the number of real solutions in a quadratic equation </a:t>
            </a:r>
            <a:endParaRPr lang="en-US" dirty="0"/>
          </a:p>
        </p:txBody>
      </p:sp>
      <p:sp>
        <p:nvSpPr>
          <p:cNvPr id="5" name="Rounded Rectangle 4"/>
          <p:cNvSpPr/>
          <p:nvPr/>
        </p:nvSpPr>
        <p:spPr>
          <a:xfrm>
            <a:off x="169988" y="1568918"/>
            <a:ext cx="1966820" cy="78927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solidFill>
                  <a:schemeClr val="bg1"/>
                </a:solidFill>
              </a:rPr>
              <a:t>Calculate Discriminant </a:t>
            </a:r>
            <a:endParaRPr lang="en-US" dirty="0">
              <a:solidFill>
                <a:schemeClr val="bg1"/>
              </a:solidFill>
            </a:endParaRPr>
          </a:p>
        </p:txBody>
      </p:sp>
      <mc:AlternateContent xmlns:mc="http://schemas.openxmlformats.org/markup-compatibility/2006" xmlns:a14="http://schemas.microsoft.com/office/drawing/2010/main">
        <mc:Choice Requires="a14">
          <p:sp>
            <p:nvSpPr>
              <p:cNvPr id="7" name="TextBox 6"/>
              <p:cNvSpPr txBox="1"/>
              <p:nvPr/>
            </p:nvSpPr>
            <p:spPr>
              <a:xfrm>
                <a:off x="-293571" y="2492943"/>
                <a:ext cx="4860758" cy="1200329"/>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𝐺𝑖𝑣𝑒𝑛</m:t>
                      </m:r>
                      <m:r>
                        <a:rPr lang="en-US" b="0" i="1" smtClean="0">
                          <a:latin typeface="Cambria Math" panose="02040503050406030204" pitchFamily="18" charset="0"/>
                        </a:rPr>
                        <m:t> </m:t>
                      </m:r>
                      <m:r>
                        <a:rPr lang="en-US" b="0" i="1" smtClean="0">
                          <a:latin typeface="Cambria Math" panose="02040503050406030204" pitchFamily="18" charset="0"/>
                        </a:rPr>
                        <m:t>𝑄𝑢𝑎𝑑𝑟𝑎𝑡𝑖𝑐</m:t>
                      </m:r>
                      <m:r>
                        <a:rPr lang="en-US" b="0" i="1" smtClean="0">
                          <a:latin typeface="Cambria Math" panose="02040503050406030204" pitchFamily="18" charset="0"/>
                        </a:rPr>
                        <m:t> </m:t>
                      </m:r>
                      <m:r>
                        <a:rPr lang="en-US" b="0" i="1" smtClean="0">
                          <a:latin typeface="Cambria Math" panose="02040503050406030204" pitchFamily="18" charset="0"/>
                        </a:rPr>
                        <m:t>𝑒𝑞𝑢𝑎𝑡𝑖𝑜𝑛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𝑓𝑜𝑟𝑚</m:t>
                      </m:r>
                    </m:oMath>
                    <m:oMath xmlns:m="http://schemas.openxmlformats.org/officeDocument/2006/math">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𝑏𝑥</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=0 </m:t>
                      </m:r>
                    </m:oMath>
                  </m:oMathPara>
                </a14:m>
                <a:endParaRPr lang="en-US" b="0" dirty="0" smtClean="0"/>
              </a:p>
              <a:p>
                <a:pPr/>
                <a:r>
                  <a:rPr lang="en-US" b="0" dirty="0" smtClean="0"/>
                  <a:t/>
                </a:r>
                <a:br>
                  <a:rPr lang="en-US" b="0" dirty="0" smtClean="0"/>
                </a:br>
                <a14:m>
                  <m:oMathPara xmlns:m="http://schemas.openxmlformats.org/officeDocument/2006/math">
                    <m:oMathParaPr>
                      <m:jc m:val="centerGroup"/>
                    </m:oMathParaPr>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𝑫</m:t>
                      </m:r>
                      <m:r>
                        <a:rPr lang="en-US" b="1" i="1" smtClean="0">
                          <a:effectLst>
                            <a:outerShdw blurRad="38100" dist="38100" dir="2700000" algn="tl">
                              <a:srgbClr val="000000">
                                <a:alpha val="43137"/>
                              </a:srgbClr>
                            </a:outerShdw>
                          </a:effectLst>
                          <a:latin typeface="Cambria Math" panose="02040503050406030204" pitchFamily="18" charset="0"/>
                        </a:rPr>
                        <m:t>=</m:t>
                      </m:r>
                      <m:sSup>
                        <m:sSupPr>
                          <m:ctrlPr>
                            <a:rPr lang="en-US" b="1" i="1" smtClean="0">
                              <a:effectLst>
                                <a:outerShdw blurRad="38100" dist="38100" dir="2700000" algn="tl">
                                  <a:srgbClr val="000000">
                                    <a:alpha val="43137"/>
                                  </a:srgbClr>
                                </a:outerShdw>
                              </a:effectLst>
                              <a:latin typeface="Cambria Math" panose="02040503050406030204" pitchFamily="18" charset="0"/>
                            </a:rPr>
                          </m:ctrlPr>
                        </m:sSupPr>
                        <m:e>
                          <m:r>
                            <a:rPr lang="en-US" b="1" i="1" smtClean="0">
                              <a:effectLst>
                                <a:outerShdw blurRad="38100" dist="38100" dir="2700000" algn="tl">
                                  <a:srgbClr val="000000">
                                    <a:alpha val="43137"/>
                                  </a:srgbClr>
                                </a:outerShdw>
                              </a:effectLst>
                              <a:latin typeface="Cambria Math" panose="02040503050406030204" pitchFamily="18" charset="0"/>
                            </a:rPr>
                            <m:t>𝒃</m:t>
                          </m:r>
                        </m:e>
                        <m:sup>
                          <m:r>
                            <a:rPr lang="en-US" b="1" i="1" smtClean="0">
                              <a:effectLst>
                                <a:outerShdw blurRad="38100" dist="38100" dir="2700000" algn="tl">
                                  <a:srgbClr val="000000">
                                    <a:alpha val="43137"/>
                                  </a:srgbClr>
                                </a:outerShdw>
                              </a:effectLst>
                              <a:latin typeface="Cambria Math" panose="02040503050406030204" pitchFamily="18" charset="0"/>
                            </a:rPr>
                            <m:t>𝟐</m:t>
                          </m:r>
                        </m:sup>
                      </m:sSup>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𝟒</m:t>
                      </m:r>
                      <m:r>
                        <a:rPr lang="en-US" b="1" i="1" smtClean="0">
                          <a:effectLst>
                            <a:outerShdw blurRad="38100" dist="38100" dir="2700000" algn="tl">
                              <a:srgbClr val="000000">
                                <a:alpha val="43137"/>
                              </a:srgbClr>
                            </a:outerShdw>
                          </a:effectLst>
                          <a:latin typeface="Cambria Math" panose="02040503050406030204" pitchFamily="18" charset="0"/>
                        </a:rPr>
                        <m:t>𝒂𝒄</m:t>
                      </m:r>
                      <m:r>
                        <a:rPr lang="en-US" b="1" i="1" smtClean="0">
                          <a:effectLst>
                            <a:outerShdw blurRad="38100" dist="38100" dir="2700000" algn="tl">
                              <a:srgbClr val="000000">
                                <a:alpha val="43137"/>
                              </a:srgbClr>
                            </a:outerShdw>
                          </a:effectLst>
                          <a:latin typeface="Cambria Math" panose="02040503050406030204" pitchFamily="18" charset="0"/>
                        </a:rPr>
                        <m:t> </m:t>
                      </m:r>
                    </m:oMath>
                  </m:oMathPara>
                </a14:m>
                <a:endParaRPr lang="en-US" b="1" i="1" dirty="0">
                  <a:effectLst>
                    <a:outerShdw blurRad="38100" dist="38100" dir="2700000" algn="tl">
                      <a:srgbClr val="000000">
                        <a:alpha val="43137"/>
                      </a:srgbClr>
                    </a:outerShdw>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3571" y="2492943"/>
                <a:ext cx="4860758" cy="1200329"/>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869249552"/>
                  </p:ext>
                </p:extLst>
              </p:nvPr>
            </p:nvGraphicFramePr>
            <p:xfrm>
              <a:off x="260805" y="3828026"/>
              <a:ext cx="7112145" cy="2852116"/>
            </p:xfrm>
            <a:graphic>
              <a:graphicData uri="http://schemas.openxmlformats.org/drawingml/2006/table">
                <a:tbl>
                  <a:tblPr firstRow="1" bandRow="1">
                    <a:tableStyleId>{5C22544A-7EE6-4342-B048-85BDC9FD1C3A}</a:tableStyleId>
                  </a:tblPr>
                  <a:tblGrid>
                    <a:gridCol w="2370715"/>
                    <a:gridCol w="2370715"/>
                    <a:gridCol w="2370715"/>
                  </a:tblGrid>
                  <a:tr h="432367">
                    <a:tc>
                      <a:txBody>
                        <a:bodyPr/>
                        <a:lstStyle/>
                        <a:p>
                          <a:pPr algn="ctr"/>
                          <a:r>
                            <a:rPr lang="en-US" dirty="0" smtClean="0"/>
                            <a:t>Discriminant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Number of Solutions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Rule to find solutions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053">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&lt;0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No real solution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4053">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One double root </a:t>
                          </a:r>
                        </a:p>
                        <a:p>
                          <a:pPr algn="ctr"/>
                          <a:r>
                            <a:rPr lang="en-US" dirty="0" smtClean="0"/>
                            <a:t>(1</a:t>
                          </a:r>
                          <a:r>
                            <a:rPr lang="en-US" baseline="0" dirty="0" smtClean="0"/>
                            <a:t> Real solution)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𝑎</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4053">
                    <a:tc>
                      <a:txBody>
                        <a:bodyPr/>
                        <a:lstStyle/>
                        <a:p>
                          <a:pPr algn="ctr"/>
                          <a:endParaRPr lang="en-US" b="0" i="1" dirty="0" smtClean="0">
                            <a:latin typeface="Cambria Math" panose="02040503050406030204" pitchFamily="18" charset="0"/>
                          </a:endParaRPr>
                        </a:p>
                        <a:p>
                          <a:pPr algn="ctr"/>
                          <a:endParaRPr lang="en-US" b="0"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&gt;0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Two real solutions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𝐷</m:t>
                                        </m:r>
                                      </m:e>
                                    </m:rad>
                                  </m:num>
                                  <m:den>
                                    <m:r>
                                      <a:rPr lang="en-US" b="0" i="1" smtClean="0">
                                        <a:latin typeface="Cambria Math" panose="02040503050406030204" pitchFamily="18" charset="0"/>
                                      </a:rPr>
                                      <m:t>2</m:t>
                                    </m:r>
                                    <m:r>
                                      <a:rPr lang="en-US" b="0" i="1" smtClean="0">
                                        <a:latin typeface="Cambria Math" panose="02040503050406030204" pitchFamily="18" charset="0"/>
                                      </a:rPr>
                                      <m:t>𝑎</m:t>
                                    </m:r>
                                  </m:den>
                                </m:f>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𝐷</m:t>
                                        </m:r>
                                      </m:e>
                                    </m:rad>
                                  </m:num>
                                  <m:den>
                                    <m:r>
                                      <a:rPr lang="en-US" b="0" i="1" smtClean="0">
                                        <a:latin typeface="Cambria Math" panose="02040503050406030204" pitchFamily="18" charset="0"/>
                                      </a:rPr>
                                      <m:t>2</m:t>
                                    </m:r>
                                    <m:r>
                                      <a:rPr lang="en-US" b="0" i="1" smtClean="0">
                                        <a:latin typeface="Cambria Math" panose="02040503050406030204" pitchFamily="18" charset="0"/>
                                      </a:rPr>
                                      <m:t>𝑎</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869249552"/>
                  </p:ext>
                </p:extLst>
              </p:nvPr>
            </p:nvGraphicFramePr>
            <p:xfrm>
              <a:off x="260805" y="3828026"/>
              <a:ext cx="7112145" cy="2852116"/>
            </p:xfrm>
            <a:graphic>
              <a:graphicData uri="http://schemas.openxmlformats.org/drawingml/2006/table">
                <a:tbl>
                  <a:tblPr firstRow="1" bandRow="1">
                    <a:tableStyleId>{5C22544A-7EE6-4342-B048-85BDC9FD1C3A}</a:tableStyleId>
                  </a:tblPr>
                  <a:tblGrid>
                    <a:gridCol w="2370715"/>
                    <a:gridCol w="2370715"/>
                    <a:gridCol w="2370715"/>
                  </a:tblGrid>
                  <a:tr h="432367">
                    <a:tc>
                      <a:txBody>
                        <a:bodyPr/>
                        <a:lstStyle/>
                        <a:p>
                          <a:pPr algn="ctr"/>
                          <a:r>
                            <a:rPr lang="en-US" dirty="0" smtClean="0"/>
                            <a:t>Discriminant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Number of Solutions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Rule to find solutions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0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257" t="-86364" r="-200771" b="-354545"/>
                          </a:stretch>
                        </a:blipFill>
                      </a:tcPr>
                    </a:tc>
                    <a:tc>
                      <a:txBody>
                        <a:bodyPr/>
                        <a:lstStyle/>
                        <a:p>
                          <a:pPr algn="ctr"/>
                          <a:r>
                            <a:rPr lang="en-US" dirty="0" smtClean="0"/>
                            <a:t>No real solution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257" t="-156190" r="-200771" b="-197143"/>
                          </a:stretch>
                        </a:blipFill>
                      </a:tcPr>
                    </a:tc>
                    <a:tc>
                      <a:txBody>
                        <a:bodyPr/>
                        <a:lstStyle/>
                        <a:p>
                          <a:pPr algn="ctr"/>
                          <a:r>
                            <a:rPr lang="en-US" dirty="0" smtClean="0"/>
                            <a:t>One double root </a:t>
                          </a:r>
                        </a:p>
                        <a:p>
                          <a:pPr algn="ctr"/>
                          <a:r>
                            <a:rPr lang="en-US" dirty="0" smtClean="0"/>
                            <a:t>(1</a:t>
                          </a:r>
                          <a:r>
                            <a:rPr lang="en-US" baseline="0" dirty="0" smtClean="0"/>
                            <a:t> Real solution)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200514" t="-156190" r="-514" b="-197143"/>
                          </a:stretch>
                        </a:blipFill>
                      </a:tcPr>
                    </a:tc>
                  </a:tr>
                  <a:tr h="124561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257" t="-131220" r="-200771" b="-976"/>
                          </a:stretch>
                        </a:blipFill>
                      </a:tcPr>
                    </a:tc>
                    <a:tc>
                      <a:txBody>
                        <a:bodyPr/>
                        <a:lstStyle/>
                        <a:p>
                          <a:pPr algn="ctr"/>
                          <a:r>
                            <a:rPr lang="en-US" dirty="0" smtClean="0"/>
                            <a:t>Two real solutions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200514" t="-131220" r="-514" b="-976"/>
                          </a:stretch>
                        </a:blipFill>
                      </a:tcPr>
                    </a:tc>
                  </a:tr>
                </a:tbl>
              </a:graphicData>
            </a:graphic>
          </p:graphicFrame>
        </mc:Fallback>
      </mc:AlternateContent>
      <p:sp>
        <p:nvSpPr>
          <p:cNvPr id="11" name="Rounded Rectangle 10"/>
          <p:cNvSpPr/>
          <p:nvPr/>
        </p:nvSpPr>
        <p:spPr>
          <a:xfrm>
            <a:off x="9065365" y="1703882"/>
            <a:ext cx="1966820" cy="78927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bg1"/>
                </a:solidFill>
              </a:rPr>
              <a:t>Example </a:t>
            </a:r>
            <a:endParaRPr lang="en-US" dirty="0">
              <a:solidFill>
                <a:schemeClr val="bg1"/>
              </a:solidFill>
            </a:endParaRPr>
          </a:p>
        </p:txBody>
      </p:sp>
      <mc:AlternateContent xmlns:mc="http://schemas.openxmlformats.org/markup-compatibility/2006" xmlns:a14="http://schemas.microsoft.com/office/drawing/2010/main">
        <mc:Choice Requires="a14">
          <p:sp>
            <p:nvSpPr>
              <p:cNvPr id="12" name="TextBox 11"/>
              <p:cNvSpPr txBox="1"/>
              <p:nvPr/>
            </p:nvSpPr>
            <p:spPr>
              <a:xfrm>
                <a:off x="7911967" y="2666198"/>
                <a:ext cx="4081111" cy="646331"/>
              </a:xfrm>
              <a:prstGeom prst="rect">
                <a:avLst/>
              </a:prstGeom>
              <a:noFill/>
              <a:ln w="28575">
                <a:solidFill>
                  <a:srgbClr val="0070C0"/>
                </a:solidFill>
                <a:prstDash val="sysDash"/>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𝐹𝑖𝑛𝑑</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𝑠𝑜𝑙𝑢𝑡𝑖𝑜𝑛</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𝑓𝑜𝑙𝑙𝑜𝑤𝑖𝑛𝑔</m:t>
                      </m:r>
                      <m:r>
                        <a:rPr lang="en-US" b="0" i="1" smtClean="0">
                          <a:latin typeface="Cambria Math" panose="02040503050406030204" pitchFamily="18" charset="0"/>
                        </a:rPr>
                        <m:t> </m:t>
                      </m:r>
                    </m:oMath>
                  </m:oMathPara>
                </a14:m>
                <a:r>
                  <a:rPr lang="en-US" b="0" dirty="0" smtClean="0"/>
                  <a:t/>
                </a:r>
                <a:br>
                  <a:rPr lang="en-US" b="0" dirty="0" smtClean="0"/>
                </a:b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+8</m:t>
                    </m:r>
                    <m:r>
                      <a:rPr lang="en-US" b="0" i="1" smtClean="0">
                        <a:latin typeface="Cambria Math" panose="02040503050406030204" pitchFamily="18" charset="0"/>
                      </a:rPr>
                      <m:t>𝑥</m:t>
                    </m:r>
                    <m:r>
                      <a:rPr lang="en-US" b="0" i="1" smtClean="0">
                        <a:latin typeface="Cambria Math" panose="02040503050406030204" pitchFamily="18" charset="0"/>
                      </a:rPr>
                      <m:t>−3=0</m:t>
                    </m:r>
                  </m:oMath>
                </a14:m>
                <a:r>
                  <a:rPr lang="en-US" dirty="0" smtClean="0"/>
                  <a:t> </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911967" y="2666198"/>
                <a:ext cx="4081111" cy="646331"/>
              </a:xfrm>
              <a:prstGeom prst="rect">
                <a:avLst/>
              </a:prstGeom>
              <a:blipFill rotWithShape="0">
                <a:blip r:embed="rId4"/>
                <a:stretch>
                  <a:fillRect/>
                </a:stretch>
              </a:blipFill>
              <a:ln w="28575">
                <a:solidFill>
                  <a:srgbClr val="0070C0"/>
                </a:solidFill>
                <a:prstDash val="sysDash"/>
              </a:ln>
            </p:spPr>
            <p:txBody>
              <a:bodyPr/>
              <a:lstStyle/>
              <a:p>
                <a:r>
                  <a:rPr lang="en-US">
                    <a:noFill/>
                  </a:rPr>
                  <a:t> </a:t>
                </a:r>
              </a:p>
            </p:txBody>
          </p:sp>
        </mc:Fallback>
      </mc:AlternateContent>
      <p:sp>
        <p:nvSpPr>
          <p:cNvPr id="3" name="Oval 2"/>
          <p:cNvSpPr/>
          <p:nvPr/>
        </p:nvSpPr>
        <p:spPr>
          <a:xfrm>
            <a:off x="7738712" y="3693272"/>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mc:AlternateContent xmlns:mc="http://schemas.openxmlformats.org/markup-compatibility/2006" xmlns:a14="http://schemas.microsoft.com/office/drawing/2010/main">
        <mc:Choice Requires="a14">
          <p:sp>
            <p:nvSpPr>
              <p:cNvPr id="6" name="TextBox 5"/>
              <p:cNvSpPr txBox="1"/>
              <p:nvPr/>
            </p:nvSpPr>
            <p:spPr>
              <a:xfrm>
                <a:off x="8195912" y="3693272"/>
                <a:ext cx="3022333"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𝑎𝑐</m:t>
                      </m:r>
                    </m:oMath>
                    <m:oMath xmlns:m="http://schemas.openxmlformats.org/officeDocument/2006/math">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8</m:t>
                          </m:r>
                        </m:e>
                        <m:sup>
                          <m:r>
                            <a:rPr lang="en-US" b="0" i="1" smtClean="0">
                              <a:latin typeface="Cambria Math" panose="02040503050406030204" pitchFamily="18" charset="0"/>
                            </a:rPr>
                            <m:t>2</m:t>
                          </m:r>
                        </m:sup>
                      </m:sSup>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d>
                        <m:dPr>
                          <m:ctrlPr>
                            <a:rPr lang="en-US" b="0" i="1" smtClean="0">
                              <a:latin typeface="Cambria Math" panose="02040503050406030204" pitchFamily="18" charset="0"/>
                            </a:rPr>
                          </m:ctrlPr>
                        </m:dPr>
                        <m:e>
                          <m:r>
                            <a:rPr lang="en-US" b="0" i="1" smtClean="0">
                              <a:latin typeface="Cambria Math" panose="02040503050406030204" pitchFamily="18" charset="0"/>
                            </a:rPr>
                            <m:t>−3</m:t>
                          </m:r>
                        </m:e>
                      </m:d>
                    </m:oMath>
                    <m:oMath xmlns:m="http://schemas.openxmlformats.org/officeDocument/2006/math">
                      <m:r>
                        <a:rPr lang="en-US" b="0" i="1" smtClean="0">
                          <a:latin typeface="Cambria Math" panose="02040503050406030204" pitchFamily="18" charset="0"/>
                        </a:rPr>
                        <m:t>=64+24</m:t>
                      </m:r>
                    </m:oMath>
                    <m:oMath xmlns:m="http://schemas.openxmlformats.org/officeDocument/2006/math">
                      <m:r>
                        <a:rPr lang="en-US" b="0" i="1" smtClean="0">
                          <a:latin typeface="Cambria Math" panose="02040503050406030204" pitchFamily="18" charset="0"/>
                        </a:rPr>
                        <m:t>=88</m:t>
                      </m:r>
                    </m:oMath>
                    <m:oMath xmlns:m="http://schemas.openxmlformats.org/officeDocument/2006/math">
                      <m:r>
                        <a:rPr lang="en-US" b="0" i="1" smtClean="0">
                          <a:latin typeface="Cambria Math" panose="02040503050406030204" pitchFamily="18" charset="0"/>
                        </a:rPr>
                        <m:t>𝑆𝑖𝑛𝑐𝑒</m:t>
                      </m:r>
                      <m:r>
                        <a:rPr lang="en-US" b="0" i="1" smtClean="0">
                          <a:latin typeface="Cambria Math" panose="02040503050406030204" pitchFamily="18" charset="0"/>
                        </a:rPr>
                        <m:t> </m:t>
                      </m:r>
                      <m:r>
                        <a:rPr lang="en-US" b="0" i="1" smtClean="0">
                          <a:latin typeface="Cambria Math" panose="02040503050406030204" pitchFamily="18" charset="0"/>
                        </a:rPr>
                        <m:t>𝐷</m:t>
                      </m:r>
                      <m:r>
                        <a:rPr lang="en-US" b="0" i="1" smtClean="0">
                          <a:latin typeface="Cambria Math" panose="02040503050406030204" pitchFamily="18" charset="0"/>
                        </a:rPr>
                        <m:t>&gt;0 </m:t>
                      </m:r>
                      <m:r>
                        <a:rPr lang="en-US" b="0" i="1" smtClean="0">
                          <a:latin typeface="Cambria Math" panose="02040503050406030204" pitchFamily="18" charset="0"/>
                        </a:rPr>
                        <m:t>𝑡𝑤𝑜</m:t>
                      </m:r>
                      <m:r>
                        <a:rPr lang="en-US" b="0" i="1" smtClean="0">
                          <a:latin typeface="Cambria Math" panose="02040503050406030204" pitchFamily="18" charset="0"/>
                        </a:rPr>
                        <m:t> </m:t>
                      </m:r>
                      <m:r>
                        <a:rPr lang="en-US" b="0" i="1" smtClean="0">
                          <a:latin typeface="Cambria Math" panose="02040503050406030204" pitchFamily="18" charset="0"/>
                        </a:rPr>
                        <m:t>𝑟𝑒𝑎𝑙</m:t>
                      </m:r>
                      <m:r>
                        <a:rPr lang="en-US" b="0" i="1" smtClean="0">
                          <a:latin typeface="Cambria Math" panose="02040503050406030204" pitchFamily="18" charset="0"/>
                        </a:rPr>
                        <m:t> </m:t>
                      </m:r>
                      <m:r>
                        <a:rPr lang="en-US" b="0" i="1" smtClean="0">
                          <a:latin typeface="Cambria Math" panose="02040503050406030204" pitchFamily="18" charset="0"/>
                        </a:rPr>
                        <m:t>𝑟𝑜𝑜𝑡𝑠</m:t>
                      </m:r>
                      <m:r>
                        <a:rPr lang="en-US" b="0" i="1" smtClean="0">
                          <a:latin typeface="Cambria Math" panose="02040503050406030204" pitchFamily="18" charset="0"/>
                        </a:rPr>
                        <m:t> </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195912" y="3693272"/>
                <a:ext cx="3022333" cy="1477328"/>
              </a:xfrm>
              <a:prstGeom prst="rect">
                <a:avLst/>
              </a:prstGeom>
              <a:blipFill rotWithShape="0">
                <a:blip r:embed="rId5"/>
                <a:stretch>
                  <a:fillRect/>
                </a:stretch>
              </a:blipFill>
            </p:spPr>
            <p:txBody>
              <a:bodyPr/>
              <a:lstStyle/>
              <a:p>
                <a:r>
                  <a:rPr lang="en-US">
                    <a:noFill/>
                  </a:rPr>
                  <a:t> </a:t>
                </a:r>
              </a:p>
            </p:txBody>
          </p:sp>
        </mc:Fallback>
      </mc:AlternateContent>
      <p:sp>
        <p:nvSpPr>
          <p:cNvPr id="9" name="Rectangle 8"/>
          <p:cNvSpPr/>
          <p:nvPr/>
        </p:nvSpPr>
        <p:spPr>
          <a:xfrm>
            <a:off x="519764" y="5438274"/>
            <a:ext cx="6747310" cy="1241868"/>
          </a:xfrm>
          <a:prstGeom prst="rect">
            <a:avLst/>
          </a:prstGeom>
          <a:noFill/>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8195912" y="5367376"/>
                <a:ext cx="3022333" cy="23629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−8+</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88</m:t>
                              </m:r>
                            </m:e>
                          </m:rad>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44</m:t>
                              </m:r>
                            </m:e>
                          </m:rad>
                        </m:num>
                        <m:den>
                          <m:r>
                            <a:rPr lang="en-US" b="0" i="1" smtClean="0">
                              <a:latin typeface="Cambria Math" panose="02040503050406030204" pitchFamily="18" charset="0"/>
                            </a:rPr>
                            <m:t>2</m:t>
                          </m:r>
                        </m:den>
                      </m:f>
                    </m:oMath>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−8</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88</m:t>
                              </m:r>
                            </m:e>
                          </m:rad>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−4</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44</m:t>
                              </m:r>
                            </m:e>
                          </m:rad>
                        </m:num>
                        <m:den>
                          <m:r>
                            <a:rPr lang="en-US" i="1">
                              <a:latin typeface="Cambria Math" panose="02040503050406030204" pitchFamily="18" charset="0"/>
                            </a:rPr>
                            <m:t>2</m:t>
                          </m:r>
                        </m:den>
                      </m:f>
                    </m:oMath>
                  </m:oMathPara>
                </a14:m>
                <a:r>
                  <a:rPr lang="en-US" i="1" dirty="0">
                    <a:latin typeface="Cambria Math" panose="02040503050406030204" pitchFamily="18" charset="0"/>
                  </a:rPr>
                  <a:t/>
                </a:r>
                <a:br>
                  <a:rPr lang="en-US" i="1" dirty="0">
                    <a:latin typeface="Cambria Math" panose="02040503050406030204" pitchFamily="18" charset="0"/>
                  </a:rPr>
                </a:br>
                <a:r>
                  <a:rPr lang="en-US" dirty="0"/>
                  <a:t/>
                </a:r>
                <a:br>
                  <a:rPr lang="en-US" dirty="0"/>
                </a:br>
                <a:endParaRPr lang="en-US" dirty="0"/>
              </a:p>
              <a:p>
                <a:r>
                  <a:rPr lang="en-US" b="0" dirty="0" smtClean="0"/>
                  <a:t/>
                </a:r>
                <a:br>
                  <a:rPr lang="en-US" b="0" dirty="0" smtClean="0"/>
                </a:br>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8195912" y="5367376"/>
                <a:ext cx="3022333" cy="2362955"/>
              </a:xfrm>
              <a:prstGeom prst="rect">
                <a:avLst/>
              </a:prstGeom>
              <a:blipFill rotWithShape="0">
                <a:blip r:embed="rId6"/>
                <a:stretch>
                  <a:fillRect/>
                </a:stretch>
              </a:blipFill>
            </p:spPr>
            <p:txBody>
              <a:bodyPr/>
              <a:lstStyle/>
              <a:p>
                <a:r>
                  <a:rPr lang="en-US">
                    <a:noFill/>
                  </a:rPr>
                  <a:t> </a:t>
                </a:r>
              </a:p>
            </p:txBody>
          </p:sp>
        </mc:Fallback>
      </mc:AlternateContent>
      <p:sp>
        <p:nvSpPr>
          <p:cNvPr id="13" name="Oval 12"/>
          <p:cNvSpPr/>
          <p:nvPr/>
        </p:nvSpPr>
        <p:spPr>
          <a:xfrm>
            <a:off x="7738712" y="5438274"/>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0" name="Rounded Rectangle 9"/>
          <p:cNvSpPr/>
          <p:nvPr/>
        </p:nvSpPr>
        <p:spPr>
          <a:xfrm>
            <a:off x="3232466" y="3177775"/>
            <a:ext cx="1321905" cy="51549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bg1"/>
                </a:solidFill>
              </a:rPr>
              <a:t>Rules </a:t>
            </a:r>
            <a:endParaRPr lang="en-US" dirty="0">
              <a:solidFill>
                <a:schemeClr val="bg1"/>
              </a:solidFill>
            </a:endParaRPr>
          </a:p>
        </p:txBody>
      </p:sp>
      <p:sp>
        <p:nvSpPr>
          <p:cNvPr id="17" name="Oval 16"/>
          <p:cNvSpPr/>
          <p:nvPr/>
        </p:nvSpPr>
        <p:spPr>
          <a:xfrm>
            <a:off x="11218245" y="1703882"/>
            <a:ext cx="751562" cy="71398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t>Reset </a:t>
            </a:r>
            <a:endParaRPr lang="en-US" sz="1200" dirty="0"/>
          </a:p>
        </p:txBody>
      </p:sp>
      <p:pic>
        <p:nvPicPr>
          <p:cNvPr id="18" name="Picture 17">
            <a:hlinkClick r:id="" action="ppaction://hlinkshowjump?jump=previousslid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08658" y="6174658"/>
            <a:ext cx="683342" cy="683342"/>
          </a:xfrm>
          <a:prstGeom prst="rect">
            <a:avLst/>
          </a:prstGeom>
        </p:spPr>
      </p:pic>
    </p:spTree>
    <p:extLst>
      <p:ext uri="{BB962C8B-B14F-4D97-AF65-F5344CB8AC3E}">
        <p14:creationId xmlns:p14="http://schemas.microsoft.com/office/powerpoint/2010/main" val="2809093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1" nodeType="withEffect">
                                  <p:stCondLst>
                                    <p:cond delay="3000"/>
                                  </p:stCondLst>
                                  <p:childTnLst>
                                    <p:set>
                                      <p:cBhvr>
                                        <p:cTn id="34" dur="1" fill="hold">
                                          <p:stCondLst>
                                            <p:cond delay="0"/>
                                          </p:stCondLst>
                                        </p:cTn>
                                        <p:tgtEl>
                                          <p:spTgt spid="9"/>
                                        </p:tgtEl>
                                        <p:attrNameLst>
                                          <p:attrName>style.visibility</p:attrName>
                                        </p:attrNameLst>
                                      </p:cBhvr>
                                      <p:to>
                                        <p:strVal val="visible"/>
                                      </p:to>
                                    </p:set>
                                  </p:childTnLst>
                                </p:cTn>
                              </p:par>
                              <p:par>
                                <p:cTn id="35" presetID="26" presetClass="emph" presetSubtype="0" repeatCount="5000" fill="hold" grpId="0" nodeType="withEffect">
                                  <p:stCondLst>
                                    <p:cond delay="150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grpId="1" nodeType="withEffect">
                                  <p:stCondLst>
                                    <p:cond delay="0"/>
                                  </p:stCondLst>
                                  <p:childTnLst>
                                    <p:set>
                                      <p:cBhvr>
                                        <p:cTn id="47" dur="1" fill="hold">
                                          <p:stCondLst>
                                            <p:cond delay="0"/>
                                          </p:stCondLst>
                                        </p:cTn>
                                        <p:tgtEl>
                                          <p:spTgt spid="6"/>
                                        </p:tgtEl>
                                        <p:attrNameLst>
                                          <p:attrName>style.visibility</p:attrName>
                                        </p:attrNameLst>
                                      </p:cBhvr>
                                      <p:to>
                                        <p:strVal val="hidden"/>
                                      </p:to>
                                    </p:set>
                                  </p:childTnLst>
                                </p:cTn>
                              </p:par>
                              <p:par>
                                <p:cTn id="48" presetID="1" presetClass="exit" presetSubtype="0" fill="hold" grpId="2" nodeType="withEffect">
                                  <p:stCondLst>
                                    <p:cond delay="0"/>
                                  </p:stCondLst>
                                  <p:childTnLst>
                                    <p:set>
                                      <p:cBhvr>
                                        <p:cTn id="49" dur="1" fill="hold">
                                          <p:stCondLst>
                                            <p:cond delay="0"/>
                                          </p:stCondLst>
                                        </p:cTn>
                                        <p:tgtEl>
                                          <p:spTgt spid="9"/>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7" grpId="0"/>
      <p:bldP spid="11" grpId="0" animBg="1"/>
      <p:bldP spid="12" grpId="0" animBg="1"/>
      <p:bldP spid="3" grpId="0" animBg="1"/>
      <p:bldP spid="6" grpId="0"/>
      <p:bldP spid="6" grpId="1"/>
      <p:bldP spid="9" grpId="0" animBg="1"/>
      <p:bldP spid="9" grpId="1" animBg="1"/>
      <p:bldP spid="9" grpId="2" animBg="1"/>
      <p:bldP spid="15" grpId="0"/>
      <p:bldP spid="15" grpId="1"/>
      <p:bldP spid="13" grpId="0" animBg="1"/>
      <p:bldP spid="10"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77819" y="179048"/>
            <a:ext cx="6167626" cy="72189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Solving Quadratic Equations using Completing the Square </a:t>
            </a:r>
            <a:endParaRPr lang="en-US" dirty="0">
              <a:solidFill>
                <a:schemeClr val="tx1"/>
              </a:solidFill>
            </a:endParaRPr>
          </a:p>
        </p:txBody>
      </p:sp>
      <p:sp>
        <p:nvSpPr>
          <p:cNvPr id="4" name="Oval 3"/>
          <p:cNvSpPr/>
          <p:nvPr/>
        </p:nvSpPr>
        <p:spPr>
          <a:xfrm>
            <a:off x="259700" y="1929679"/>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0" y="1015665"/>
                <a:ext cx="50853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𝐺𝑒𝑛𝑒𝑟𝑎𝑙</m:t>
                      </m:r>
                      <m:r>
                        <a:rPr lang="en-US" b="0" i="1" smtClean="0">
                          <a:latin typeface="Cambria Math" panose="02040503050406030204" pitchFamily="18" charset="0"/>
                        </a:rPr>
                        <m:t> </m:t>
                      </m:r>
                      <m:r>
                        <a:rPr lang="en-US" b="0" i="1" smtClean="0">
                          <a:latin typeface="Cambria Math" panose="02040503050406030204" pitchFamily="18" charset="0"/>
                        </a:rPr>
                        <m:t>𝑓𝑜𝑟𝑚𝑢𝑙𝑎</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𝑐𝑜𝑚𝑝𝑙𝑒𝑡𝑖𝑛𝑔</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𝑠𝑞𝑢𝑎𝑟𝑒</m:t>
                      </m:r>
                      <m:r>
                        <a:rPr lang="en-US" b="0" i="1" smtClean="0">
                          <a:latin typeface="Cambria Math" panose="02040503050406030204" pitchFamily="18" charset="0"/>
                        </a:rPr>
                        <m:t> </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0" y="1015665"/>
                <a:ext cx="5085354" cy="369332"/>
              </a:xfrm>
              <a:prstGeom prst="rect">
                <a:avLst/>
              </a:prstGeom>
              <a:blipFill rotWithShape="0">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40491" y="1384997"/>
                <a:ext cx="50853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𝑏𝑥</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=0 </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40491" y="1384997"/>
                <a:ext cx="5085354"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5195" y="1835113"/>
                <a:ext cx="2144821" cy="646331"/>
              </a:xfrm>
              <a:prstGeom prst="rect">
                <a:avLst/>
              </a:prstGeom>
              <a:noFill/>
            </p:spPr>
            <p:txBody>
              <a:bodyPr wrap="square" rtlCol="0">
                <a:spAutoFit/>
              </a:bodyPr>
              <a:lstStyle/>
              <a:p>
                <a:pPr/>
                <a14:m>
                  <m:oMath xmlns:m="http://schemas.openxmlformats.org/officeDocument/2006/math">
                    <m:r>
                      <a:rPr lang="en-US" b="0" i="1" smtClean="0">
                        <a:latin typeface="Cambria Math" panose="02040503050406030204" pitchFamily="18" charset="0"/>
                      </a:rPr>
                      <m:t>𝐼𝑠𝑜𝑙𝑎𝑡𝑒</m:t>
                    </m:r>
                    <m:r>
                      <a:rPr lang="en-US" b="0" i="1" smtClean="0">
                        <a:latin typeface="Cambria Math" panose="02040503050406030204" pitchFamily="18" charset="0"/>
                      </a:rPr>
                      <m:t> </m:t>
                    </m:r>
                    <m:r>
                      <m:rPr>
                        <m:nor/>
                      </m:rPr>
                      <a:rPr lang="en-US" b="0" i="0" smtClean="0">
                        <a:latin typeface="Cambria Math" panose="02040503050406030204" pitchFamily="18" charset="0"/>
                      </a:rPr>
                      <m:t>"</m:t>
                    </m:r>
                    <m:r>
                      <m:rPr>
                        <m:nor/>
                      </m:rPr>
                      <a:rPr lang="en-US" b="0" i="0" smtClean="0">
                        <a:latin typeface="Cambria Math" panose="02040503050406030204" pitchFamily="18" charset="0"/>
                      </a:rPr>
                      <m:t>c</m:t>
                    </m:r>
                  </m:oMath>
                </a14:m>
                <a:r>
                  <a:rPr lang="en-US" b="0" dirty="0" smtClean="0"/>
                  <a:t>”</a:t>
                </a:r>
                <a:br>
                  <a:rPr lang="en-US" b="0"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𝑏𝑥</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 </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995195" y="1835113"/>
                <a:ext cx="2144821" cy="646331"/>
              </a:xfrm>
              <a:prstGeom prst="rect">
                <a:avLst/>
              </a:prstGeom>
              <a:blipFill rotWithShape="0">
                <a:blip r:embed="rId4"/>
                <a:stretch>
                  <a:fillRect t="-4717"/>
                </a:stretch>
              </a:blipFill>
            </p:spPr>
            <p:txBody>
              <a:bodyPr/>
              <a:lstStyle/>
              <a:p>
                <a:r>
                  <a:rPr lang="en-US">
                    <a:noFill/>
                  </a:rPr>
                  <a:t> </a:t>
                </a:r>
              </a:p>
            </p:txBody>
          </p:sp>
        </mc:Fallback>
      </mc:AlternateContent>
      <p:sp>
        <p:nvSpPr>
          <p:cNvPr id="8" name="Oval 7"/>
          <p:cNvSpPr/>
          <p:nvPr/>
        </p:nvSpPr>
        <p:spPr>
          <a:xfrm>
            <a:off x="259700" y="2926710"/>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mc:AlternateContent xmlns:mc="http://schemas.openxmlformats.org/markup-compatibility/2006" xmlns:a14="http://schemas.microsoft.com/office/drawing/2010/main">
        <mc:Choice Requires="a14">
          <p:sp>
            <p:nvSpPr>
              <p:cNvPr id="9" name="TextBox 8"/>
              <p:cNvSpPr txBox="1"/>
              <p:nvPr/>
            </p:nvSpPr>
            <p:spPr>
              <a:xfrm>
                <a:off x="907018" y="2874508"/>
                <a:ext cx="2990336" cy="8952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𝐷𝑖𝑣𝑖𝑑𝑒</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𝑏𝑦</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𝑒𝑞𝑢𝑎𝑡𝑖𝑜𝑛</m:t>
                      </m:r>
                      <m:r>
                        <a:rPr lang="en-US" b="0" i="1" smtClean="0">
                          <a:latin typeface="Cambria Math" panose="02040503050406030204" pitchFamily="18" charset="0"/>
                        </a:rPr>
                        <m:t> </m:t>
                      </m:r>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𝑎</m:t>
                          </m:r>
                        </m:den>
                      </m:f>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𝑎</m:t>
                          </m:r>
                        </m:den>
                      </m:f>
                      <m:r>
                        <a:rPr lang="en-US" b="0" i="1" smtClean="0">
                          <a:latin typeface="Cambria Math" panose="02040503050406030204" pitchFamily="18" charset="0"/>
                        </a:rPr>
                        <m:t> </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907018" y="2874508"/>
                <a:ext cx="2990336" cy="895245"/>
              </a:xfrm>
              <a:prstGeom prst="rect">
                <a:avLst/>
              </a:prstGeom>
              <a:blipFill rotWithShape="0">
                <a:blip r:embed="rId5"/>
                <a:stretch>
                  <a:fillRect/>
                </a:stretch>
              </a:blipFill>
            </p:spPr>
            <p:txBody>
              <a:bodyPr/>
              <a:lstStyle/>
              <a:p>
                <a:r>
                  <a:rPr lang="en-US">
                    <a:noFill/>
                  </a:rPr>
                  <a:t> </a:t>
                </a:r>
              </a:p>
            </p:txBody>
          </p:sp>
        </mc:Fallback>
      </mc:AlternateContent>
      <p:sp>
        <p:nvSpPr>
          <p:cNvPr id="10" name="Oval 9"/>
          <p:cNvSpPr/>
          <p:nvPr/>
        </p:nvSpPr>
        <p:spPr>
          <a:xfrm>
            <a:off x="267885" y="3997305"/>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mc:AlternateContent xmlns:mc="http://schemas.openxmlformats.org/markup-compatibility/2006" xmlns:a14="http://schemas.microsoft.com/office/drawing/2010/main">
        <mc:Choice Requires="a14">
          <p:sp>
            <p:nvSpPr>
              <p:cNvPr id="11" name="TextBox 10"/>
              <p:cNvSpPr txBox="1"/>
              <p:nvPr/>
            </p:nvSpPr>
            <p:spPr>
              <a:xfrm>
                <a:off x="725085" y="3821955"/>
                <a:ext cx="2990336" cy="10463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𝑃𝑒𝑟𝑓𝑜𝑟𝑚</m:t>
                      </m:r>
                      <m:r>
                        <a:rPr lang="en-US" b="0" i="1" smtClean="0">
                          <a:latin typeface="Cambria Math" panose="02040503050406030204" pitchFamily="18" charset="0"/>
                        </a:rPr>
                        <m:t> </m:t>
                      </m:r>
                      <m:r>
                        <a:rPr lang="en-US" b="0" i="1" smtClean="0">
                          <a:latin typeface="Cambria Math" panose="02040503050406030204" pitchFamily="18" charset="0"/>
                        </a:rPr>
                        <m:t>𝑎𝑠</m:t>
                      </m:r>
                      <m:r>
                        <a:rPr lang="en-US" b="0" i="1" smtClean="0">
                          <a:latin typeface="Cambria Math" panose="02040503050406030204" pitchFamily="18" charset="0"/>
                        </a:rPr>
                        <m:t> </m:t>
                      </m:r>
                      <m:r>
                        <a:rPr lang="en-US" b="0" i="1" smtClean="0">
                          <a:latin typeface="Cambria Math" panose="02040503050406030204" pitchFamily="18" charset="0"/>
                        </a:rPr>
                        <m:t>𝑏𝑒𝑙𝑜𝑤</m:t>
                      </m:r>
                      <m:r>
                        <a:rPr lang="en-US" b="0" i="1" smtClean="0">
                          <a:latin typeface="Cambria Math" panose="02040503050406030204" pitchFamily="18" charset="0"/>
                        </a:rPr>
                        <m:t>  </m:t>
                      </m:r>
                    </m:oMath>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𝑎</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𝑎</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𝑎</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 </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25085" y="3821955"/>
                <a:ext cx="2990336" cy="1046377"/>
              </a:xfrm>
              <a:prstGeom prst="rect">
                <a:avLst/>
              </a:prstGeom>
              <a:blipFill rotWithShape="0">
                <a:blip r:embed="rId6"/>
                <a:stretch>
                  <a:fillRect/>
                </a:stretch>
              </a:blipFill>
            </p:spPr>
            <p:txBody>
              <a:bodyPr/>
              <a:lstStyle/>
              <a:p>
                <a:r>
                  <a:rPr lang="en-US">
                    <a:noFill/>
                  </a:rPr>
                  <a:t> </a:t>
                </a:r>
              </a:p>
            </p:txBody>
          </p:sp>
        </mc:Fallback>
      </mc:AlternateContent>
      <p:sp>
        <p:nvSpPr>
          <p:cNvPr id="12" name="Oval 11"/>
          <p:cNvSpPr/>
          <p:nvPr/>
        </p:nvSpPr>
        <p:spPr>
          <a:xfrm>
            <a:off x="267885" y="5278684"/>
            <a:ext cx="457200" cy="457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mc:AlternateContent xmlns:mc="http://schemas.openxmlformats.org/markup-compatibility/2006" xmlns:a14="http://schemas.microsoft.com/office/drawing/2010/main">
        <mc:Choice Requires="a14">
          <p:sp>
            <p:nvSpPr>
              <p:cNvPr id="13" name="TextBox 12"/>
              <p:cNvSpPr txBox="1"/>
              <p:nvPr/>
            </p:nvSpPr>
            <p:spPr>
              <a:xfrm>
                <a:off x="572437" y="4992144"/>
                <a:ext cx="2990336" cy="22830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𝑎</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𝑎</m:t>
                                      </m:r>
                                    </m:den>
                                  </m:f>
                                </m:e>
                              </m:d>
                            </m:e>
                            <m:sup>
                              <m:r>
                                <a:rPr lang="en-US" b="0" i="1" smtClean="0">
                                  <a:latin typeface="Cambria Math" panose="02040503050406030204" pitchFamily="18" charset="0"/>
                                </a:rPr>
                                <m:t>2</m:t>
                              </m:r>
                            </m:sup>
                          </m:sSup>
                        </m:e>
                      </m:ra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𝑎</m:t>
                          </m:r>
                        </m:den>
                      </m:f>
                    </m:oMath>
                  </m:oMathPara>
                </a14:m>
                <a:endParaRPr lang="en-US" b="0" dirty="0" smtClean="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𝑐</m:t>
                              </m:r>
                            </m:num>
                            <m:den>
                              <m:r>
                                <a:rPr lang="en-US" i="1">
                                  <a:latin typeface="Cambria Math" panose="02040503050406030204" pitchFamily="18" charset="0"/>
                                </a:rPr>
                                <m:t>𝑎</m:t>
                              </m:r>
                            </m:den>
                          </m:f>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𝑎</m:t>
                                      </m:r>
                                    </m:den>
                                  </m:f>
                                </m:e>
                              </m:d>
                            </m:e>
                            <m:sup>
                              <m:r>
                                <a:rPr lang="en-US" i="1">
                                  <a:latin typeface="Cambria Math" panose="02040503050406030204" pitchFamily="18" charset="0"/>
                                </a:rPr>
                                <m:t>2</m:t>
                              </m:r>
                            </m:sup>
                          </m:sSup>
                        </m:e>
                      </m:ra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𝑎</m:t>
                          </m:r>
                        </m:den>
                      </m:f>
                    </m:oMath>
                  </m:oMathPara>
                </a14:m>
                <a:r>
                  <a:rPr lang="en-US" dirty="0"/>
                  <a:t/>
                </a:r>
                <a:br>
                  <a:rPr lang="en-US" dirty="0"/>
                </a:br>
                <a:endParaRPr lang="en-US" dirty="0"/>
              </a:p>
              <a:p>
                <a:r>
                  <a:rPr lang="en-US" b="0" dirty="0" smtClean="0"/>
                  <a:t/>
                </a:r>
                <a:br>
                  <a:rPr lang="en-US" b="0" dirty="0" smtClean="0"/>
                </a:br>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72437" y="4992144"/>
                <a:ext cx="2990336" cy="228306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404051" y="1403006"/>
                <a:ext cx="50853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+6=0 </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4051" y="1403006"/>
                <a:ext cx="5085354"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846284" y="2162462"/>
                <a:ext cx="22008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=−6 </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7846284" y="2162462"/>
                <a:ext cx="2200888"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290152" y="3093424"/>
                <a:ext cx="508535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m:t>
                          </m:r>
                        </m:den>
                      </m:f>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m:t>
                          </m:r>
                        </m:den>
                      </m:f>
                      <m:r>
                        <a:rPr lang="en-US" b="0" i="1" smtClean="0">
                          <a:latin typeface="Cambria Math" panose="02040503050406030204" pitchFamily="18" charset="0"/>
                        </a:rPr>
                        <m:t> </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6290152" y="3093424"/>
                <a:ext cx="5085354" cy="61651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290152" y="4066789"/>
                <a:ext cx="5085354" cy="7693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6290152" y="4066789"/>
                <a:ext cx="5085354" cy="769378"/>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356952" y="5278684"/>
                <a:ext cx="5085354" cy="1474378"/>
              </a:xfrm>
              <a:prstGeom prst="rect">
                <a:avLst/>
              </a:prstGeom>
              <a:noFill/>
            </p:spPr>
            <p:txBody>
              <a:bodyPr wrap="square" rtlCol="0">
                <a:spAutoFit/>
              </a:bodyPr>
              <a:lstStyle/>
              <a:p>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−6+</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4</m:t>
                            </m:r>
                          </m:den>
                        </m:f>
                      </m:e>
                    </m:rad>
                    <m:r>
                      <a:rPr lang="en-US" b="0" i="1" smtClean="0">
                        <a:latin typeface="Cambria Math" panose="02040503050406030204" pitchFamily="18" charset="0"/>
                      </a:rPr>
                      <m:t> </m:t>
                    </m:r>
                    <m:r>
                      <a:rPr lang="en-US" b="0" i="1" smtClean="0">
                        <a:latin typeface="Cambria Math" panose="02040503050406030204" pitchFamily="18" charset="0"/>
                      </a:rPr>
                      <m:t>𝑡h𝑒𝑛</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=−2</m:t>
                    </m:r>
                  </m:oMath>
                </a14:m>
                <a:r>
                  <a:rPr lang="en-US" dirty="0" smtClean="0"/>
                  <a:t>  </a:t>
                </a:r>
                <a:br>
                  <a:rPr lang="en-US" dirty="0" smtClean="0"/>
                </a:b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−6+</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4</m:t>
                              </m:r>
                            </m:den>
                          </m:f>
                        </m:e>
                      </m:rad>
                      <m:r>
                        <a:rPr lang="en-US" b="0" i="1" smtClean="0">
                          <a:latin typeface="Cambria Math" panose="02040503050406030204" pitchFamily="18" charset="0"/>
                        </a:rPr>
                        <m:t> </m:t>
                      </m:r>
                      <m:r>
                        <a:rPr lang="en-US" b="0" i="1" smtClean="0">
                          <a:latin typeface="Cambria Math" panose="02040503050406030204" pitchFamily="18" charset="0"/>
                        </a:rPr>
                        <m:t>𝑡h𝑒𝑛</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=−3 </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356952" y="5278684"/>
                <a:ext cx="5085354" cy="1474378"/>
              </a:xfrm>
              <a:prstGeom prst="rect">
                <a:avLst/>
              </a:prstGeom>
              <a:blipFill rotWithShape="0">
                <a:blip r:embed="rId12"/>
                <a:stretch>
                  <a:fillRect/>
                </a:stretch>
              </a:blipFill>
            </p:spPr>
            <p:txBody>
              <a:bodyPr/>
              <a:lstStyle/>
              <a:p>
                <a:r>
                  <a:rPr lang="en-US">
                    <a:noFill/>
                  </a:rPr>
                  <a:t> </a:t>
                </a:r>
              </a:p>
            </p:txBody>
          </p:sp>
        </mc:Fallback>
      </mc:AlternateContent>
      <p:cxnSp>
        <p:nvCxnSpPr>
          <p:cNvPr id="14" name="Straight Arrow Connector 13"/>
          <p:cNvCxnSpPr/>
          <p:nvPr/>
        </p:nvCxnSpPr>
        <p:spPr>
          <a:xfrm>
            <a:off x="3707236" y="1560783"/>
            <a:ext cx="375385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3707236" y="2294211"/>
            <a:ext cx="375385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3707236" y="3442948"/>
            <a:ext cx="375385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3707236" y="4442598"/>
            <a:ext cx="375385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3707236" y="5904034"/>
            <a:ext cx="375385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8" name="Picture 27">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08903" y="6125496"/>
            <a:ext cx="604966" cy="642737"/>
          </a:xfrm>
          <a:prstGeom prst="rect">
            <a:avLst/>
          </a:prstGeom>
        </p:spPr>
      </p:pic>
    </p:spTree>
    <p:extLst>
      <p:ext uri="{BB962C8B-B14F-4D97-AF65-F5344CB8AC3E}">
        <p14:creationId xmlns:p14="http://schemas.microsoft.com/office/powerpoint/2010/main" val="18035248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P spid="17" grpId="0"/>
      <p:bldP spid="21" grpId="0"/>
      <p:bldP spid="22" grpId="0"/>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52610" y="89719"/>
            <a:ext cx="2432097" cy="861578"/>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Solving Quadratic Equations Graphically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2" y="1085850"/>
            <a:ext cx="7572375" cy="5772150"/>
          </a:xfrm>
          <a:prstGeom prst="rect">
            <a:avLst/>
          </a:prstGeom>
        </p:spPr>
      </p:pic>
      <p:sp>
        <p:nvSpPr>
          <p:cNvPr id="5" name="1"/>
          <p:cNvSpPr/>
          <p:nvPr/>
        </p:nvSpPr>
        <p:spPr>
          <a:xfrm>
            <a:off x="-1165" y="1458926"/>
            <a:ext cx="7659003" cy="586178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ounded Rectangle 8"/>
          <p:cNvSpPr/>
          <p:nvPr/>
        </p:nvSpPr>
        <p:spPr>
          <a:xfrm>
            <a:off x="7777316" y="1458926"/>
            <a:ext cx="1661652" cy="71400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Rule1</a:t>
            </a:r>
            <a:endParaRPr lang="en-US" dirty="0"/>
          </a:p>
        </p:txBody>
      </p:sp>
      <p:sp>
        <p:nvSpPr>
          <p:cNvPr id="10" name="Rounded Rectangle 9"/>
          <p:cNvSpPr/>
          <p:nvPr/>
        </p:nvSpPr>
        <p:spPr>
          <a:xfrm>
            <a:off x="7777316" y="1452922"/>
            <a:ext cx="1661652" cy="71400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Rule2</a:t>
            </a:r>
            <a:endParaRPr lang="en-US" dirty="0"/>
          </a:p>
        </p:txBody>
      </p:sp>
      <p:sp>
        <p:nvSpPr>
          <p:cNvPr id="11" name="Rounded Rectangle 10"/>
          <p:cNvSpPr/>
          <p:nvPr/>
        </p:nvSpPr>
        <p:spPr>
          <a:xfrm>
            <a:off x="7777316" y="1458926"/>
            <a:ext cx="1661652" cy="71400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Rule3</a:t>
            </a:r>
            <a:endParaRPr lang="en-US" dirty="0"/>
          </a:p>
        </p:txBody>
      </p:sp>
      <p:sp>
        <p:nvSpPr>
          <p:cNvPr id="12" name="Rounded Rectangle 11"/>
          <p:cNvSpPr/>
          <p:nvPr/>
        </p:nvSpPr>
        <p:spPr>
          <a:xfrm>
            <a:off x="7777316" y="1446918"/>
            <a:ext cx="1661652" cy="71400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Rule4</a:t>
            </a:r>
            <a:endParaRPr lang="en-US" dirty="0"/>
          </a:p>
        </p:txBody>
      </p:sp>
      <p:sp>
        <p:nvSpPr>
          <p:cNvPr id="6" name="2"/>
          <p:cNvSpPr/>
          <p:nvPr/>
        </p:nvSpPr>
        <p:spPr>
          <a:xfrm>
            <a:off x="25827" y="2720647"/>
            <a:ext cx="7659003" cy="586178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4"/>
          <p:cNvSpPr/>
          <p:nvPr/>
        </p:nvSpPr>
        <p:spPr>
          <a:xfrm>
            <a:off x="12332" y="5333486"/>
            <a:ext cx="7659003" cy="317898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3"/>
          <p:cNvSpPr/>
          <p:nvPr/>
        </p:nvSpPr>
        <p:spPr>
          <a:xfrm>
            <a:off x="12331" y="4049059"/>
            <a:ext cx="7659003" cy="586178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3" name="Picture 1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8903" y="6125496"/>
            <a:ext cx="604966" cy="642737"/>
          </a:xfrm>
          <a:prstGeom prst="rect">
            <a:avLst/>
          </a:prstGeom>
        </p:spPr>
      </p:pic>
    </p:spTree>
    <p:extLst>
      <p:ext uri="{BB962C8B-B14F-4D97-AF65-F5344CB8AC3E}">
        <p14:creationId xmlns:p14="http://schemas.microsoft.com/office/powerpoint/2010/main" val="4043769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5" grpId="0" animBg="1"/>
      <p:bldP spid="10" grpId="0" animBg="1"/>
      <p:bldP spid="11" grpId="0" animBg="1"/>
      <p:bldP spid="12" grpId="0" animBg="1"/>
      <p:bldP spid="6" grpId="0" animBg="1"/>
      <p:bldP spid="8"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01914" y="123522"/>
            <a:ext cx="2273167" cy="742749"/>
            <a:chOff x="354530" y="1990824"/>
            <a:chExt cx="2273167" cy="742749"/>
          </a:xfrm>
        </p:grpSpPr>
        <p:sp>
          <p:nvSpPr>
            <p:cNvPr id="5" name="Rounded Rectangle 4"/>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514150" y="2039034"/>
              <a:ext cx="1953928" cy="646331"/>
            </a:xfrm>
            <a:prstGeom prst="rect">
              <a:avLst/>
            </a:prstGeom>
            <a:noFill/>
          </p:spPr>
          <p:txBody>
            <a:bodyPr wrap="square" rtlCol="0">
              <a:spAutoFit/>
            </a:bodyPr>
            <a:lstStyle/>
            <a:p>
              <a:pPr algn="ctr"/>
              <a:r>
                <a:rPr lang="en-US" dirty="0" smtClean="0"/>
                <a:t>Properties of Real Numbers </a:t>
              </a:r>
              <a:endParaRPr lang="en-US" dirty="0"/>
            </a:p>
          </p:txBody>
        </p:sp>
      </p:grpSp>
      <p:graphicFrame>
        <p:nvGraphicFramePr>
          <p:cNvPr id="7" name="Table 6"/>
          <p:cNvGraphicFramePr>
            <a:graphicFrameLocks noGrp="1"/>
          </p:cNvGraphicFramePr>
          <p:nvPr>
            <p:extLst>
              <p:ext uri="{D42A27DB-BD31-4B8C-83A1-F6EECF244321}">
                <p14:modId xmlns:p14="http://schemas.microsoft.com/office/powerpoint/2010/main" val="632163645"/>
              </p:ext>
            </p:extLst>
          </p:nvPr>
        </p:nvGraphicFramePr>
        <p:xfrm>
          <a:off x="262191" y="1919202"/>
          <a:ext cx="7062840" cy="3476742"/>
        </p:xfrm>
        <a:graphic>
          <a:graphicData uri="http://schemas.openxmlformats.org/drawingml/2006/table">
            <a:tbl>
              <a:tblPr firstRow="1" bandRow="1">
                <a:tableStyleId>{5C22544A-7EE6-4342-B048-85BDC9FD1C3A}</a:tableStyleId>
              </a:tblPr>
              <a:tblGrid>
                <a:gridCol w="2844803"/>
                <a:gridCol w="4218037"/>
              </a:tblGrid>
              <a:tr h="489702">
                <a:tc>
                  <a:txBody>
                    <a:bodyPr/>
                    <a:lstStyle/>
                    <a:p>
                      <a:pPr algn="l"/>
                      <a:r>
                        <a:rPr lang="en-US" dirty="0" smtClean="0">
                          <a:solidFill>
                            <a:schemeClr val="tx1"/>
                          </a:solidFill>
                        </a:rPr>
                        <a:t>Properties of Real Numbers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smtClean="0">
                          <a:solidFill>
                            <a:schemeClr val="tx1"/>
                          </a:solidFill>
                        </a:rPr>
                        <a:t>Description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9400">
                <a:tc>
                  <a:txBody>
                    <a:bodyPr/>
                    <a:lstStyle/>
                    <a:p>
                      <a:pPr algn="l"/>
                      <a:r>
                        <a:rPr lang="en-US" dirty="0" smtClean="0">
                          <a:solidFill>
                            <a:schemeClr val="tx1"/>
                          </a:solidFill>
                        </a:rPr>
                        <a:t>Commutative  Property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600" dirty="0" smtClean="0">
                          <a:solidFill>
                            <a:schemeClr val="tx1"/>
                          </a:solidFill>
                        </a:rPr>
                        <a:t>When we</a:t>
                      </a:r>
                      <a:r>
                        <a:rPr lang="en-US" sz="1600" baseline="0" dirty="0" smtClean="0">
                          <a:solidFill>
                            <a:schemeClr val="tx1"/>
                          </a:solidFill>
                        </a:rPr>
                        <a:t> add numbers order doesn’t matter.</a:t>
                      </a:r>
                    </a:p>
                    <a:p>
                      <a:pPr marL="285750" indent="-285750" algn="l">
                        <a:buFont typeface="Arial" panose="020B0604020202020204" pitchFamily="34" charset="0"/>
                        <a:buChar char="•"/>
                      </a:pPr>
                      <a:r>
                        <a:rPr lang="en-US" sz="1600" baseline="0" dirty="0" smtClean="0">
                          <a:solidFill>
                            <a:schemeClr val="tx1"/>
                          </a:solidFill>
                        </a:rPr>
                        <a:t>When we multiply numbers order doesn’t matter.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9400">
                <a:tc>
                  <a:txBody>
                    <a:bodyPr/>
                    <a:lstStyle/>
                    <a:p>
                      <a:pPr algn="l"/>
                      <a:r>
                        <a:rPr lang="en-US" dirty="0" smtClean="0">
                          <a:solidFill>
                            <a:schemeClr val="tx1"/>
                          </a:solidFill>
                        </a:rPr>
                        <a:t>Associative Property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600" dirty="0" smtClean="0">
                          <a:solidFill>
                            <a:schemeClr val="tx1"/>
                          </a:solidFill>
                        </a:rPr>
                        <a:t>When we add three numbers, it doesn’t matter which</a:t>
                      </a:r>
                      <a:r>
                        <a:rPr lang="en-US" sz="1600" baseline="0" dirty="0" smtClean="0">
                          <a:solidFill>
                            <a:schemeClr val="tx1"/>
                          </a:solidFill>
                        </a:rPr>
                        <a:t> </a:t>
                      </a:r>
                      <a:r>
                        <a:rPr lang="en-US" sz="1600" dirty="0" smtClean="0">
                          <a:solidFill>
                            <a:schemeClr val="tx1"/>
                          </a:solidFill>
                        </a:rPr>
                        <a:t>two we add first.</a:t>
                      </a:r>
                    </a:p>
                    <a:p>
                      <a:pPr marL="285750" indent="-285750" algn="l">
                        <a:buFont typeface="Arial" panose="020B0604020202020204" pitchFamily="34" charset="0"/>
                        <a:buChar char="•"/>
                      </a:pPr>
                      <a:r>
                        <a:rPr lang="en-US" sz="1600" dirty="0" smtClean="0"/>
                        <a:t>When we multiply three numbers, it doesn’t matter which two we multiply first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9400">
                <a:tc>
                  <a:txBody>
                    <a:bodyPr/>
                    <a:lstStyle/>
                    <a:p>
                      <a:pPr algn="l"/>
                      <a:r>
                        <a:rPr lang="en-US" dirty="0" smtClean="0">
                          <a:solidFill>
                            <a:schemeClr val="tx1"/>
                          </a:solidFill>
                        </a:rPr>
                        <a:t>Distributive Property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dirty="0" smtClean="0"/>
                        <a:t>When we multiply a number by a sum of two numbers, we get the same result as we would get if we multiply the number by each of the terms and then add the results</a:t>
                      </a:r>
                      <a:r>
                        <a:rPr lang="en-US" dirty="0" smtClean="0"/>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Rounded Rectangle 7"/>
          <p:cNvSpPr/>
          <p:nvPr/>
        </p:nvSpPr>
        <p:spPr>
          <a:xfrm>
            <a:off x="7415462" y="2399071"/>
            <a:ext cx="1876022" cy="7570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Question 1 </a:t>
            </a:r>
            <a:endParaRPr lang="en-US" dirty="0"/>
          </a:p>
        </p:txBody>
      </p:sp>
      <p:sp>
        <p:nvSpPr>
          <p:cNvPr id="9" name="Rounded Rectangle 8"/>
          <p:cNvSpPr/>
          <p:nvPr/>
        </p:nvSpPr>
        <p:spPr>
          <a:xfrm>
            <a:off x="7415462" y="3416696"/>
            <a:ext cx="1876022" cy="7570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Question 2 </a:t>
            </a:r>
            <a:endParaRPr lang="en-US" dirty="0"/>
          </a:p>
        </p:txBody>
      </p:sp>
      <p:sp>
        <p:nvSpPr>
          <p:cNvPr id="11" name="Rounded Rectangle 10"/>
          <p:cNvSpPr/>
          <p:nvPr/>
        </p:nvSpPr>
        <p:spPr>
          <a:xfrm>
            <a:off x="9381915" y="1804205"/>
            <a:ext cx="2664542" cy="398206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Can we apply Commutative property in subtraction or division? Why?</a:t>
            </a:r>
          </a:p>
        </p:txBody>
      </p:sp>
      <p:sp>
        <p:nvSpPr>
          <p:cNvPr id="12" name="Rounded Rectangle 11"/>
          <p:cNvSpPr/>
          <p:nvPr/>
        </p:nvSpPr>
        <p:spPr>
          <a:xfrm>
            <a:off x="9354168" y="1801296"/>
            <a:ext cx="2664542" cy="398206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Can we apply Associative property in subtraction or division? Why?</a:t>
            </a:r>
          </a:p>
        </p:txBody>
      </p:sp>
      <p:sp>
        <p:nvSpPr>
          <p:cNvPr id="14" name="Rounded Rectangle 13">
            <a:hlinkClick r:id="rId2" action="ppaction://hlinksldjump"/>
          </p:cNvPr>
          <p:cNvSpPr/>
          <p:nvPr/>
        </p:nvSpPr>
        <p:spPr>
          <a:xfrm>
            <a:off x="7401588" y="4434321"/>
            <a:ext cx="1876022" cy="7570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Examples </a:t>
            </a:r>
            <a:endParaRPr lang="en-US" dirty="0"/>
          </a:p>
        </p:txBody>
      </p:sp>
      <p:pic>
        <p:nvPicPr>
          <p:cNvPr id="15" name="Picture 1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Tree>
    <p:extLst>
      <p:ext uri="{BB962C8B-B14F-4D97-AF65-F5344CB8AC3E}">
        <p14:creationId xmlns:p14="http://schemas.microsoft.com/office/powerpoint/2010/main" val="1839181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11" grpId="0" animBg="1"/>
      <p:bldP spid="11" grpId="1" animBg="1"/>
      <p:bldP spid="12" grpId="0" animBg="1"/>
      <p:bldP spid="12"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088" y="208722"/>
            <a:ext cx="2464904" cy="369332"/>
          </a:xfrm>
          <a:prstGeom prst="rect">
            <a:avLst/>
          </a:prstGeom>
          <a:ln w="38100">
            <a:solidFill>
              <a:srgbClr val="FF0000"/>
            </a:solid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Answer by True or False </a:t>
            </a:r>
            <a:endParaRPr lang="en-US" dirty="0"/>
          </a:p>
        </p:txBody>
      </p:sp>
      <mc:AlternateContent xmlns:mc="http://schemas.openxmlformats.org/markup-compatibility/2006" xmlns:a14="http://schemas.microsoft.com/office/drawing/2010/main">
        <mc:Choice Requires="a14">
          <p:sp>
            <p:nvSpPr>
              <p:cNvPr id="3" name="Rounded Rectangle 2"/>
              <p:cNvSpPr/>
              <p:nvPr/>
            </p:nvSpPr>
            <p:spPr>
              <a:xfrm>
                <a:off x="149088" y="924339"/>
                <a:ext cx="4075042" cy="824948"/>
              </a:xfrm>
              <a:prstGeom prst="round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=3 </m:t>
                      </m:r>
                      <m:r>
                        <a:rPr lang="en-US" b="0" i="1" smtClean="0">
                          <a:latin typeface="Cambria Math" panose="02040503050406030204" pitchFamily="18" charset="0"/>
                        </a:rPr>
                        <m:t>𝑎𝑟𝑒</m:t>
                      </m:r>
                      <m:r>
                        <a:rPr lang="en-US" b="0" i="1" smtClean="0">
                          <a:latin typeface="Cambria Math" panose="02040503050406030204" pitchFamily="18" charset="0"/>
                        </a:rPr>
                        <m:t> </m:t>
                      </m:r>
                      <m:r>
                        <a:rPr lang="en-US" b="0" i="1" smtClean="0">
                          <a:latin typeface="Cambria Math" panose="02040503050406030204" pitchFamily="18" charset="0"/>
                        </a:rPr>
                        <m:t>𝑠𝑜𝑙𝑢𝑡𝑖𝑜𝑛𝑠</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+6</m:t>
                      </m:r>
                      <m:r>
                        <a:rPr lang="en-US" b="0" i="1" smtClean="0">
                          <a:latin typeface="Cambria Math" panose="02040503050406030204" pitchFamily="18" charset="0"/>
                        </a:rPr>
                        <m:t>𝑥</m:t>
                      </m:r>
                      <m:r>
                        <a:rPr lang="en-US" b="0" i="1" smtClean="0">
                          <a:latin typeface="Cambria Math" panose="02040503050406030204" pitchFamily="18" charset="0"/>
                        </a:rPr>
                        <m:t>−4=0 </m:t>
                      </m:r>
                    </m:oMath>
                  </m:oMathPara>
                </a14:m>
                <a:endParaRPr lang="en-US" dirty="0"/>
              </a:p>
            </p:txBody>
          </p:sp>
        </mc:Choice>
        <mc:Fallback xmlns="">
          <p:sp>
            <p:nvSpPr>
              <p:cNvPr id="3" name="Rounded Rectangle 2"/>
              <p:cNvSpPr>
                <a:spLocks noRot="1" noChangeAspect="1" noMove="1" noResize="1" noEditPoints="1" noAdjustHandles="1" noChangeArrowheads="1" noChangeShapeType="1" noTextEdit="1"/>
              </p:cNvSpPr>
              <p:nvPr/>
            </p:nvSpPr>
            <p:spPr>
              <a:xfrm>
                <a:off x="149088" y="924339"/>
                <a:ext cx="4075042" cy="824948"/>
              </a:xfrm>
              <a:prstGeom prst="roundRect">
                <a:avLst/>
              </a:prstGeom>
              <a:blipFill rotWithShape="0">
                <a:blip r:embed="rId3"/>
                <a:stretch>
                  <a:fillRect/>
                </a:stretch>
              </a:blipFill>
              <a:ln w="38100">
                <a:solidFill>
                  <a:srgbClr val="0070C0"/>
                </a:solidFill>
              </a:ln>
            </p:spPr>
            <p:txBody>
              <a:bodyPr/>
              <a:lstStyle/>
              <a:p>
                <a:r>
                  <a:rPr lang="en-US">
                    <a:noFill/>
                  </a:rPr>
                  <a:t> </a:t>
                </a:r>
              </a:p>
            </p:txBody>
          </p:sp>
        </mc:Fallback>
      </mc:AlternateContent>
      <p:sp>
        <p:nvSpPr>
          <p:cNvPr id="4" name="Oval 3"/>
          <p:cNvSpPr/>
          <p:nvPr/>
        </p:nvSpPr>
        <p:spPr>
          <a:xfrm>
            <a:off x="4512365" y="879613"/>
            <a:ext cx="914400" cy="914400"/>
          </a:xfrm>
          <a:prstGeom prst="ellipse">
            <a:avLst/>
          </a:prstGeom>
          <a:ln w="381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t>T</a:t>
            </a:r>
            <a:endParaRPr lang="en-US" sz="3200" b="1" dirty="0"/>
          </a:p>
        </p:txBody>
      </p:sp>
      <p:sp>
        <p:nvSpPr>
          <p:cNvPr id="5" name="Oval 4"/>
          <p:cNvSpPr/>
          <p:nvPr/>
        </p:nvSpPr>
        <p:spPr>
          <a:xfrm>
            <a:off x="5579165" y="879613"/>
            <a:ext cx="914400" cy="914400"/>
          </a:xfrm>
          <a:prstGeom prst="ellipse">
            <a:avLst/>
          </a:prstGeom>
          <a:ln w="38100">
            <a:solidFill>
              <a:srgbClr val="0070C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t>F</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8123" y="1018571"/>
            <a:ext cx="636484" cy="6364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970" y="1129483"/>
            <a:ext cx="727189" cy="414659"/>
          </a:xfrm>
          <a:prstGeom prst="rect">
            <a:avLst/>
          </a:prstGeom>
        </p:spPr>
      </p:pic>
      <mc:AlternateContent xmlns:mc="http://schemas.openxmlformats.org/markup-compatibility/2006" xmlns:a14="http://schemas.microsoft.com/office/drawing/2010/main">
        <mc:Choice Requires="a14">
          <p:sp>
            <p:nvSpPr>
              <p:cNvPr id="8" name="Rounded Rectangle 7"/>
              <p:cNvSpPr/>
              <p:nvPr/>
            </p:nvSpPr>
            <p:spPr>
              <a:xfrm>
                <a:off x="148561" y="2217281"/>
                <a:ext cx="4075042" cy="824948"/>
              </a:xfrm>
              <a:prstGeom prst="round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+6=0 </m:t>
                      </m:r>
                      <m:r>
                        <a:rPr lang="en-US" b="0" i="1" smtClean="0">
                          <a:latin typeface="Cambria Math" panose="02040503050406030204" pitchFamily="18" charset="0"/>
                        </a:rPr>
                        <m:t>h𝑎𝑠</m:t>
                      </m:r>
                      <m:r>
                        <a:rPr lang="en-US" b="0" i="1" smtClean="0">
                          <a:latin typeface="Cambria Math" panose="02040503050406030204" pitchFamily="18" charset="0"/>
                        </a:rPr>
                        <m:t> </m:t>
                      </m:r>
                      <m:r>
                        <a:rPr lang="en-US" b="0" i="1" smtClean="0">
                          <a:latin typeface="Cambria Math" panose="02040503050406030204" pitchFamily="18" charset="0"/>
                        </a:rPr>
                        <m:t>𝑡𝑤𝑜</m:t>
                      </m:r>
                      <m:r>
                        <a:rPr lang="en-US" b="0" i="1" smtClean="0">
                          <a:latin typeface="Cambria Math" panose="02040503050406030204" pitchFamily="18" charset="0"/>
                        </a:rPr>
                        <m:t> </m:t>
                      </m:r>
                      <m:r>
                        <a:rPr lang="en-US" b="0" i="1" smtClean="0">
                          <a:latin typeface="Cambria Math" panose="02040503050406030204" pitchFamily="18" charset="0"/>
                        </a:rPr>
                        <m:t>𝑟𝑒𝑎𝑙</m:t>
                      </m:r>
                      <m:r>
                        <a:rPr lang="en-US" b="0" i="1" smtClean="0">
                          <a:latin typeface="Cambria Math" panose="02040503050406030204" pitchFamily="18" charset="0"/>
                        </a:rPr>
                        <m:t> </m:t>
                      </m:r>
                      <m:r>
                        <a:rPr lang="en-US" b="0" i="1" smtClean="0">
                          <a:latin typeface="Cambria Math" panose="02040503050406030204" pitchFamily="18" charset="0"/>
                        </a:rPr>
                        <m:t>𝑟𝑜𝑜𝑡𝑠</m:t>
                      </m:r>
                      <m:r>
                        <a:rPr lang="en-US" b="0" i="1" smtClean="0">
                          <a:latin typeface="Cambria Math" panose="02040503050406030204" pitchFamily="18" charset="0"/>
                        </a:rPr>
                        <m:t> </m:t>
                      </m:r>
                    </m:oMath>
                  </m:oMathPara>
                </a14:m>
                <a:endParaRPr lang="en-US" dirty="0"/>
              </a:p>
            </p:txBody>
          </p:sp>
        </mc:Choice>
        <mc:Fallback xmlns="">
          <p:sp>
            <p:nvSpPr>
              <p:cNvPr id="8" name="Rounded Rectangle 7"/>
              <p:cNvSpPr>
                <a:spLocks noRot="1" noChangeAspect="1" noMove="1" noResize="1" noEditPoints="1" noAdjustHandles="1" noChangeArrowheads="1" noChangeShapeType="1" noTextEdit="1"/>
              </p:cNvSpPr>
              <p:nvPr/>
            </p:nvSpPr>
            <p:spPr>
              <a:xfrm>
                <a:off x="148561" y="2217281"/>
                <a:ext cx="4075042" cy="824948"/>
              </a:xfrm>
              <a:prstGeom prst="roundRect">
                <a:avLst/>
              </a:prstGeom>
              <a:blipFill rotWithShape="0">
                <a:blip r:embed="rId6"/>
                <a:stretch>
                  <a:fillRect/>
                </a:stretch>
              </a:blipFill>
              <a:ln w="38100">
                <a:solidFill>
                  <a:srgbClr val="0070C0"/>
                </a:solidFill>
              </a:ln>
            </p:spPr>
            <p:txBody>
              <a:bodyPr/>
              <a:lstStyle/>
              <a:p>
                <a:r>
                  <a:rPr lang="en-US">
                    <a:noFill/>
                  </a:rPr>
                  <a:t> </a:t>
                </a:r>
              </a:p>
            </p:txBody>
          </p:sp>
        </mc:Fallback>
      </mc:AlternateContent>
      <p:sp>
        <p:nvSpPr>
          <p:cNvPr id="9" name="Oval 8"/>
          <p:cNvSpPr/>
          <p:nvPr/>
        </p:nvSpPr>
        <p:spPr>
          <a:xfrm>
            <a:off x="4512365" y="2116770"/>
            <a:ext cx="914400" cy="914400"/>
          </a:xfrm>
          <a:prstGeom prst="ellipse">
            <a:avLst/>
          </a:prstGeom>
          <a:ln w="381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t>T</a:t>
            </a:r>
            <a:endParaRPr lang="en-US" sz="3200" b="1" dirty="0"/>
          </a:p>
        </p:txBody>
      </p:sp>
      <p:sp>
        <p:nvSpPr>
          <p:cNvPr id="10" name="Oval 9"/>
          <p:cNvSpPr/>
          <p:nvPr/>
        </p:nvSpPr>
        <p:spPr>
          <a:xfrm>
            <a:off x="5579165" y="2116770"/>
            <a:ext cx="914400" cy="914400"/>
          </a:xfrm>
          <a:prstGeom prst="ellipse">
            <a:avLst/>
          </a:prstGeom>
          <a:ln w="38100">
            <a:solidFill>
              <a:srgbClr val="0070C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t>F</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322" y="2311513"/>
            <a:ext cx="636484" cy="63648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2770" y="2366640"/>
            <a:ext cx="727189" cy="414659"/>
          </a:xfrm>
          <a:prstGeom prst="rect">
            <a:avLst/>
          </a:prstGeom>
        </p:spPr>
      </p:pic>
      <mc:AlternateContent xmlns:mc="http://schemas.openxmlformats.org/markup-compatibility/2006" xmlns:a14="http://schemas.microsoft.com/office/drawing/2010/main">
        <mc:Choice Requires="a14">
          <p:sp>
            <p:nvSpPr>
              <p:cNvPr id="13" name="Rounded Rectangle 12"/>
              <p:cNvSpPr/>
              <p:nvPr/>
            </p:nvSpPr>
            <p:spPr>
              <a:xfrm>
                <a:off x="148561" y="3510223"/>
                <a:ext cx="4363804" cy="824948"/>
              </a:xfrm>
              <a:prstGeom prst="round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𝑇h𝑒</m:t>
                      </m:r>
                      <m:r>
                        <a:rPr lang="en-US" b="0" i="1" smtClean="0">
                          <a:latin typeface="Cambria Math" panose="02040503050406030204" pitchFamily="18" charset="0"/>
                        </a:rPr>
                        <m:t> </m:t>
                      </m:r>
                      <m:r>
                        <a:rPr lang="en-US" b="0" i="1" smtClean="0">
                          <a:latin typeface="Cambria Math" panose="02040503050406030204" pitchFamily="18" charset="0"/>
                        </a:rPr>
                        <m:t>𝐺𝑟𝑎𝑝h</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+8 </m:t>
                      </m:r>
                    </m:oMath>
                  </m:oMathPara>
                </a14:m>
                <a:endParaRPr lang="en-US" b="0"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𝑖𝑛𝑡𝑒𝑟𝑠𝑒𝑐𝑡𝑠</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𝑎𝑥𝑖𝑠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𝑡𝑤𝑜</m:t>
                      </m:r>
                      <m:r>
                        <a:rPr lang="en-US" b="0" i="1" smtClean="0">
                          <a:latin typeface="Cambria Math" panose="02040503050406030204" pitchFamily="18" charset="0"/>
                        </a:rPr>
                        <m:t> </m:t>
                      </m:r>
                      <m:r>
                        <a:rPr lang="en-US" b="0" i="1" smtClean="0">
                          <a:latin typeface="Cambria Math" panose="02040503050406030204" pitchFamily="18" charset="0"/>
                        </a:rPr>
                        <m:t>𝑝𝑜𝑖𝑛𝑡𝑠</m:t>
                      </m:r>
                      <m:r>
                        <a:rPr lang="en-US" b="0" i="1" smtClean="0">
                          <a:latin typeface="Cambria Math" panose="02040503050406030204" pitchFamily="18" charset="0"/>
                        </a:rPr>
                        <m:t> </m:t>
                      </m:r>
                    </m:oMath>
                  </m:oMathPara>
                </a14:m>
                <a:endParaRPr lang="en-US" dirty="0"/>
              </a:p>
            </p:txBody>
          </p:sp>
        </mc:Choice>
        <mc:Fallback xmlns="">
          <p:sp>
            <p:nvSpPr>
              <p:cNvPr id="13" name="Rounded Rectangle 12"/>
              <p:cNvSpPr>
                <a:spLocks noRot="1" noChangeAspect="1" noMove="1" noResize="1" noEditPoints="1" noAdjustHandles="1" noChangeArrowheads="1" noChangeShapeType="1" noTextEdit="1"/>
              </p:cNvSpPr>
              <p:nvPr/>
            </p:nvSpPr>
            <p:spPr>
              <a:xfrm>
                <a:off x="148561" y="3510223"/>
                <a:ext cx="4363804" cy="824948"/>
              </a:xfrm>
              <a:prstGeom prst="roundRect">
                <a:avLst/>
              </a:prstGeom>
              <a:blipFill rotWithShape="0">
                <a:blip r:embed="rId7"/>
                <a:stretch>
                  <a:fillRect/>
                </a:stretch>
              </a:blipFill>
              <a:ln w="38100">
                <a:solidFill>
                  <a:srgbClr val="0070C0"/>
                </a:solidFill>
              </a:ln>
            </p:spPr>
            <p:txBody>
              <a:bodyPr/>
              <a:lstStyle/>
              <a:p>
                <a:r>
                  <a:rPr lang="en-US">
                    <a:noFill/>
                  </a:rPr>
                  <a:t> </a:t>
                </a:r>
              </a:p>
            </p:txBody>
          </p:sp>
        </mc:Fallback>
      </mc:AlternateContent>
      <p:sp>
        <p:nvSpPr>
          <p:cNvPr id="14" name="Oval 13"/>
          <p:cNvSpPr/>
          <p:nvPr/>
        </p:nvSpPr>
        <p:spPr>
          <a:xfrm>
            <a:off x="4753256" y="3420771"/>
            <a:ext cx="914400" cy="914400"/>
          </a:xfrm>
          <a:prstGeom prst="ellipse">
            <a:avLst/>
          </a:prstGeom>
          <a:ln w="381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t>T</a:t>
            </a:r>
            <a:endParaRPr lang="en-US" sz="3200" b="1" dirty="0"/>
          </a:p>
        </p:txBody>
      </p:sp>
      <p:sp>
        <p:nvSpPr>
          <p:cNvPr id="15" name="Oval 14"/>
          <p:cNvSpPr/>
          <p:nvPr/>
        </p:nvSpPr>
        <p:spPr>
          <a:xfrm>
            <a:off x="5820056" y="3420771"/>
            <a:ext cx="914400" cy="914400"/>
          </a:xfrm>
          <a:prstGeom prst="ellipse">
            <a:avLst/>
          </a:prstGeom>
          <a:ln w="38100">
            <a:solidFill>
              <a:srgbClr val="0070C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t>F</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6731" y="3604455"/>
            <a:ext cx="636484" cy="636484"/>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1976" y="3715367"/>
            <a:ext cx="727189" cy="414659"/>
          </a:xfrm>
          <a:prstGeom prst="rect">
            <a:avLst/>
          </a:prstGeom>
        </p:spPr>
      </p:pic>
      <mc:AlternateContent xmlns:mc="http://schemas.openxmlformats.org/markup-compatibility/2006" xmlns:a14="http://schemas.microsoft.com/office/drawing/2010/main">
        <mc:Choice Requires="a14">
          <p:sp>
            <p:nvSpPr>
              <p:cNvPr id="18" name="Rounded Rectangle 17"/>
              <p:cNvSpPr/>
              <p:nvPr/>
            </p:nvSpPr>
            <p:spPr>
              <a:xfrm>
                <a:off x="148560" y="4670397"/>
                <a:ext cx="5184599" cy="1012648"/>
              </a:xfrm>
              <a:prstGeom prst="round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𝑔𝑟𝑎𝑝h</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𝑏𝑥</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𝑎𝑏𝑜𝑣𝑒</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𝑎𝑥𝑖𝑠</m:t>
                      </m:r>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𝑑𝑜</m:t>
                      </m:r>
                      <m:r>
                        <a:rPr lang="en-US" b="0" i="1" smtClean="0">
                          <a:latin typeface="Cambria Math" panose="02040503050406030204" pitchFamily="18" charset="0"/>
                        </a:rPr>
                        <m:t> </m:t>
                      </m:r>
                      <m:r>
                        <a:rPr lang="en-US" b="0" i="1" smtClean="0">
                          <a:latin typeface="Cambria Math" panose="02040503050406030204" pitchFamily="18" charset="0"/>
                        </a:rPr>
                        <m:t>𝑛𝑜𝑡</m:t>
                      </m:r>
                      <m:r>
                        <a:rPr lang="en-US" b="0" i="1" smtClean="0">
                          <a:latin typeface="Cambria Math" panose="02040503050406030204" pitchFamily="18" charset="0"/>
                        </a:rPr>
                        <m:t> </m:t>
                      </m:r>
                      <m:r>
                        <a:rPr lang="en-US" b="0" i="1" smtClean="0">
                          <a:latin typeface="Cambria Math" panose="02040503050406030204" pitchFamily="18" charset="0"/>
                        </a:rPr>
                        <m:t>𝑖𝑛𝑡𝑒𝑟𝑠𝑒𝑐𝑡</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𝑎𝑥𝑖𝑠</m:t>
                      </m:r>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𝑡h𝑒𝑛</m:t>
                      </m:r>
                      <m:r>
                        <a:rPr lang="en-US" b="0" i="1" smtClean="0">
                          <a:latin typeface="Cambria Math" panose="02040503050406030204" pitchFamily="18" charset="0"/>
                        </a:rPr>
                        <m:t> </m:t>
                      </m:r>
                      <m:r>
                        <a:rPr lang="en-US" b="0" i="1" smtClean="0">
                          <a:latin typeface="Cambria Math" panose="02040503050406030204" pitchFamily="18" charset="0"/>
                        </a:rPr>
                        <m:t>𝑡h𝑒𝑟𝑒</m:t>
                      </m:r>
                      <m:r>
                        <a:rPr lang="en-US" b="0" i="1" smtClean="0">
                          <a:latin typeface="Cambria Math" panose="02040503050406030204" pitchFamily="18" charset="0"/>
                        </a:rPr>
                        <m:t> </m:t>
                      </m:r>
                      <m:r>
                        <a:rPr lang="en-US" b="0" i="1" smtClean="0">
                          <a:latin typeface="Cambria Math" panose="02040503050406030204" pitchFamily="18" charset="0"/>
                        </a:rPr>
                        <m:t>𝑎𝑟𝑒</m:t>
                      </m:r>
                      <m:r>
                        <a:rPr lang="en-US" b="0" i="1" smtClean="0">
                          <a:latin typeface="Cambria Math" panose="02040503050406030204" pitchFamily="18" charset="0"/>
                        </a:rPr>
                        <m:t> </m:t>
                      </m:r>
                      <m:r>
                        <a:rPr lang="en-US" b="0" i="1" smtClean="0">
                          <a:latin typeface="Cambria Math" panose="02040503050406030204" pitchFamily="18" charset="0"/>
                        </a:rPr>
                        <m:t>𝑛𝑜</m:t>
                      </m:r>
                      <m:r>
                        <a:rPr lang="en-US" b="0" i="1" smtClean="0">
                          <a:latin typeface="Cambria Math" panose="02040503050406030204" pitchFamily="18" charset="0"/>
                        </a:rPr>
                        <m:t> </m:t>
                      </m:r>
                      <m:r>
                        <a:rPr lang="en-US" b="0" i="1" smtClean="0">
                          <a:latin typeface="Cambria Math" panose="02040503050406030204" pitchFamily="18" charset="0"/>
                        </a:rPr>
                        <m:t>𝑠𝑜𝑙𝑢𝑡𝑖𝑜𝑛𝑠</m:t>
                      </m:r>
                      <m:r>
                        <a:rPr lang="en-US" b="0" i="1" smtClean="0">
                          <a:latin typeface="Cambria Math" panose="02040503050406030204" pitchFamily="18" charset="0"/>
                        </a:rPr>
                        <m:t> </m:t>
                      </m:r>
                    </m:oMath>
                  </m:oMathPara>
                </a14:m>
                <a:endParaRPr lang="en-US" dirty="0"/>
              </a:p>
            </p:txBody>
          </p:sp>
        </mc:Choice>
        <mc:Fallback xmlns="">
          <p:sp>
            <p:nvSpPr>
              <p:cNvPr id="18" name="Rounded Rectangle 17"/>
              <p:cNvSpPr>
                <a:spLocks noRot="1" noChangeAspect="1" noMove="1" noResize="1" noEditPoints="1" noAdjustHandles="1" noChangeArrowheads="1" noChangeShapeType="1" noTextEdit="1"/>
              </p:cNvSpPr>
              <p:nvPr/>
            </p:nvSpPr>
            <p:spPr>
              <a:xfrm>
                <a:off x="148560" y="4670397"/>
                <a:ext cx="5184599" cy="1012648"/>
              </a:xfrm>
              <a:prstGeom prst="roundRect">
                <a:avLst/>
              </a:prstGeom>
              <a:blipFill rotWithShape="0">
                <a:blip r:embed="rId8"/>
                <a:stretch>
                  <a:fillRect/>
                </a:stretch>
              </a:blipFill>
              <a:ln w="38100">
                <a:solidFill>
                  <a:srgbClr val="0070C0"/>
                </a:solidFill>
              </a:ln>
            </p:spPr>
            <p:txBody>
              <a:bodyPr/>
              <a:lstStyle/>
              <a:p>
                <a:r>
                  <a:rPr lang="en-US">
                    <a:noFill/>
                  </a:rPr>
                  <a:t> </a:t>
                </a:r>
              </a:p>
            </p:txBody>
          </p:sp>
        </mc:Fallback>
      </mc:AlternateContent>
      <p:sp>
        <p:nvSpPr>
          <p:cNvPr id="19" name="Oval 18"/>
          <p:cNvSpPr/>
          <p:nvPr/>
        </p:nvSpPr>
        <p:spPr>
          <a:xfrm>
            <a:off x="5426765" y="4724772"/>
            <a:ext cx="914400" cy="914400"/>
          </a:xfrm>
          <a:prstGeom prst="ellipse">
            <a:avLst/>
          </a:prstGeom>
          <a:ln w="381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t>T</a:t>
            </a:r>
            <a:endParaRPr lang="en-US" sz="3200" b="1" dirty="0"/>
          </a:p>
        </p:txBody>
      </p:sp>
      <p:sp>
        <p:nvSpPr>
          <p:cNvPr id="20" name="Oval 19"/>
          <p:cNvSpPr/>
          <p:nvPr/>
        </p:nvSpPr>
        <p:spPr>
          <a:xfrm>
            <a:off x="6493565" y="4724772"/>
            <a:ext cx="914400" cy="914400"/>
          </a:xfrm>
          <a:prstGeom prst="ellipse">
            <a:avLst/>
          </a:prstGeom>
          <a:ln w="38100">
            <a:solidFill>
              <a:srgbClr val="0070C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t>F</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2363" y="4908455"/>
            <a:ext cx="636484" cy="636484"/>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32039" y="5019367"/>
            <a:ext cx="727189" cy="414659"/>
          </a:xfrm>
          <a:prstGeom prst="rect">
            <a:avLst/>
          </a:prstGeom>
        </p:spPr>
      </p:pic>
      <p:sp>
        <p:nvSpPr>
          <p:cNvPr id="23" name="Oval 22"/>
          <p:cNvSpPr/>
          <p:nvPr/>
        </p:nvSpPr>
        <p:spPr>
          <a:xfrm>
            <a:off x="295775" y="6124631"/>
            <a:ext cx="640080" cy="64008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900" dirty="0" smtClean="0"/>
              <a:t>Reset</a:t>
            </a:r>
            <a:endParaRPr lang="en-US" sz="900" dirty="0"/>
          </a:p>
        </p:txBody>
      </p:sp>
      <p:pic>
        <p:nvPicPr>
          <p:cNvPr id="26" name="Picture 25">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08903" y="6125496"/>
            <a:ext cx="604966" cy="642737"/>
          </a:xfrm>
          <a:prstGeom prst="rect">
            <a:avLst/>
          </a:prstGeom>
        </p:spPr>
      </p:pic>
    </p:spTree>
    <p:extLst>
      <p:ext uri="{BB962C8B-B14F-4D97-AF65-F5344CB8AC3E}">
        <p14:creationId xmlns:p14="http://schemas.microsoft.com/office/powerpoint/2010/main" val="3082751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0458" y="2536411"/>
            <a:ext cx="3646383" cy="923330"/>
          </a:xfrm>
          <a:prstGeom prst="rect">
            <a:avLst/>
          </a:prstGeom>
        </p:spPr>
        <p:txBody>
          <a:bodyPr wrap="none">
            <a:spAutoFit/>
          </a:bodyPr>
          <a:lstStyle/>
          <a:p>
            <a:r>
              <a:rPr lang="en-US" sz="5400" b="1" dirty="0" smtClean="0"/>
              <a:t>Straight </a:t>
            </a:r>
            <a:r>
              <a:rPr lang="en-US" sz="5400" b="1" dirty="0"/>
              <a:t>line</a:t>
            </a:r>
          </a:p>
        </p:txBody>
      </p:sp>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032" y="6215262"/>
            <a:ext cx="604968" cy="642738"/>
          </a:xfrm>
          <a:prstGeom prst="rect">
            <a:avLst/>
          </a:prstGeom>
        </p:spPr>
      </p:pic>
    </p:spTree>
    <p:extLst>
      <p:ext uri="{BB962C8B-B14F-4D97-AF65-F5344CB8AC3E}">
        <p14:creationId xmlns:p14="http://schemas.microsoft.com/office/powerpoint/2010/main" val="40681936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262563" y="2409356"/>
            <a:ext cx="2432097" cy="861578"/>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Slope of a line</a:t>
            </a:r>
            <a:endParaRPr lang="en-US" dirty="0">
              <a:solidFill>
                <a:schemeClr val="tx1"/>
              </a:solidFill>
            </a:endParaRPr>
          </a:p>
        </p:txBody>
      </p:sp>
      <p:sp>
        <p:nvSpPr>
          <p:cNvPr id="3" name="Rounded Rectangle 2"/>
          <p:cNvSpPr/>
          <p:nvPr/>
        </p:nvSpPr>
        <p:spPr>
          <a:xfrm>
            <a:off x="4927567" y="74518"/>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Straight </a:t>
            </a:r>
            <a:r>
              <a:rPr lang="en-US" sz="2000" b="1" dirty="0"/>
              <a:t>line</a:t>
            </a:r>
          </a:p>
        </p:txBody>
      </p:sp>
      <p:sp>
        <p:nvSpPr>
          <p:cNvPr id="4" name="Rounded Rectangle 3">
            <a:hlinkClick r:id="rId3" action="ppaction://hlinksldjump"/>
          </p:cNvPr>
          <p:cNvSpPr/>
          <p:nvPr/>
        </p:nvSpPr>
        <p:spPr>
          <a:xfrm>
            <a:off x="262563" y="3426995"/>
            <a:ext cx="2432097" cy="861578"/>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Equation of a line </a:t>
            </a:r>
            <a:endParaRPr lang="en-US" dirty="0">
              <a:solidFill>
                <a:schemeClr val="tx1"/>
              </a:solidFill>
            </a:endParaRPr>
          </a:p>
        </p:txBody>
      </p:sp>
      <p:sp>
        <p:nvSpPr>
          <p:cNvPr id="5" name="Rounded Rectangle 4">
            <a:hlinkClick r:id="rId4" action="ppaction://hlinksldjump"/>
          </p:cNvPr>
          <p:cNvSpPr/>
          <p:nvPr/>
        </p:nvSpPr>
        <p:spPr>
          <a:xfrm>
            <a:off x="262562" y="4454920"/>
            <a:ext cx="2432097" cy="861578"/>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Parallel and Perpendicular lines </a:t>
            </a:r>
            <a:endParaRPr lang="en-US" dirty="0">
              <a:solidFill>
                <a:schemeClr val="tx1"/>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3195" y="1563501"/>
            <a:ext cx="5010849" cy="3934374"/>
          </a:xfrm>
          <a:prstGeom prst="rect">
            <a:avLst/>
          </a:prstGeom>
        </p:spPr>
      </p:pic>
      <p:sp>
        <p:nvSpPr>
          <p:cNvPr id="8" name="Rounded Rectangle 7">
            <a:hlinkClick r:id="rId6" action="ppaction://hlinksldjump"/>
          </p:cNvPr>
          <p:cNvSpPr/>
          <p:nvPr/>
        </p:nvSpPr>
        <p:spPr>
          <a:xfrm>
            <a:off x="262562" y="1386574"/>
            <a:ext cx="2432097" cy="861578"/>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Lines Introduction </a:t>
            </a:r>
            <a:endParaRPr lang="en-US" dirty="0">
              <a:solidFill>
                <a:schemeClr val="tx1"/>
              </a:solidFill>
            </a:endParaRPr>
          </a:p>
        </p:txBody>
      </p:sp>
      <p:pic>
        <p:nvPicPr>
          <p:cNvPr id="9" name="Picture 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34301" y="5501353"/>
            <a:ext cx="1202390" cy="1202390"/>
          </a:xfrm>
          <a:prstGeom prst="rect">
            <a:avLst/>
          </a:prstGeom>
        </p:spPr>
      </p:pic>
    </p:spTree>
    <p:extLst>
      <p:ext uri="{BB962C8B-B14F-4D97-AF65-F5344CB8AC3E}">
        <p14:creationId xmlns:p14="http://schemas.microsoft.com/office/powerpoint/2010/main" val="8564408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706743" y="88716"/>
            <a:ext cx="2432097" cy="861578"/>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Lines Introduction </a:t>
            </a:r>
            <a:endParaRPr lang="en-US" dirty="0">
              <a:solidFill>
                <a:schemeClr val="tx1"/>
              </a:solidFill>
            </a:endParaRPr>
          </a:p>
        </p:txBody>
      </p:sp>
      <p:sp>
        <p:nvSpPr>
          <p:cNvPr id="4" name="Rectangle 3"/>
          <p:cNvSpPr/>
          <p:nvPr/>
        </p:nvSpPr>
        <p:spPr>
          <a:xfrm>
            <a:off x="1877960" y="1159047"/>
            <a:ext cx="8416413" cy="369332"/>
          </a:xfrm>
          <a:prstGeom prst="rect">
            <a:avLst/>
          </a:prstGeom>
          <a:ln w="38100">
            <a:solidFill>
              <a:srgbClr val="FF0000"/>
            </a:solidFill>
            <a:prstDash val="sysDash"/>
          </a:ln>
        </p:spPr>
        <p:txBody>
          <a:bodyPr wrap="square">
            <a:spAutoFit/>
          </a:bodyPr>
          <a:lstStyle/>
          <a:p>
            <a:r>
              <a:rPr lang="en-US" dirty="0">
                <a:solidFill>
                  <a:srgbClr val="222222"/>
                </a:solidFill>
                <a:latin typeface="arial" panose="020B0604020202020204" pitchFamily="34" charset="0"/>
              </a:rPr>
              <a:t>A </a:t>
            </a:r>
            <a:r>
              <a:rPr lang="en-US" b="1" dirty="0">
                <a:solidFill>
                  <a:srgbClr val="222222"/>
                </a:solidFill>
                <a:latin typeface="arial" panose="020B0604020202020204" pitchFamily="34" charset="0"/>
              </a:rPr>
              <a:t>line</a:t>
            </a:r>
            <a:r>
              <a:rPr lang="en-US" dirty="0">
                <a:solidFill>
                  <a:srgbClr val="222222"/>
                </a:solidFill>
                <a:latin typeface="arial" panose="020B0604020202020204" pitchFamily="34" charset="0"/>
              </a:rPr>
              <a:t> is defined as </a:t>
            </a:r>
            <a:r>
              <a:rPr lang="en-US" dirty="0" smtClean="0">
                <a:solidFill>
                  <a:srgbClr val="222222"/>
                </a:solidFill>
                <a:latin typeface="arial" panose="020B0604020202020204" pitchFamily="34" charset="0"/>
              </a:rPr>
              <a:t>a </a:t>
            </a:r>
            <a:r>
              <a:rPr lang="en-US" b="1" dirty="0" smtClean="0">
                <a:solidFill>
                  <a:srgbClr val="222222"/>
                </a:solidFill>
                <a:latin typeface="arial" panose="020B0604020202020204" pitchFamily="34" charset="0"/>
              </a:rPr>
              <a:t>line</a:t>
            </a:r>
            <a:r>
              <a:rPr lang="en-US" dirty="0">
                <a:solidFill>
                  <a:srgbClr val="222222"/>
                </a:solidFill>
                <a:latin typeface="arial" panose="020B0604020202020204" pitchFamily="34" charset="0"/>
              </a:rPr>
              <a:t> of points that extends infinitely in two directions</a:t>
            </a:r>
            <a:endParaRPr lang="en-US" dirty="0"/>
          </a:p>
        </p:txBody>
      </p:sp>
      <p:pic>
        <p:nvPicPr>
          <p:cNvPr id="5" name="Picture 4"/>
          <p:cNvPicPr>
            <a:picLocks noChangeAspect="1"/>
          </p:cNvPicPr>
          <p:nvPr/>
        </p:nvPicPr>
        <p:blipFill>
          <a:blip r:embed="rId2"/>
          <a:stretch>
            <a:fillRect/>
          </a:stretch>
        </p:blipFill>
        <p:spPr>
          <a:xfrm>
            <a:off x="505510" y="2097061"/>
            <a:ext cx="6092557" cy="4161965"/>
          </a:xfrm>
          <a:prstGeom prst="rect">
            <a:avLst/>
          </a:prstGeom>
        </p:spPr>
      </p:pic>
      <p:sp>
        <p:nvSpPr>
          <p:cNvPr id="6" name="TextBox 5"/>
          <p:cNvSpPr txBox="1"/>
          <p:nvPr/>
        </p:nvSpPr>
        <p:spPr>
          <a:xfrm>
            <a:off x="6775048" y="3510116"/>
            <a:ext cx="2202426" cy="1477328"/>
          </a:xfrm>
          <a:prstGeom prst="rect">
            <a:avLst/>
          </a:prstGeom>
          <a:noFill/>
          <a:ln w="38100">
            <a:solidFill>
              <a:srgbClr val="0070C0"/>
            </a:solidFill>
          </a:ln>
        </p:spPr>
        <p:txBody>
          <a:bodyPr wrap="square" rtlCol="0">
            <a:spAutoFit/>
          </a:bodyPr>
          <a:lstStyle/>
          <a:p>
            <a:r>
              <a:rPr lang="en-US" dirty="0" smtClean="0"/>
              <a:t>A line can be extended in both directions. </a:t>
            </a:r>
          </a:p>
          <a:p>
            <a:r>
              <a:rPr lang="en-US" dirty="0" smtClean="0"/>
              <a:t>Infinite points belong to the line</a:t>
            </a:r>
            <a:endParaRPr lang="en-US" dirty="0"/>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032" y="6215262"/>
            <a:ext cx="604968" cy="642738"/>
          </a:xfrm>
          <a:prstGeom prst="rect">
            <a:avLst/>
          </a:prstGeom>
        </p:spPr>
      </p:pic>
    </p:spTree>
    <p:extLst>
      <p:ext uri="{BB962C8B-B14F-4D97-AF65-F5344CB8AC3E}">
        <p14:creationId xmlns:p14="http://schemas.microsoft.com/office/powerpoint/2010/main" val="7482994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37685" y="88944"/>
            <a:ext cx="2432097" cy="861578"/>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Slope of a line</a:t>
            </a:r>
            <a:endParaRPr lang="en-US" dirty="0">
              <a:solidFill>
                <a:schemeClr val="tx1"/>
              </a:solidFill>
            </a:endParaRPr>
          </a:p>
        </p:txBody>
      </p:sp>
      <p:sp>
        <p:nvSpPr>
          <p:cNvPr id="3" name="TextBox 2"/>
          <p:cNvSpPr txBox="1"/>
          <p:nvPr/>
        </p:nvSpPr>
        <p:spPr>
          <a:xfrm>
            <a:off x="4728172" y="1147167"/>
            <a:ext cx="3451122" cy="369332"/>
          </a:xfrm>
          <a:prstGeom prst="rect">
            <a:avLst/>
          </a:prstGeom>
          <a:noFill/>
          <a:ln w="38100">
            <a:solidFill>
              <a:srgbClr val="FF0000"/>
            </a:solidFill>
            <a:prstDash val="sysDash"/>
          </a:ln>
        </p:spPr>
        <p:txBody>
          <a:bodyPr wrap="square" rtlCol="0">
            <a:spAutoFit/>
          </a:bodyPr>
          <a:lstStyle/>
          <a:p>
            <a:r>
              <a:rPr lang="en-US" dirty="0" smtClean="0"/>
              <a:t>Slope : is the steepness of the line </a:t>
            </a:r>
            <a:endParaRPr lang="en-US" dirty="0"/>
          </a:p>
        </p:txBody>
      </p:sp>
      <p:sp>
        <p:nvSpPr>
          <p:cNvPr id="4" name="p0"/>
          <p:cNvSpPr/>
          <p:nvPr/>
        </p:nvSpPr>
        <p:spPr>
          <a:xfrm>
            <a:off x="36767" y="1137370"/>
            <a:ext cx="1700981" cy="7252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Slope Property </a:t>
            </a:r>
            <a:endParaRPr lang="en-US" dirty="0"/>
          </a:p>
        </p:txBody>
      </p:sp>
      <p:sp>
        <p:nvSpPr>
          <p:cNvPr id="5" name="p1"/>
          <p:cNvSpPr/>
          <p:nvPr/>
        </p:nvSpPr>
        <p:spPr>
          <a:xfrm>
            <a:off x="95760" y="2010109"/>
            <a:ext cx="1582993" cy="72758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Property 1 </a:t>
            </a:r>
            <a:endParaRPr lang="en-US" dirty="0"/>
          </a:p>
        </p:txBody>
      </p:sp>
      <p:sp>
        <p:nvSpPr>
          <p:cNvPr id="6" name="p2"/>
          <p:cNvSpPr/>
          <p:nvPr/>
        </p:nvSpPr>
        <p:spPr>
          <a:xfrm>
            <a:off x="95760" y="2885179"/>
            <a:ext cx="1582993" cy="72758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Property 2 </a:t>
            </a:r>
            <a:endParaRPr lang="en-US" dirty="0"/>
          </a:p>
        </p:txBody>
      </p:sp>
      <p:pic>
        <p:nvPicPr>
          <p:cNvPr id="9" name="Picture 8"/>
          <p:cNvPicPr>
            <a:picLocks noChangeAspect="1"/>
          </p:cNvPicPr>
          <p:nvPr/>
        </p:nvPicPr>
        <p:blipFill>
          <a:blip r:embed="rId2"/>
          <a:stretch>
            <a:fillRect/>
          </a:stretch>
        </p:blipFill>
        <p:spPr>
          <a:xfrm>
            <a:off x="2034247" y="1713144"/>
            <a:ext cx="2410092" cy="1645920"/>
          </a:xfrm>
          <a:prstGeom prst="rect">
            <a:avLst/>
          </a:prstGeom>
        </p:spPr>
      </p:pic>
      <p:pic>
        <p:nvPicPr>
          <p:cNvPr id="11" name="Picture 10"/>
          <p:cNvPicPr>
            <a:picLocks noChangeAspect="1"/>
          </p:cNvPicPr>
          <p:nvPr/>
        </p:nvPicPr>
        <p:blipFill>
          <a:blip r:embed="rId3"/>
          <a:stretch>
            <a:fillRect/>
          </a:stretch>
        </p:blipFill>
        <p:spPr>
          <a:xfrm>
            <a:off x="4551463" y="1713144"/>
            <a:ext cx="2410092" cy="1645920"/>
          </a:xfrm>
          <a:prstGeom prst="rect">
            <a:avLst/>
          </a:prstGeom>
        </p:spPr>
      </p:pic>
      <p:sp>
        <p:nvSpPr>
          <p:cNvPr id="12" name="TextBox 11"/>
          <p:cNvSpPr txBox="1"/>
          <p:nvPr/>
        </p:nvSpPr>
        <p:spPr>
          <a:xfrm>
            <a:off x="2645332" y="3364159"/>
            <a:ext cx="1005403" cy="369332"/>
          </a:xfrm>
          <a:prstGeom prst="rect">
            <a:avLst/>
          </a:prstGeom>
          <a:noFill/>
        </p:spPr>
        <p:txBody>
          <a:bodyPr wrap="none" rtlCol="0">
            <a:spAutoFit/>
          </a:bodyPr>
          <a:lstStyle/>
          <a:p>
            <a:r>
              <a:rPr lang="en-US" dirty="0" smtClean="0"/>
              <a:t>Slope=-2</a:t>
            </a:r>
            <a:endParaRPr lang="en-US" dirty="0"/>
          </a:p>
        </p:txBody>
      </p:sp>
      <p:sp>
        <p:nvSpPr>
          <p:cNvPr id="13" name="TextBox 12"/>
          <p:cNvSpPr txBox="1"/>
          <p:nvPr/>
        </p:nvSpPr>
        <p:spPr>
          <a:xfrm>
            <a:off x="5253807" y="3364159"/>
            <a:ext cx="1005403" cy="369332"/>
          </a:xfrm>
          <a:prstGeom prst="rect">
            <a:avLst/>
          </a:prstGeom>
          <a:noFill/>
        </p:spPr>
        <p:txBody>
          <a:bodyPr wrap="none" rtlCol="0">
            <a:spAutoFit/>
          </a:bodyPr>
          <a:lstStyle/>
          <a:p>
            <a:r>
              <a:rPr lang="en-US" dirty="0" smtClean="0"/>
              <a:t>Slope=-1</a:t>
            </a:r>
            <a:endParaRPr lang="en-US" dirty="0"/>
          </a:p>
        </p:txBody>
      </p:sp>
      <p:pic>
        <p:nvPicPr>
          <p:cNvPr id="16" name="Picture 15"/>
          <p:cNvPicPr>
            <a:picLocks noChangeAspect="1"/>
          </p:cNvPicPr>
          <p:nvPr/>
        </p:nvPicPr>
        <p:blipFill>
          <a:blip r:embed="rId4"/>
          <a:stretch>
            <a:fillRect/>
          </a:stretch>
        </p:blipFill>
        <p:spPr>
          <a:xfrm>
            <a:off x="7068679" y="1687975"/>
            <a:ext cx="2461874" cy="1681280"/>
          </a:xfrm>
          <a:prstGeom prst="rect">
            <a:avLst/>
          </a:prstGeom>
        </p:spPr>
      </p:pic>
      <p:sp>
        <p:nvSpPr>
          <p:cNvPr id="17" name="TextBox 16"/>
          <p:cNvSpPr txBox="1"/>
          <p:nvPr/>
        </p:nvSpPr>
        <p:spPr>
          <a:xfrm>
            <a:off x="7771023" y="3364159"/>
            <a:ext cx="934871" cy="369332"/>
          </a:xfrm>
          <a:prstGeom prst="rect">
            <a:avLst/>
          </a:prstGeom>
          <a:noFill/>
        </p:spPr>
        <p:txBody>
          <a:bodyPr wrap="none" rtlCol="0">
            <a:spAutoFit/>
          </a:bodyPr>
          <a:lstStyle/>
          <a:p>
            <a:r>
              <a:rPr lang="en-US" dirty="0" smtClean="0"/>
              <a:t>Slope=1</a:t>
            </a:r>
            <a:endParaRPr lang="en-US" dirty="0"/>
          </a:p>
        </p:txBody>
      </p:sp>
      <p:pic>
        <p:nvPicPr>
          <p:cNvPr id="18" name="Picture 17"/>
          <p:cNvPicPr>
            <a:picLocks noChangeAspect="1"/>
          </p:cNvPicPr>
          <p:nvPr/>
        </p:nvPicPr>
        <p:blipFill>
          <a:blip r:embed="rId5"/>
          <a:stretch>
            <a:fillRect/>
          </a:stretch>
        </p:blipFill>
        <p:spPr>
          <a:xfrm>
            <a:off x="9579713" y="1687974"/>
            <a:ext cx="2446951" cy="1671089"/>
          </a:xfrm>
          <a:prstGeom prst="rect">
            <a:avLst/>
          </a:prstGeom>
        </p:spPr>
      </p:pic>
      <p:sp>
        <p:nvSpPr>
          <p:cNvPr id="19" name="TextBox 18"/>
          <p:cNvSpPr txBox="1"/>
          <p:nvPr/>
        </p:nvSpPr>
        <p:spPr>
          <a:xfrm>
            <a:off x="10379498" y="3364159"/>
            <a:ext cx="934871" cy="369332"/>
          </a:xfrm>
          <a:prstGeom prst="rect">
            <a:avLst/>
          </a:prstGeom>
          <a:noFill/>
        </p:spPr>
        <p:txBody>
          <a:bodyPr wrap="none" rtlCol="0">
            <a:spAutoFit/>
          </a:bodyPr>
          <a:lstStyle/>
          <a:p>
            <a:r>
              <a:rPr lang="en-US" dirty="0" smtClean="0"/>
              <a:t>Slope=3</a:t>
            </a:r>
            <a:endParaRPr lang="en-US" dirty="0"/>
          </a:p>
        </p:txBody>
      </p:sp>
      <p:sp>
        <p:nvSpPr>
          <p:cNvPr id="20" name="TextBox 19"/>
          <p:cNvSpPr txBox="1"/>
          <p:nvPr/>
        </p:nvSpPr>
        <p:spPr>
          <a:xfrm>
            <a:off x="4728172" y="4600234"/>
            <a:ext cx="4031067" cy="523220"/>
          </a:xfrm>
          <a:prstGeom prst="rect">
            <a:avLst/>
          </a:prstGeom>
          <a:noFill/>
          <a:ln w="38100">
            <a:solidFill>
              <a:srgbClr val="0070C0"/>
            </a:solidFill>
            <a:prstDash val="sysDot"/>
          </a:ln>
        </p:spPr>
        <p:txBody>
          <a:bodyPr wrap="square" rtlCol="0">
            <a:spAutoFit/>
          </a:bodyPr>
          <a:lstStyle/>
          <a:p>
            <a:r>
              <a:rPr lang="en-US" sz="2800" b="1" i="1" dirty="0" smtClean="0"/>
              <a:t>What can you conclude? </a:t>
            </a:r>
            <a:endParaRPr lang="en-US" sz="2800" b="1" i="1" dirty="0"/>
          </a:p>
        </p:txBody>
      </p:sp>
      <p:pic>
        <p:nvPicPr>
          <p:cNvPr id="21" name="Picture 20"/>
          <p:cNvPicPr>
            <a:picLocks noChangeAspect="1"/>
          </p:cNvPicPr>
          <p:nvPr/>
        </p:nvPicPr>
        <p:blipFill>
          <a:blip r:embed="rId6"/>
          <a:stretch>
            <a:fillRect/>
          </a:stretch>
        </p:blipFill>
        <p:spPr>
          <a:xfrm>
            <a:off x="6593523" y="1862626"/>
            <a:ext cx="2986190" cy="2039350"/>
          </a:xfrm>
          <a:prstGeom prst="rect">
            <a:avLst/>
          </a:prstGeom>
        </p:spPr>
      </p:pic>
      <p:pic>
        <p:nvPicPr>
          <p:cNvPr id="22" name="Picture 21"/>
          <p:cNvPicPr>
            <a:picLocks noChangeAspect="1"/>
          </p:cNvPicPr>
          <p:nvPr/>
        </p:nvPicPr>
        <p:blipFill>
          <a:blip r:embed="rId7"/>
          <a:stretch>
            <a:fillRect/>
          </a:stretch>
        </p:blipFill>
        <p:spPr>
          <a:xfrm>
            <a:off x="2932534" y="1862626"/>
            <a:ext cx="2980709" cy="2036190"/>
          </a:xfrm>
          <a:prstGeom prst="rect">
            <a:avLst/>
          </a:prstGeom>
        </p:spPr>
      </p:pic>
      <p:sp>
        <p:nvSpPr>
          <p:cNvPr id="23" name="TextBox 22"/>
          <p:cNvSpPr txBox="1"/>
          <p:nvPr/>
        </p:nvSpPr>
        <p:spPr>
          <a:xfrm>
            <a:off x="3793301" y="3898816"/>
            <a:ext cx="1523430" cy="369332"/>
          </a:xfrm>
          <a:prstGeom prst="rect">
            <a:avLst/>
          </a:prstGeom>
          <a:noFill/>
        </p:spPr>
        <p:txBody>
          <a:bodyPr wrap="none" rtlCol="0">
            <a:spAutoFit/>
          </a:bodyPr>
          <a:lstStyle/>
          <a:p>
            <a:r>
              <a:rPr lang="en-US" dirty="0" smtClean="0"/>
              <a:t>Slope= infinity</a:t>
            </a:r>
            <a:endParaRPr lang="en-US" dirty="0"/>
          </a:p>
        </p:txBody>
      </p:sp>
      <p:sp>
        <p:nvSpPr>
          <p:cNvPr id="24" name="TextBox 23"/>
          <p:cNvSpPr txBox="1"/>
          <p:nvPr/>
        </p:nvSpPr>
        <p:spPr>
          <a:xfrm>
            <a:off x="7592732" y="3902952"/>
            <a:ext cx="987771" cy="369332"/>
          </a:xfrm>
          <a:prstGeom prst="rect">
            <a:avLst/>
          </a:prstGeom>
          <a:noFill/>
        </p:spPr>
        <p:txBody>
          <a:bodyPr wrap="none" rtlCol="0">
            <a:spAutoFit/>
          </a:bodyPr>
          <a:lstStyle/>
          <a:p>
            <a:r>
              <a:rPr lang="en-US" dirty="0" smtClean="0"/>
              <a:t>Slope= 0</a:t>
            </a:r>
            <a:endParaRPr lang="en-US" dirty="0"/>
          </a:p>
        </p:txBody>
      </p:sp>
      <p:sp>
        <p:nvSpPr>
          <p:cNvPr id="25" name="TextBox 24"/>
          <p:cNvSpPr txBox="1"/>
          <p:nvPr/>
        </p:nvSpPr>
        <p:spPr>
          <a:xfrm>
            <a:off x="4069071" y="5444598"/>
            <a:ext cx="4031067" cy="523220"/>
          </a:xfrm>
          <a:prstGeom prst="rect">
            <a:avLst/>
          </a:prstGeom>
          <a:noFill/>
          <a:ln w="38100">
            <a:solidFill>
              <a:srgbClr val="0070C0"/>
            </a:solidFill>
            <a:prstDash val="sysDot"/>
          </a:ln>
        </p:spPr>
        <p:txBody>
          <a:bodyPr wrap="square" rtlCol="0">
            <a:spAutoFit/>
          </a:bodyPr>
          <a:lstStyle/>
          <a:p>
            <a:r>
              <a:rPr lang="en-US" sz="2800" b="1" i="1" dirty="0" smtClean="0"/>
              <a:t>What can you conclude? </a:t>
            </a:r>
            <a:endParaRPr lang="en-US" sz="2800" b="1" i="1" dirty="0"/>
          </a:p>
        </p:txBody>
      </p:sp>
      <p:sp>
        <p:nvSpPr>
          <p:cNvPr id="26" name="p0">
            <a:hlinkClick r:id="rId8" action="ppaction://hlinksldjump"/>
          </p:cNvPr>
          <p:cNvSpPr/>
          <p:nvPr/>
        </p:nvSpPr>
        <p:spPr>
          <a:xfrm>
            <a:off x="36767" y="3874978"/>
            <a:ext cx="1700981" cy="7252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Slope Calculation </a:t>
            </a:r>
            <a:endParaRPr lang="en-US" dirty="0"/>
          </a:p>
        </p:txBody>
      </p:sp>
      <p:pic>
        <p:nvPicPr>
          <p:cNvPr id="27" name="Picture 26">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87032" y="6215262"/>
            <a:ext cx="604968" cy="642738"/>
          </a:xfrm>
          <a:prstGeom prst="rect">
            <a:avLst/>
          </a:prstGeom>
        </p:spPr>
      </p:pic>
    </p:spTree>
    <p:extLst>
      <p:ext uri="{BB962C8B-B14F-4D97-AF65-F5344CB8AC3E}">
        <p14:creationId xmlns:p14="http://schemas.microsoft.com/office/powerpoint/2010/main" val="3429994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1"/>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6"/>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0"/>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2" grpId="0"/>
      <p:bldP spid="12" grpId="1"/>
      <p:bldP spid="13" grpId="0"/>
      <p:bldP spid="13" grpId="1"/>
      <p:bldP spid="17" grpId="0"/>
      <p:bldP spid="17" grpId="1"/>
      <p:bldP spid="19" grpId="0"/>
      <p:bldP spid="19" grpId="1"/>
      <p:bldP spid="20" grpId="0" animBg="1"/>
      <p:bldP spid="20" grpId="1" animBg="1"/>
      <p:bldP spid="23" grpId="0"/>
      <p:bldP spid="23" grpId="1"/>
      <p:bldP spid="24" grpId="0"/>
      <p:bldP spid="24" grpId="1"/>
      <p:bldP spid="25" grpId="0" animBg="1"/>
      <p:bldP spid="25"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986" y="235974"/>
            <a:ext cx="5073445" cy="369332"/>
          </a:xfrm>
          <a:prstGeom prst="rect">
            <a:avLst/>
          </a:prstGeom>
          <a:noFill/>
          <a:ln w="38100">
            <a:solidFill>
              <a:srgbClr val="FF0000"/>
            </a:solidFill>
            <a:prstDash val="sysDash"/>
          </a:ln>
        </p:spPr>
        <p:txBody>
          <a:bodyPr wrap="square" rtlCol="0">
            <a:spAutoFit/>
          </a:bodyPr>
          <a:lstStyle/>
          <a:p>
            <a:r>
              <a:rPr lang="en-US" dirty="0" smtClean="0"/>
              <a:t>Slope Calculation (line passing through two points) </a:t>
            </a:r>
            <a:endParaRPr lang="en-US" dirty="0"/>
          </a:p>
        </p:txBody>
      </p:sp>
      <p:sp>
        <p:nvSpPr>
          <p:cNvPr id="4" name="p2"/>
          <p:cNvSpPr/>
          <p:nvPr/>
        </p:nvSpPr>
        <p:spPr>
          <a:xfrm>
            <a:off x="117986" y="879399"/>
            <a:ext cx="1582993" cy="72758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Example </a:t>
            </a:r>
            <a:endParaRPr lang="en-US" dirty="0"/>
          </a:p>
        </p:txBody>
      </p:sp>
      <mc:AlternateContent xmlns:mc="http://schemas.openxmlformats.org/markup-compatibility/2006" xmlns:a14="http://schemas.microsoft.com/office/drawing/2010/main">
        <mc:Choice Requires="a14">
          <p:sp>
            <p:nvSpPr>
              <p:cNvPr id="5" name="Rounded Rectangle 4"/>
              <p:cNvSpPr/>
              <p:nvPr/>
            </p:nvSpPr>
            <p:spPr>
              <a:xfrm>
                <a:off x="117986" y="1950653"/>
                <a:ext cx="4135962" cy="1078431"/>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𝐺𝑖𝑣𝑒𝑛</m:t>
                      </m:r>
                      <m:r>
                        <a:rPr lang="en-US" b="0" i="1" smtClean="0">
                          <a:latin typeface="Cambria Math" panose="02040503050406030204" pitchFamily="18" charset="0"/>
                        </a:rPr>
                        <m:t> </m:t>
                      </m:r>
                      <m:r>
                        <a:rPr lang="en-US" b="0" i="1" smtClean="0">
                          <a:latin typeface="Cambria Math" panose="02040503050406030204" pitchFamily="18" charset="0"/>
                        </a:rPr>
                        <m:t>𝑝𝑜𝑖𝑛𝑡𝑠</m:t>
                      </m:r>
                      <m:r>
                        <a:rPr lang="en-US" b="0" i="1" smtClean="0">
                          <a:latin typeface="Cambria Math" panose="02040503050406030204" pitchFamily="18" charset="0"/>
                        </a:rPr>
                        <m:t> </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3,5</m:t>
                          </m:r>
                        </m:e>
                      </m:d>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r>
                            <a:rPr lang="en-US" b="0" i="1" smtClean="0">
                              <a:latin typeface="Cambria Math" panose="02040503050406030204" pitchFamily="18" charset="0"/>
                            </a:rPr>
                            <m:t>7,1</m:t>
                          </m:r>
                        </m:e>
                      </m:d>
                      <m:r>
                        <a:rPr lang="en-US" b="0" i="1" smtClean="0">
                          <a:latin typeface="Cambria Math" panose="02040503050406030204" pitchFamily="18" charset="0"/>
                        </a:rPr>
                        <m:t>.</m:t>
                      </m:r>
                    </m:oMath>
                    <m:oMath xmlns:m="http://schemas.openxmlformats.org/officeDocument/2006/math">
                      <m:r>
                        <a:rPr lang="en-US" b="0" i="1" smtClean="0">
                          <a:latin typeface="Cambria Math" panose="02040503050406030204" pitchFamily="18" charset="0"/>
                        </a:rPr>
                        <m:t>𝑤h𝑎𝑡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𝑠𝑙𝑜𝑝𝑒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𝑙𝑖𝑛𝑒</m:t>
                      </m:r>
                    </m:oMath>
                  </m:oMathPara>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𝑐𝑜𝑛𝑛𝑒𝑐𝑡𝑖𝑛𝑔</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𝑡𝑤𝑜</m:t>
                      </m:r>
                      <m:r>
                        <a:rPr lang="en-US" b="0" i="1" smtClean="0">
                          <a:latin typeface="Cambria Math" panose="02040503050406030204" pitchFamily="18" charset="0"/>
                        </a:rPr>
                        <m:t> </m:t>
                      </m:r>
                      <m:r>
                        <a:rPr lang="en-US" b="0" i="1" smtClean="0">
                          <a:latin typeface="Cambria Math" panose="02040503050406030204" pitchFamily="18" charset="0"/>
                        </a:rPr>
                        <m:t>𝑝𝑜𝑖𝑛𝑡𝑠</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 </m:t>
                      </m:r>
                    </m:oMath>
                  </m:oMathPara>
                </a14:m>
                <a:endParaRPr lang="en-US" b="0" dirty="0" smtClean="0"/>
              </a:p>
            </p:txBody>
          </p:sp>
        </mc:Choice>
        <mc:Fallback xmlns="">
          <p:sp>
            <p:nvSpPr>
              <p:cNvPr id="5" name="Rounded Rectangle 4"/>
              <p:cNvSpPr>
                <a:spLocks noRot="1" noChangeAspect="1" noMove="1" noResize="1" noEditPoints="1" noAdjustHandles="1" noChangeArrowheads="1" noChangeShapeType="1" noTextEdit="1"/>
              </p:cNvSpPr>
              <p:nvPr/>
            </p:nvSpPr>
            <p:spPr>
              <a:xfrm>
                <a:off x="117986" y="1950653"/>
                <a:ext cx="4135962" cy="1078431"/>
              </a:xfrm>
              <a:prstGeom prst="roundRect">
                <a:avLst/>
              </a:prstGeom>
              <a:blipFill rotWithShape="0">
                <a:blip r:embed="rId2"/>
                <a:stretch>
                  <a:fillRect/>
                </a:stretch>
              </a:blipFill>
              <a:ln w="38100">
                <a:solidFill>
                  <a:srgbClr val="0070C0"/>
                </a:solidFill>
              </a:ln>
            </p:spPr>
            <p:txBody>
              <a:bodyPr/>
              <a:lstStyle/>
              <a:p>
                <a:r>
                  <a:rPr lang="en-US">
                    <a:noFill/>
                  </a:rPr>
                  <a:t> </a:t>
                </a:r>
              </a:p>
            </p:txBody>
          </p:sp>
        </mc:Fallback>
      </mc:AlternateContent>
      <p:sp>
        <p:nvSpPr>
          <p:cNvPr id="6" name="Oval 5"/>
          <p:cNvSpPr/>
          <p:nvPr/>
        </p:nvSpPr>
        <p:spPr>
          <a:xfrm>
            <a:off x="269402" y="5112099"/>
            <a:ext cx="640080" cy="64008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mc:AlternateContent xmlns:mc="http://schemas.openxmlformats.org/markup-compatibility/2006" xmlns:a14="http://schemas.microsoft.com/office/drawing/2010/main">
        <mc:Choice Requires="a14">
          <p:sp>
            <p:nvSpPr>
              <p:cNvPr id="7" name="TextBox 6"/>
              <p:cNvSpPr txBox="1"/>
              <p:nvPr/>
            </p:nvSpPr>
            <p:spPr>
              <a:xfrm>
                <a:off x="909482" y="3444902"/>
                <a:ext cx="4641574" cy="495777"/>
              </a:xfrm>
              <a:prstGeom prst="rect">
                <a:avLst/>
              </a:prstGeom>
              <a:noFill/>
            </p:spPr>
            <p:txBody>
              <a:bodyPr wrap="square" rtlCol="0">
                <a:spAutoFit/>
              </a:bodyPr>
              <a:lstStyle/>
              <a:p>
                <a:r>
                  <a:rPr lang="en-US" dirty="0" smtClean="0"/>
                  <a:t>Formula of slope: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en>
                    </m:f>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909482" y="3444902"/>
                <a:ext cx="4641574" cy="495777"/>
              </a:xfrm>
              <a:prstGeom prst="rect">
                <a:avLst/>
              </a:prstGeom>
              <a:blipFill rotWithShape="0">
                <a:blip r:embed="rId3"/>
                <a:stretch>
                  <a:fillRect l="-1050"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7986" y="4105483"/>
                <a:ext cx="541682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2</m:t>
                          </m:r>
                        </m:sub>
                      </m:sSub>
                      <m:r>
                        <a:rPr lang="en-US" b="0" i="1" smtClean="0">
                          <a:solidFill>
                            <a:srgbClr val="0070C0"/>
                          </a:solidFill>
                          <a:latin typeface="Cambria Math" panose="02040503050406030204" pitchFamily="18" charset="0"/>
                        </a:rPr>
                        <m:t>𝑎𝑛𝑑</m:t>
                      </m:r>
                      <m:r>
                        <a:rPr lang="en-US" b="0" i="1" smtClean="0">
                          <a:solidFill>
                            <a:srgbClr val="0070C0"/>
                          </a:solidFill>
                          <a:latin typeface="Cambria Math" panose="02040503050406030204" pitchFamily="18" charset="0"/>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𝑟𝑒𝑝𝑟𝑒𝑠𝑒𝑛𝑡𝑠</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𝑡h𝑒</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𝑜𝑟𝑑𝑖𝑎𝑡𝑒𝑠</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𝑜𝑓</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𝑝𝑜𝑖𝑛𝑡𝑠</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𝐴</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𝑎𝑛𝑑</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𝐵</m:t>
                      </m:r>
                      <m:r>
                        <a:rPr lang="en-US" b="0" i="1" smtClean="0">
                          <a:solidFill>
                            <a:srgbClr val="0070C0"/>
                          </a:solidFill>
                          <a:latin typeface="Cambria Math" panose="02040503050406030204" pitchFamily="18" charset="0"/>
                        </a:rPr>
                        <m:t> </m:t>
                      </m:r>
                    </m:oMath>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2</m:t>
                          </m:r>
                        </m:sub>
                      </m:sSub>
                      <m:r>
                        <a:rPr lang="en-US" b="0" i="1" smtClean="0">
                          <a:solidFill>
                            <a:srgbClr val="0070C0"/>
                          </a:solidFill>
                          <a:latin typeface="Cambria Math" panose="02040503050406030204" pitchFamily="18" charset="0"/>
                        </a:rPr>
                        <m:t>𝑎𝑛𝑑</m:t>
                      </m:r>
                      <m:r>
                        <a:rPr lang="en-US" b="0" i="1" smtClean="0">
                          <a:solidFill>
                            <a:srgbClr val="0070C0"/>
                          </a:solidFill>
                          <a:latin typeface="Cambria Math" panose="02040503050406030204" pitchFamily="18" charset="0"/>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1</m:t>
                          </m:r>
                        </m:sub>
                      </m:sSub>
                      <m:r>
                        <a:rPr lang="en-US" i="1">
                          <a:solidFill>
                            <a:srgbClr val="0070C0"/>
                          </a:solidFill>
                          <a:latin typeface="Cambria Math" panose="02040503050406030204" pitchFamily="18" charset="0"/>
                        </a:rPr>
                        <m:t>𝑟𝑒𝑝𝑟𝑒𝑠𝑒𝑛𝑡𝑠</m:t>
                      </m:r>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𝑡h𝑒</m:t>
                      </m:r>
                      <m:r>
                        <a:rPr lang="en-US" b="0" i="1" smtClean="0">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𝑎𝑏𝑠𝑐𝑖𝑠𝑠𝑎</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𝑜𝑓</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𝑝𝑜𝑖𝑛𝑡𝑠</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𝐴</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𝑎𝑛𝑑</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𝐵</m:t>
                      </m:r>
                    </m:oMath>
                  </m:oMathPara>
                </a14:m>
                <a:endParaRPr lang="en-US" dirty="0">
                  <a:solidFill>
                    <a:srgbClr val="0070C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17986" y="4105483"/>
                <a:ext cx="5416826" cy="646331"/>
              </a:xfrm>
              <a:prstGeom prst="rect">
                <a:avLst/>
              </a:prstGeom>
              <a:blipFill rotWithShape="0">
                <a:blip r:embed="rId4"/>
                <a:stretch>
                  <a:fillRect b="-7547"/>
                </a:stretch>
              </a:blipFill>
            </p:spPr>
            <p:txBody>
              <a:bodyPr/>
              <a:lstStyle/>
              <a:p>
                <a:r>
                  <a:rPr lang="en-US">
                    <a:noFill/>
                  </a:rPr>
                  <a:t> </a:t>
                </a:r>
              </a:p>
            </p:txBody>
          </p:sp>
        </mc:Fallback>
      </mc:AlternateContent>
      <p:sp>
        <p:nvSpPr>
          <p:cNvPr id="11" name="Oval 10"/>
          <p:cNvSpPr/>
          <p:nvPr/>
        </p:nvSpPr>
        <p:spPr>
          <a:xfrm>
            <a:off x="269402" y="3336433"/>
            <a:ext cx="640080" cy="64008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mc:AlternateContent xmlns:mc="http://schemas.openxmlformats.org/markup-compatibility/2006" xmlns:a14="http://schemas.microsoft.com/office/drawing/2010/main">
        <mc:Choice Requires="a14">
          <p:sp>
            <p:nvSpPr>
              <p:cNvPr id="12" name="TextBox 11"/>
              <p:cNvSpPr txBox="1"/>
              <p:nvPr/>
            </p:nvSpPr>
            <p:spPr>
              <a:xfrm>
                <a:off x="1042003" y="5230497"/>
                <a:ext cx="4641574" cy="1449308"/>
              </a:xfrm>
              <a:prstGeom prst="rect">
                <a:avLst/>
              </a:prstGeom>
              <a:noFill/>
            </p:spPr>
            <p:txBody>
              <a:bodyPr wrap="square" rtlCol="0">
                <a:spAutoFit/>
              </a:bodyPr>
              <a:lstStyle/>
              <a:p>
                <a:r>
                  <a:rPr lang="en-US" dirty="0" smtClean="0"/>
                  <a:t>Replace values</a:t>
                </a:r>
                <a:br>
                  <a:rPr lang="en-US" dirty="0" smtClean="0"/>
                </a:br>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1−5</m:t>
                          </m:r>
                        </m:num>
                        <m:den>
                          <m:r>
                            <a:rPr lang="en-US" b="0" i="1" smtClean="0">
                              <a:latin typeface="Cambria Math" panose="02040503050406030204" pitchFamily="18" charset="0"/>
                            </a:rPr>
                            <m:t>7−3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4</m:t>
                          </m:r>
                        </m:den>
                      </m:f>
                      <m:r>
                        <a:rPr lang="en-US" b="0" i="1" smtClean="0">
                          <a:latin typeface="Cambria Math" panose="02040503050406030204" pitchFamily="18" charset="0"/>
                        </a:rPr>
                        <m:t>=−1  </m:t>
                      </m:r>
                    </m:oMath>
                  </m:oMathPara>
                </a14:m>
                <a:endParaRPr lang="en-US" b="0" i="1" dirty="0" smtClean="0">
                  <a:latin typeface="Cambria Math" panose="02040503050406030204" pitchFamily="18" charset="0"/>
                </a:endParaRPr>
              </a:p>
              <a:p>
                <a:r>
                  <a:rPr lang="en-US" b="0" dirty="0" smtClean="0"/>
                  <a:t>Then slope is -1 </a:t>
                </a:r>
                <a14:m>
                  <m:oMath xmlns:m="http://schemas.openxmlformats.org/officeDocument/2006/math">
                    <m:r>
                      <a:rPr lang="en-US" b="0" i="1" smtClean="0">
                        <a:latin typeface="Cambria Math" panose="02040503050406030204" pitchFamily="18" charset="0"/>
                      </a:rPr>
                      <m:t> </m:t>
                    </m:r>
                  </m:oMath>
                </a14:m>
                <a:r>
                  <a:rPr lang="en-US" dirty="0" smtClean="0"/>
                  <a:t> </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042003" y="5230497"/>
                <a:ext cx="4641574" cy="1449308"/>
              </a:xfrm>
              <a:prstGeom prst="rect">
                <a:avLst/>
              </a:prstGeom>
              <a:blipFill rotWithShape="0">
                <a:blip r:embed="rId5"/>
                <a:stretch>
                  <a:fillRect l="-1183" t="-2101" b="-5882"/>
                </a:stretch>
              </a:blipFill>
            </p:spPr>
            <p:txBody>
              <a:bodyPr/>
              <a:lstStyle/>
              <a:p>
                <a:r>
                  <a:rPr lang="en-US">
                    <a:noFill/>
                  </a:rPr>
                  <a:t> </a:t>
                </a:r>
              </a:p>
            </p:txBody>
          </p:sp>
        </mc:Fallback>
      </mc:AlternateContent>
      <p:sp>
        <p:nvSpPr>
          <p:cNvPr id="13" name="p2"/>
          <p:cNvSpPr/>
          <p:nvPr/>
        </p:nvSpPr>
        <p:spPr>
          <a:xfrm>
            <a:off x="8837917" y="879398"/>
            <a:ext cx="1582993" cy="72758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Practice </a:t>
            </a:r>
            <a:endParaRPr lang="en-US" dirty="0"/>
          </a:p>
        </p:txBody>
      </p:sp>
      <mc:AlternateContent xmlns:mc="http://schemas.openxmlformats.org/markup-compatibility/2006" xmlns:a14="http://schemas.microsoft.com/office/drawing/2010/main">
        <mc:Choice Requires="a14">
          <p:sp>
            <p:nvSpPr>
              <p:cNvPr id="14" name="Rounded Rectangle 13"/>
              <p:cNvSpPr/>
              <p:nvPr/>
            </p:nvSpPr>
            <p:spPr>
              <a:xfrm>
                <a:off x="7655160" y="1950652"/>
                <a:ext cx="4135962" cy="1078431"/>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𝐺𝑖𝑣𝑒𝑛</m:t>
                      </m:r>
                      <m:r>
                        <a:rPr lang="en-US" b="0" i="1" smtClean="0">
                          <a:latin typeface="Cambria Math" panose="02040503050406030204" pitchFamily="18" charset="0"/>
                        </a:rPr>
                        <m:t> </m:t>
                      </m:r>
                      <m:r>
                        <a:rPr lang="en-US" b="0" i="1" smtClean="0">
                          <a:latin typeface="Cambria Math" panose="02040503050406030204" pitchFamily="18" charset="0"/>
                        </a:rPr>
                        <m:t>𝑝𝑜𝑖𝑛𝑡𝑠</m:t>
                      </m:r>
                      <m:r>
                        <a:rPr lang="en-US" b="0" i="1" smtClean="0">
                          <a:latin typeface="Cambria Math" panose="02040503050406030204" pitchFamily="18" charset="0"/>
                        </a:rPr>
                        <m:t> </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−3,2</m:t>
                          </m:r>
                        </m:e>
                      </m:d>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r>
                            <a:rPr lang="en-US" b="0" i="1" smtClean="0">
                              <a:latin typeface="Cambria Math" panose="02040503050406030204" pitchFamily="18" charset="0"/>
                            </a:rPr>
                            <m:t>4,1</m:t>
                          </m:r>
                        </m:e>
                      </m:d>
                      <m:r>
                        <a:rPr lang="en-US" b="0" i="1" smtClean="0">
                          <a:latin typeface="Cambria Math" panose="02040503050406030204" pitchFamily="18" charset="0"/>
                        </a:rPr>
                        <m:t>.</m:t>
                      </m:r>
                    </m:oMath>
                    <m:oMath xmlns:m="http://schemas.openxmlformats.org/officeDocument/2006/math">
                      <m:r>
                        <a:rPr lang="en-US" b="0" i="1" smtClean="0">
                          <a:latin typeface="Cambria Math" panose="02040503050406030204" pitchFamily="18" charset="0"/>
                        </a:rPr>
                        <m:t>𝑤h𝑎𝑡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𝑠𝑙𝑜𝑝𝑒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𝑙𝑖𝑛𝑒</m:t>
                      </m:r>
                    </m:oMath>
                  </m:oMathPara>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𝑐𝑜𝑛𝑛𝑒𝑐𝑡𝑖𝑛𝑔</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𝑡𝑤𝑜</m:t>
                      </m:r>
                      <m:r>
                        <a:rPr lang="en-US" b="0" i="1" smtClean="0">
                          <a:latin typeface="Cambria Math" panose="02040503050406030204" pitchFamily="18" charset="0"/>
                        </a:rPr>
                        <m:t> </m:t>
                      </m:r>
                      <m:r>
                        <a:rPr lang="en-US" b="0" i="1" smtClean="0">
                          <a:latin typeface="Cambria Math" panose="02040503050406030204" pitchFamily="18" charset="0"/>
                        </a:rPr>
                        <m:t>𝑝𝑜𝑖𝑛𝑡𝑠</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 </m:t>
                      </m:r>
                    </m:oMath>
                  </m:oMathPara>
                </a14:m>
                <a:endParaRPr lang="en-US" b="0" dirty="0" smtClean="0"/>
              </a:p>
            </p:txBody>
          </p:sp>
        </mc:Choice>
        <mc:Fallback xmlns="">
          <p:sp>
            <p:nvSpPr>
              <p:cNvPr id="14" name="Rounded Rectangle 13"/>
              <p:cNvSpPr>
                <a:spLocks noRot="1" noChangeAspect="1" noMove="1" noResize="1" noEditPoints="1" noAdjustHandles="1" noChangeArrowheads="1" noChangeShapeType="1" noTextEdit="1"/>
              </p:cNvSpPr>
              <p:nvPr/>
            </p:nvSpPr>
            <p:spPr>
              <a:xfrm>
                <a:off x="7655160" y="1950652"/>
                <a:ext cx="4135962" cy="1078431"/>
              </a:xfrm>
              <a:prstGeom prst="roundRect">
                <a:avLst/>
              </a:prstGeom>
              <a:blipFill rotWithShape="0">
                <a:blip r:embed="rId6"/>
                <a:stretch>
                  <a:fillRect/>
                </a:stretch>
              </a:blipFill>
              <a:ln w="38100">
                <a:solidFill>
                  <a:srgbClr val="0070C0"/>
                </a:solidFill>
              </a:ln>
            </p:spPr>
            <p:txBody>
              <a:bodyPr/>
              <a:lstStyle/>
              <a:p>
                <a:r>
                  <a:rPr lang="en-US">
                    <a:noFill/>
                  </a:rPr>
                  <a:t> </a:t>
                </a:r>
              </a:p>
            </p:txBody>
          </p:sp>
        </mc:Fallback>
      </mc:AlternateContent>
      <p:pic>
        <p:nvPicPr>
          <p:cNvPr id="15" name="Picture 14">
            <a:hlinkClick r:id="" action="ppaction://hlinkshowjump?jump=previousslid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20313" y="6186313"/>
            <a:ext cx="671687" cy="671687"/>
          </a:xfrm>
          <a:prstGeom prst="rect">
            <a:avLst/>
          </a:prstGeom>
        </p:spPr>
      </p:pic>
    </p:spTree>
    <p:extLst>
      <p:ext uri="{BB962C8B-B14F-4D97-AF65-F5344CB8AC3E}">
        <p14:creationId xmlns:p14="http://schemas.microsoft.com/office/powerpoint/2010/main" val="31969691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7" grpId="0"/>
      <p:bldP spid="10" grpId="0"/>
      <p:bldP spid="12" grpId="0"/>
      <p:bldP spid="13"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31208" y="133189"/>
            <a:ext cx="2432097" cy="861578"/>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Equation of a line </a:t>
            </a:r>
            <a:endParaRPr lang="en-US" dirty="0">
              <a:solidFill>
                <a:schemeClr val="tx1"/>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450050376"/>
                  </p:ext>
                </p:extLst>
              </p:nvPr>
            </p:nvGraphicFramePr>
            <p:xfrm>
              <a:off x="187382" y="1562461"/>
              <a:ext cx="7170993" cy="4720422"/>
            </p:xfrm>
            <a:graphic>
              <a:graphicData uri="http://schemas.openxmlformats.org/drawingml/2006/table">
                <a:tbl>
                  <a:tblPr firstRow="1" bandRow="1">
                    <a:tableStyleId>{5C22544A-7EE6-4342-B048-85BDC9FD1C3A}</a:tableStyleId>
                  </a:tblPr>
                  <a:tblGrid>
                    <a:gridCol w="1700412"/>
                    <a:gridCol w="2880852"/>
                    <a:gridCol w="2589729"/>
                  </a:tblGrid>
                  <a:tr h="401212">
                    <a:tc gridSpan="3">
                      <a:txBody>
                        <a:bodyPr/>
                        <a:lstStyle/>
                        <a:p>
                          <a:pPr algn="ctr"/>
                          <a:r>
                            <a:rPr lang="en-US" dirty="0" smtClean="0"/>
                            <a:t>Form for the Equation of a line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680962">
                    <a:tc>
                      <a:txBody>
                        <a:bodyPr/>
                        <a:lstStyle/>
                        <a:p>
                          <a:r>
                            <a:rPr lang="en-US" dirty="0" smtClean="0"/>
                            <a:t>Slope-Intercept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𝑚𝑥</m:t>
                                </m:r>
                                <m:r>
                                  <a:rPr lang="en-US" b="0" i="1" smtClean="0">
                                    <a:latin typeface="Cambria Math" panose="02040503050406030204" pitchFamily="18" charset="0"/>
                                  </a:rPr>
                                  <m:t>+</m:t>
                                </m:r>
                                <m:r>
                                  <a:rPr lang="en-US" b="0" i="1" smtClean="0">
                                    <a:latin typeface="Cambria Math" panose="02040503050406030204" pitchFamily="18" charset="0"/>
                                  </a:rPr>
                                  <m:t>𝑏</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aseline="0" dirty="0" smtClean="0"/>
                            <a:t> m is the slope </a:t>
                          </a:r>
                        </a:p>
                        <a:p>
                          <a:r>
                            <a:rPr lang="en-US" baseline="0" dirty="0" smtClean="0"/>
                            <a:t>B is the y-intercept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0962">
                    <a:tc>
                      <a:txBody>
                        <a:bodyPr/>
                        <a:lstStyle/>
                        <a:p>
                          <a:r>
                            <a:rPr lang="en-US" dirty="0" smtClean="0"/>
                            <a:t>Point Slope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aseline="0" dirty="0" smtClean="0"/>
                            <a:t> m is the slope </a:t>
                          </a:r>
                        </a:p>
                        <a:p>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oMath>
                          </a14:m>
                          <a:r>
                            <a:rPr lang="en-US" dirty="0" smtClean="0"/>
                            <a:t>is a point on the line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0962">
                    <a:tc>
                      <a:txBody>
                        <a:bodyPr/>
                        <a:lstStyle/>
                        <a:p>
                          <a:r>
                            <a:rPr lang="en-US" dirty="0" smtClean="0"/>
                            <a:t>General</a:t>
                          </a:r>
                          <a:r>
                            <a:rPr lang="en-US" baseline="0" dirty="0" smtClean="0"/>
                            <a:t> Form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𝐴𝑥</m:t>
                                </m:r>
                                <m:r>
                                  <a:rPr lang="en-US" b="0" i="1" smtClean="0">
                                    <a:latin typeface="Cambria Math" panose="02040503050406030204" pitchFamily="18" charset="0"/>
                                  </a:rPr>
                                  <m:t>+</m:t>
                                </m:r>
                                <m:r>
                                  <a:rPr lang="en-US" b="0" i="1" smtClean="0">
                                    <a:latin typeface="Cambria Math" panose="02040503050406030204" pitchFamily="18" charset="0"/>
                                  </a:rPr>
                                  <m:t>𝐵𝑦</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A and</a:t>
                          </a:r>
                          <a:r>
                            <a:rPr lang="en-US" baseline="0" dirty="0" smtClean="0"/>
                            <a:t> B are non zero numbers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0962">
                    <a:tc>
                      <a:txBody>
                        <a:bodyPr/>
                        <a:lstStyle/>
                        <a:p>
                          <a:r>
                            <a:rPr lang="en-US" dirty="0" smtClean="0"/>
                            <a:t>Intercept Form</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𝑎</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𝑦</m:t>
                                    </m:r>
                                  </m:num>
                                  <m:den>
                                    <m:r>
                                      <a:rPr lang="en-US" b="0" i="1" smtClean="0">
                                        <a:latin typeface="Cambria Math" panose="02040503050406030204" pitchFamily="18" charset="0"/>
                                      </a:rPr>
                                      <m:t>𝑏</m:t>
                                    </m:r>
                                  </m:den>
                                </m:f>
                                <m:r>
                                  <a:rPr lang="en-US" b="0" i="1"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aseline="0" dirty="0" smtClean="0"/>
                            <a:t> a is x-intercept </a:t>
                          </a:r>
                        </a:p>
                        <a:p>
                          <a:r>
                            <a:rPr lang="en-US" baseline="0" dirty="0" smtClean="0"/>
                            <a:t> b is y-intercept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0962">
                    <a:tc>
                      <a:txBody>
                        <a:bodyPr/>
                        <a:lstStyle/>
                        <a:p>
                          <a:r>
                            <a:rPr lang="en-US" dirty="0" smtClean="0"/>
                            <a:t>Vertical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Vertical line with “a” as x-intercept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0962">
                    <a:tc>
                      <a:txBody>
                        <a:bodyPr/>
                        <a:lstStyle/>
                        <a:p>
                          <a:r>
                            <a:rPr lang="en-US" dirty="0" smtClean="0"/>
                            <a:t>Horizontal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𝑏</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Horizontal</a:t>
                          </a:r>
                          <a:r>
                            <a:rPr lang="en-US" baseline="0" dirty="0" smtClean="0"/>
                            <a:t> line with “b” as y-intercept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50050376"/>
                  </p:ext>
                </p:extLst>
              </p:nvPr>
            </p:nvGraphicFramePr>
            <p:xfrm>
              <a:off x="187382" y="1562461"/>
              <a:ext cx="7170993" cy="4720422"/>
            </p:xfrm>
            <a:graphic>
              <a:graphicData uri="http://schemas.openxmlformats.org/drawingml/2006/table">
                <a:tbl>
                  <a:tblPr firstRow="1" bandRow="1">
                    <a:tableStyleId>{5C22544A-7EE6-4342-B048-85BDC9FD1C3A}</a:tableStyleId>
                  </a:tblPr>
                  <a:tblGrid>
                    <a:gridCol w="1700412"/>
                    <a:gridCol w="2880852"/>
                    <a:gridCol w="2589729"/>
                  </a:tblGrid>
                  <a:tr h="401212">
                    <a:tc gridSpan="3">
                      <a:txBody>
                        <a:bodyPr/>
                        <a:lstStyle/>
                        <a:p>
                          <a:pPr algn="ctr"/>
                          <a:r>
                            <a:rPr lang="en-US" dirty="0" smtClean="0"/>
                            <a:t>Form for the Equation of a line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680962">
                    <a:tc>
                      <a:txBody>
                        <a:bodyPr/>
                        <a:lstStyle/>
                        <a:p>
                          <a:r>
                            <a:rPr lang="en-US" dirty="0" smtClean="0"/>
                            <a:t>Slope-Intercept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59072" t="-63393" r="-90084" b="-541071"/>
                          </a:stretch>
                        </a:blipFill>
                      </a:tcPr>
                    </a:tc>
                    <a:tc>
                      <a:txBody>
                        <a:bodyPr/>
                        <a:lstStyle/>
                        <a:p>
                          <a:r>
                            <a:rPr lang="en-US" baseline="0" dirty="0" smtClean="0"/>
                            <a:t> m is the slope </a:t>
                          </a:r>
                        </a:p>
                        <a:p>
                          <a:r>
                            <a:rPr lang="en-US" baseline="0" dirty="0" smtClean="0"/>
                            <a:t>B is the y-intercept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14400">
                    <a:tc>
                      <a:txBody>
                        <a:bodyPr/>
                        <a:lstStyle/>
                        <a:p>
                          <a:r>
                            <a:rPr lang="en-US" dirty="0" smtClean="0"/>
                            <a:t>Point Slope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59072" t="-122000" r="-90084" b="-304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77412" t="-122000" r="-471" b="-304000"/>
                          </a:stretch>
                        </a:blipFill>
                      </a:tcPr>
                    </a:tc>
                  </a:tr>
                  <a:tr h="680962">
                    <a:tc>
                      <a:txBody>
                        <a:bodyPr/>
                        <a:lstStyle/>
                        <a:p>
                          <a:r>
                            <a:rPr lang="en-US" dirty="0" smtClean="0"/>
                            <a:t>General</a:t>
                          </a:r>
                          <a:r>
                            <a:rPr lang="en-US" baseline="0" dirty="0" smtClean="0"/>
                            <a:t> Form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59072" t="-297321" r="-90084" b="-307143"/>
                          </a:stretch>
                        </a:blipFill>
                      </a:tcPr>
                    </a:tc>
                    <a:tc>
                      <a:txBody>
                        <a:bodyPr/>
                        <a:lstStyle/>
                        <a:p>
                          <a:r>
                            <a:rPr lang="en-US" dirty="0" smtClean="0"/>
                            <a:t>A and</a:t>
                          </a:r>
                          <a:r>
                            <a:rPr lang="en-US" baseline="0" dirty="0" smtClean="0"/>
                            <a:t> B are non zero numbers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0962">
                    <a:tc>
                      <a:txBody>
                        <a:bodyPr/>
                        <a:lstStyle/>
                        <a:p>
                          <a:r>
                            <a:rPr lang="en-US" dirty="0" smtClean="0"/>
                            <a:t>Intercept Form</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59072" t="-400901" r="-90084" b="-209910"/>
                          </a:stretch>
                        </a:blipFill>
                      </a:tcPr>
                    </a:tc>
                    <a:tc>
                      <a:txBody>
                        <a:bodyPr/>
                        <a:lstStyle/>
                        <a:p>
                          <a:r>
                            <a:rPr lang="en-US" baseline="0" dirty="0" smtClean="0"/>
                            <a:t> a is x-intercept </a:t>
                          </a:r>
                        </a:p>
                        <a:p>
                          <a:r>
                            <a:rPr lang="en-US" baseline="0" dirty="0" smtClean="0"/>
                            <a:t> b is y-intercept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0962">
                    <a:tc>
                      <a:txBody>
                        <a:bodyPr/>
                        <a:lstStyle/>
                        <a:p>
                          <a:r>
                            <a:rPr lang="en-US" dirty="0" smtClean="0"/>
                            <a:t>Vertical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59072" t="-496429" r="-90084" b="-108036"/>
                          </a:stretch>
                        </a:blipFill>
                      </a:tcPr>
                    </a:tc>
                    <a:tc>
                      <a:txBody>
                        <a:bodyPr/>
                        <a:lstStyle/>
                        <a:p>
                          <a:r>
                            <a:rPr lang="en-US" dirty="0" smtClean="0"/>
                            <a:t>Vertical line with “a” as x-intercept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0962">
                    <a:tc>
                      <a:txBody>
                        <a:bodyPr/>
                        <a:lstStyle/>
                        <a:p>
                          <a:r>
                            <a:rPr lang="en-US" dirty="0" smtClean="0"/>
                            <a:t>Horizontal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59072" t="-596429" r="-90084" b="-8036"/>
                          </a:stretch>
                        </a:blipFill>
                      </a:tcPr>
                    </a:tc>
                    <a:tc>
                      <a:txBody>
                        <a:bodyPr/>
                        <a:lstStyle/>
                        <a:p>
                          <a:r>
                            <a:rPr lang="en-US" dirty="0" smtClean="0"/>
                            <a:t>Horizontal</a:t>
                          </a:r>
                          <a:r>
                            <a:rPr lang="en-US" baseline="0" dirty="0" smtClean="0"/>
                            <a:t> line with “b” as y-intercept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Fallback>
      </mc:AlternateContent>
      <p:sp>
        <p:nvSpPr>
          <p:cNvPr id="5" name="Rounded Rectangle 4"/>
          <p:cNvSpPr/>
          <p:nvPr/>
        </p:nvSpPr>
        <p:spPr>
          <a:xfrm>
            <a:off x="9102095" y="1562461"/>
            <a:ext cx="1858296" cy="7669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 1</a:t>
            </a:r>
            <a:endParaRPr lang="en-US" dirty="0"/>
          </a:p>
        </p:txBody>
      </p:sp>
      <p:sp>
        <p:nvSpPr>
          <p:cNvPr id="6" name="TextBox 5"/>
          <p:cNvSpPr txBox="1"/>
          <p:nvPr/>
        </p:nvSpPr>
        <p:spPr>
          <a:xfrm>
            <a:off x="8770374" y="2408904"/>
            <a:ext cx="2418735" cy="383458"/>
          </a:xfrm>
          <a:prstGeom prst="rect">
            <a:avLst/>
          </a:prstGeom>
          <a:noFill/>
          <a:ln w="38100">
            <a:solidFill>
              <a:srgbClr val="FF0000"/>
            </a:solidFill>
            <a:prstDash val="sysDash"/>
          </a:ln>
        </p:spPr>
        <p:txBody>
          <a:bodyPr wrap="square" rtlCol="0">
            <a:spAutoFit/>
          </a:bodyPr>
          <a:lstStyle/>
          <a:p>
            <a:r>
              <a:rPr lang="en-US" dirty="0" smtClean="0"/>
              <a:t>Choose correct answer </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9165375" y="4087088"/>
                <a:ext cx="2021599"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0" smtClean="0">
                          <a:latin typeface="Cambria Math" panose="02040503050406030204" pitchFamily="18" charset="0"/>
                        </a:rPr>
                        <m:t>+2</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9165375" y="4087088"/>
                <a:ext cx="2021599" cy="369332"/>
              </a:xfrm>
              <a:prstGeom prst="rect">
                <a:avLst/>
              </a:prstGeom>
              <a:blipFill rotWithShape="0">
                <a:blip r:embed="rId3"/>
                <a:stretch>
                  <a:fillRect b="-1493"/>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165375" y="3543401"/>
                <a:ext cx="2021599"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−3=4</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165375" y="3543401"/>
                <a:ext cx="2021599" cy="369332"/>
              </a:xfrm>
              <a:prstGeom prst="rect">
                <a:avLst/>
              </a:prstGeom>
              <a:blipFill rotWithShape="0">
                <a:blip r:embed="rId4"/>
                <a:stretch>
                  <a:fillRect b="-1493"/>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175208" y="4630775"/>
                <a:ext cx="2021599"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9175208" y="4630775"/>
                <a:ext cx="2021599" cy="369332"/>
              </a:xfrm>
              <a:prstGeom prst="rect">
                <a:avLst/>
              </a:prstGeom>
              <a:blipFill rotWithShape="0">
                <a:blip r:embed="rId5"/>
                <a:stretch>
                  <a:fillRect b="-1515"/>
                </a:stretch>
              </a:blipFill>
              <a:ln w="38100"/>
            </p:spPr>
            <p:txBody>
              <a:bodyPr/>
              <a:lstStyle/>
              <a:p>
                <a:r>
                  <a:rPr lang="en-US">
                    <a:noFill/>
                  </a:rPr>
                  <a:t> </a:t>
                </a:r>
              </a:p>
            </p:txBody>
          </p:sp>
        </mc:Fallback>
      </mc:AlternateContent>
      <p:sp>
        <p:nvSpPr>
          <p:cNvPr id="10" name="TextBox 9"/>
          <p:cNvSpPr txBox="1"/>
          <p:nvPr/>
        </p:nvSpPr>
        <p:spPr>
          <a:xfrm>
            <a:off x="7711460" y="3080416"/>
            <a:ext cx="4639566" cy="369332"/>
          </a:xfrm>
          <a:prstGeom prst="rect">
            <a:avLst/>
          </a:prstGeom>
          <a:noFill/>
          <a:ln w="38100">
            <a:noFill/>
            <a:prstDash val="sysDash"/>
          </a:ln>
        </p:spPr>
        <p:txBody>
          <a:bodyPr wrap="square" rtlCol="0">
            <a:spAutoFit/>
          </a:bodyPr>
          <a:lstStyle/>
          <a:p>
            <a:r>
              <a:rPr lang="en-US" dirty="0" smtClean="0"/>
              <a:t>Which equation is of the form Intercept Form ?</a:t>
            </a:r>
            <a:endParaRPr lang="en-US"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96807" y="3515431"/>
            <a:ext cx="714180" cy="40724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6974" y="4067346"/>
            <a:ext cx="714180" cy="40724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83265" y="4474587"/>
            <a:ext cx="521598" cy="521598"/>
          </a:xfrm>
          <a:prstGeom prst="rect">
            <a:avLst/>
          </a:prstGeom>
        </p:spPr>
      </p:pic>
      <p:sp>
        <p:nvSpPr>
          <p:cNvPr id="14" name="Rounded Rectangle 13">
            <a:hlinkClick r:id="rId8" action="ppaction://hlinksldjump"/>
          </p:cNvPr>
          <p:cNvSpPr/>
          <p:nvPr/>
        </p:nvSpPr>
        <p:spPr>
          <a:xfrm>
            <a:off x="7463305" y="6091084"/>
            <a:ext cx="2348198" cy="76691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Steps to find equation of a line </a:t>
            </a:r>
            <a:endParaRPr lang="en-US" dirty="0"/>
          </a:p>
        </p:txBody>
      </p:sp>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87032" y="6215262"/>
            <a:ext cx="604968" cy="642738"/>
          </a:xfrm>
          <a:prstGeom prst="rect">
            <a:avLst/>
          </a:prstGeom>
        </p:spPr>
      </p:pic>
    </p:spTree>
    <p:extLst>
      <p:ext uri="{BB962C8B-B14F-4D97-AF65-F5344CB8AC3E}">
        <p14:creationId xmlns:p14="http://schemas.microsoft.com/office/powerpoint/2010/main" val="40947868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P spid="9" grpId="0" animBg="1"/>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323" y="186813"/>
            <a:ext cx="3795252" cy="369332"/>
          </a:xfrm>
          <a:prstGeom prst="rect">
            <a:avLst/>
          </a:prstGeom>
          <a:noFill/>
        </p:spPr>
        <p:txBody>
          <a:bodyPr wrap="square" rtlCol="0">
            <a:spAutoFit/>
          </a:bodyPr>
          <a:lstStyle/>
          <a:p>
            <a:r>
              <a:rPr lang="en-US" dirty="0" smtClean="0"/>
              <a:t>Steps to find equations of a line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98323" y="766916"/>
                <a:ext cx="6174658" cy="646331"/>
              </a:xfrm>
              <a:prstGeom prst="rect">
                <a:avLst/>
              </a:prstGeom>
              <a:noFill/>
              <a:ln w="38100">
                <a:solidFill>
                  <a:srgbClr val="0070C0"/>
                </a:solidFill>
                <a:prstDash val="sysDash"/>
              </a:ln>
            </p:spPr>
            <p:txBody>
              <a:bodyPr wrap="squar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𝑊h𝑎𝑡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𝑒𝑞𝑢𝑎𝑡𝑖𝑜𝑛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𝑙𝑖𝑛𝑒</m:t>
                      </m:r>
                      <m:r>
                        <a:rPr lang="en-US" b="0" i="1" smtClean="0">
                          <a:latin typeface="Cambria Math" panose="02040503050406030204" pitchFamily="18" charset="0"/>
                        </a:rPr>
                        <m:t> </m:t>
                      </m:r>
                      <m:r>
                        <a:rPr lang="en-US" b="0" i="1" smtClean="0">
                          <a:latin typeface="Cambria Math" panose="02040503050406030204" pitchFamily="18" charset="0"/>
                        </a:rPr>
                        <m:t>𝑝𝑎𝑠𝑠𝑖𝑛𝑔</m:t>
                      </m:r>
                      <m:r>
                        <a:rPr lang="en-US" b="0" i="1" smtClean="0">
                          <a:latin typeface="Cambria Math" panose="02040503050406030204" pitchFamily="18" charset="0"/>
                        </a:rPr>
                        <m:t> </m:t>
                      </m:r>
                      <m:r>
                        <a:rPr lang="en-US" b="0" i="1" smtClean="0">
                          <a:latin typeface="Cambria Math" panose="02040503050406030204" pitchFamily="18" charset="0"/>
                        </a:rPr>
                        <m:t>𝑡h𝑟𝑜𝑢𝑔h</m:t>
                      </m:r>
                      <m:r>
                        <a:rPr lang="en-US" b="0" i="1" smtClean="0">
                          <a:latin typeface="Cambria Math" panose="02040503050406030204" pitchFamily="18" charset="0"/>
                        </a:rPr>
                        <m:t> </m:t>
                      </m:r>
                      <m:r>
                        <a:rPr lang="en-US" b="0" i="1" smtClean="0">
                          <a:latin typeface="Cambria Math" panose="02040503050406030204" pitchFamily="18" charset="0"/>
                        </a:rPr>
                        <m:t>𝑝𝑜𝑖𝑛𝑡𝑠</m:t>
                      </m:r>
                    </m:oMath>
                  </m:oMathPara>
                </a14:m>
                <a:endParaRPr lang="en-US"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2,5</m:t>
                          </m:r>
                        </m:e>
                      </m:d>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r>
                            <a:rPr lang="en-US" b="0" i="1" smtClean="0">
                              <a:latin typeface="Cambria Math" panose="02040503050406030204" pitchFamily="18" charset="0"/>
                            </a:rPr>
                            <m:t>0,9</m:t>
                          </m:r>
                        </m:e>
                      </m:d>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𝑠𝑙𝑜𝑝𝑒</m:t>
                      </m:r>
                      <m:r>
                        <a:rPr lang="en-US" b="0" i="1" smtClean="0">
                          <a:latin typeface="Cambria Math" panose="02040503050406030204" pitchFamily="18" charset="0"/>
                        </a:rPr>
                        <m:t> </m:t>
                      </m:r>
                      <m:r>
                        <a:rPr lang="en-US" b="0" i="1" smtClean="0">
                          <a:latin typeface="Cambria Math" panose="02040503050406030204" pitchFamily="18" charset="0"/>
                        </a:rPr>
                        <m:t>𝑝𝑜𝑖𝑛𝑡</m:t>
                      </m:r>
                      <m:r>
                        <a:rPr lang="en-US" b="0" i="1" smtClean="0">
                          <a:latin typeface="Cambria Math" panose="02040503050406030204" pitchFamily="18" charset="0"/>
                        </a:rPr>
                        <m:t> </m:t>
                      </m:r>
                      <m:r>
                        <a:rPr lang="en-US" b="0" i="1" smtClean="0">
                          <a:latin typeface="Cambria Math" panose="02040503050406030204" pitchFamily="18" charset="0"/>
                        </a:rPr>
                        <m:t>𝑓𝑜𝑟𝑚</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𝑠𝑙𝑜𝑝𝑒</m:t>
                      </m:r>
                      <m:r>
                        <a:rPr lang="en-US" b="0" i="1" smtClean="0">
                          <a:latin typeface="Cambria Math" panose="02040503050406030204" pitchFamily="18" charset="0"/>
                        </a:rPr>
                        <m:t> </m:t>
                      </m:r>
                      <m:r>
                        <a:rPr lang="en-US" b="0" i="1" smtClean="0">
                          <a:latin typeface="Cambria Math" panose="02040503050406030204" pitchFamily="18" charset="0"/>
                        </a:rPr>
                        <m:t>𝑖𝑛𝑡𝑒𝑟𝑐𝑒𝑝𝑡</m:t>
                      </m:r>
                      <m:r>
                        <a:rPr lang="en-US" b="0" i="1" smtClean="0">
                          <a:latin typeface="Cambria Math" panose="02040503050406030204" pitchFamily="18" charset="0"/>
                        </a:rPr>
                        <m:t>  </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8323" y="766916"/>
                <a:ext cx="6174658" cy="646331"/>
              </a:xfrm>
              <a:prstGeom prst="rect">
                <a:avLst/>
              </a:prstGeom>
              <a:blipFill rotWithShape="0">
                <a:blip r:embed="rId2"/>
                <a:stretch>
                  <a:fillRect b="-3571"/>
                </a:stretch>
              </a:blipFill>
              <a:ln w="38100">
                <a:solidFill>
                  <a:srgbClr val="0070C0"/>
                </a:solidFill>
                <a:prstDash val="sysDash"/>
              </a:ln>
            </p:spPr>
            <p:txBody>
              <a:bodyPr/>
              <a:lstStyle/>
              <a:p>
                <a:r>
                  <a:rPr lang="en-US">
                    <a:noFill/>
                  </a:rPr>
                  <a:t> </a:t>
                </a:r>
              </a:p>
            </p:txBody>
          </p:sp>
        </mc:Fallback>
      </mc:AlternateContent>
      <p:sp>
        <p:nvSpPr>
          <p:cNvPr id="5" name="Oval 4"/>
          <p:cNvSpPr/>
          <p:nvPr/>
        </p:nvSpPr>
        <p:spPr>
          <a:xfrm>
            <a:off x="157317" y="1714111"/>
            <a:ext cx="511277" cy="504706"/>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mc:AlternateContent xmlns:mc="http://schemas.openxmlformats.org/markup-compatibility/2006" xmlns:a14="http://schemas.microsoft.com/office/drawing/2010/main">
        <mc:Choice Requires="a14">
          <p:sp>
            <p:nvSpPr>
              <p:cNvPr id="6" name="TextBox 5"/>
              <p:cNvSpPr txBox="1"/>
              <p:nvPr/>
            </p:nvSpPr>
            <p:spPr>
              <a:xfrm>
                <a:off x="776748" y="1776403"/>
                <a:ext cx="2959510" cy="1414939"/>
              </a:xfrm>
              <a:prstGeom prst="rect">
                <a:avLst/>
              </a:prstGeom>
              <a:noFill/>
            </p:spPr>
            <p:txBody>
              <a:bodyPr wrap="square" rtlCol="0">
                <a:spAutoFit/>
              </a:bodyPr>
              <a:lstStyle/>
              <a:p>
                <a:pPr/>
                <a:r>
                  <a:rPr lang="en-US" dirty="0" smtClean="0"/>
                  <a:t>Find Slope </a:t>
                </a:r>
                <a:br>
                  <a:rPr lang="en-US"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en>
                      </m:f>
                    </m:oMath>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9−5</m:t>
                          </m:r>
                        </m:num>
                        <m:den>
                          <m:r>
                            <a:rPr lang="en-US" b="0" i="1" smtClean="0">
                              <a:latin typeface="Cambria Math" panose="02040503050406030204" pitchFamily="18" charset="0"/>
                            </a:rPr>
                            <m:t>0−2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−2</m:t>
                          </m:r>
                        </m:den>
                      </m:f>
                      <m:r>
                        <a:rPr lang="en-US" b="0" i="1" smtClean="0">
                          <a:latin typeface="Cambria Math" panose="02040503050406030204" pitchFamily="18" charset="0"/>
                        </a:rPr>
                        <m:t>=−2 </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76748" y="1776403"/>
                <a:ext cx="2959510" cy="1414939"/>
              </a:xfrm>
              <a:prstGeom prst="rect">
                <a:avLst/>
              </a:prstGeom>
              <a:blipFill rotWithShape="0">
                <a:blip r:embed="rId3"/>
                <a:stretch>
                  <a:fillRect l="-1646" t="-2146"/>
                </a:stretch>
              </a:blipFill>
            </p:spPr>
            <p:txBody>
              <a:bodyPr/>
              <a:lstStyle/>
              <a:p>
                <a:r>
                  <a:rPr lang="en-US">
                    <a:noFill/>
                  </a:rPr>
                  <a:t> </a:t>
                </a:r>
              </a:p>
            </p:txBody>
          </p:sp>
        </mc:Fallback>
      </mc:AlternateContent>
      <p:sp>
        <p:nvSpPr>
          <p:cNvPr id="7" name="Oval 6"/>
          <p:cNvSpPr/>
          <p:nvPr/>
        </p:nvSpPr>
        <p:spPr>
          <a:xfrm>
            <a:off x="157317" y="3449504"/>
            <a:ext cx="511277" cy="504706"/>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mc:AlternateContent xmlns:mc="http://schemas.openxmlformats.org/markup-compatibility/2006" xmlns:a14="http://schemas.microsoft.com/office/drawing/2010/main">
        <mc:Choice Requires="a14">
          <p:sp>
            <p:nvSpPr>
              <p:cNvPr id="8" name="TextBox 7"/>
              <p:cNvSpPr txBox="1"/>
              <p:nvPr/>
            </p:nvSpPr>
            <p:spPr>
              <a:xfrm>
                <a:off x="776748" y="3492545"/>
                <a:ext cx="4827640" cy="923330"/>
              </a:xfrm>
              <a:prstGeom prst="rect">
                <a:avLst/>
              </a:prstGeom>
              <a:noFill/>
            </p:spPr>
            <p:txBody>
              <a:bodyPr wrap="square" rtlCol="0">
                <a:spAutoFit/>
              </a:bodyPr>
              <a:lstStyle/>
              <a:p>
                <a:pPr/>
                <a:r>
                  <a:rPr lang="en-US" dirty="0" smtClean="0"/>
                  <a:t>Replace in equation form of point slope</a:t>
                </a:r>
                <a:br>
                  <a:rPr lang="en-US" dirty="0" smtClean="0"/>
                </a:br>
                <a:r>
                  <a:rPr lang="en-US" dirty="0" smtClean="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oMath>
                </a14:m>
                <a:r>
                  <a:rPr lang="en-US" b="0" dirty="0" smtClean="0"/>
                  <a:t/>
                </a:r>
                <a:br>
                  <a:rPr lang="en-US" b="0" dirty="0" smtClean="0"/>
                </a:b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−5=−2</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76748" y="3492545"/>
                <a:ext cx="4827640" cy="923330"/>
              </a:xfrm>
              <a:prstGeom prst="rect">
                <a:avLst/>
              </a:prstGeom>
              <a:blipFill rotWithShape="0">
                <a:blip r:embed="rId4"/>
                <a:stretch>
                  <a:fillRect l="-1010" t="-3974" b="-1987"/>
                </a:stretch>
              </a:blipFill>
            </p:spPr>
            <p:txBody>
              <a:bodyPr/>
              <a:lstStyle/>
              <a:p>
                <a:r>
                  <a:rPr lang="en-US">
                    <a:noFill/>
                  </a:rPr>
                  <a:t> </a:t>
                </a:r>
              </a:p>
            </p:txBody>
          </p:sp>
        </mc:Fallback>
      </mc:AlternateContent>
      <p:sp>
        <p:nvSpPr>
          <p:cNvPr id="9" name="Oval 8"/>
          <p:cNvSpPr/>
          <p:nvPr/>
        </p:nvSpPr>
        <p:spPr>
          <a:xfrm>
            <a:off x="157317" y="4932544"/>
            <a:ext cx="511277" cy="504706"/>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mc:AlternateContent xmlns:mc="http://schemas.openxmlformats.org/markup-compatibility/2006" xmlns:a14="http://schemas.microsoft.com/office/drawing/2010/main">
        <mc:Choice Requires="a14">
          <p:sp>
            <p:nvSpPr>
              <p:cNvPr id="10" name="TextBox 9"/>
              <p:cNvSpPr txBox="1"/>
              <p:nvPr/>
            </p:nvSpPr>
            <p:spPr>
              <a:xfrm>
                <a:off x="668594" y="4974335"/>
                <a:ext cx="4827640" cy="1477328"/>
              </a:xfrm>
              <a:prstGeom prst="rect">
                <a:avLst/>
              </a:prstGeom>
              <a:noFill/>
            </p:spPr>
            <p:txBody>
              <a:bodyPr wrap="square" rtlCol="0">
                <a:spAutoFit/>
              </a:bodyPr>
              <a:lstStyle/>
              <a:p>
                <a:pPr/>
                <a:r>
                  <a:rPr lang="en-US" dirty="0" smtClean="0"/>
                  <a:t>Expand and isolate y in point slope form to reach slope intercept form </a:t>
                </a:r>
                <a:br>
                  <a:rPr lang="en-US" dirty="0" smtClean="0"/>
                </a:b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−5=−2</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−5=−2</m:t>
                      </m:r>
                      <m:r>
                        <a:rPr lang="en-US" b="0" i="1" smtClean="0">
                          <a:latin typeface="Cambria Math" panose="02040503050406030204" pitchFamily="18" charset="0"/>
                        </a:rPr>
                        <m:t>𝑥</m:t>
                      </m:r>
                      <m:r>
                        <a:rPr lang="en-US" b="0" i="1" smtClean="0">
                          <a:latin typeface="Cambria Math" panose="02040503050406030204" pitchFamily="18" charset="0"/>
                        </a:rPr>
                        <m:t>+4</m:t>
                      </m:r>
                    </m:oMath>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+9</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68594" y="4974335"/>
                <a:ext cx="4827640" cy="1477328"/>
              </a:xfrm>
              <a:prstGeom prst="rect">
                <a:avLst/>
              </a:prstGeom>
              <a:blipFill rotWithShape="0">
                <a:blip r:embed="rId5"/>
                <a:stretch>
                  <a:fillRect l="-1136" t="-2066" b="-826"/>
                </a:stretch>
              </a:blipFill>
            </p:spPr>
            <p:txBody>
              <a:bodyPr/>
              <a:lstStyle/>
              <a:p>
                <a:r>
                  <a:rPr lang="en-US">
                    <a:noFill/>
                  </a:rPr>
                  <a:t> </a:t>
                </a:r>
              </a:p>
            </p:txBody>
          </p:sp>
        </mc:Fallback>
      </mc:AlternateContent>
      <p:sp>
        <p:nvSpPr>
          <p:cNvPr id="11" name="Rounded Rectangle 10"/>
          <p:cNvSpPr/>
          <p:nvPr/>
        </p:nvSpPr>
        <p:spPr>
          <a:xfrm>
            <a:off x="8610482" y="706623"/>
            <a:ext cx="1858296" cy="7669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Practice </a:t>
            </a:r>
            <a:endParaRPr lang="en-US" dirty="0"/>
          </a:p>
        </p:txBody>
      </p:sp>
      <p:sp>
        <p:nvSpPr>
          <p:cNvPr id="12" name="Rounded Rectangle 11"/>
          <p:cNvSpPr/>
          <p:nvPr/>
        </p:nvSpPr>
        <p:spPr>
          <a:xfrm>
            <a:off x="7708490" y="1684607"/>
            <a:ext cx="3952568" cy="17648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8072284" y="1966464"/>
            <a:ext cx="2871019" cy="1200329"/>
          </a:xfrm>
          <a:prstGeom prst="rect">
            <a:avLst/>
          </a:prstGeom>
          <a:noFill/>
        </p:spPr>
        <p:txBody>
          <a:bodyPr wrap="square" rtlCol="0">
            <a:spAutoFit/>
          </a:bodyPr>
          <a:lstStyle/>
          <a:p>
            <a:r>
              <a:rPr lang="en-US" dirty="0" smtClean="0"/>
              <a:t>Write equation of a line that passes through points (2,7) and (3,5) in 3 different forms.</a:t>
            </a:r>
          </a:p>
        </p:txBody>
      </p:sp>
      <p:pic>
        <p:nvPicPr>
          <p:cNvPr id="14" name="Picture 13">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87032" y="6215262"/>
            <a:ext cx="604968" cy="642738"/>
          </a:xfrm>
          <a:prstGeom prst="rect">
            <a:avLst/>
          </a:prstGeom>
        </p:spPr>
      </p:pic>
    </p:spTree>
    <p:extLst>
      <p:ext uri="{BB962C8B-B14F-4D97-AF65-F5344CB8AC3E}">
        <p14:creationId xmlns:p14="http://schemas.microsoft.com/office/powerpoint/2010/main" val="39458567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6" grpId="0"/>
      <p:bldP spid="8" grpId="0"/>
      <p:bldP spid="10" grpId="0"/>
      <p:bldP spid="11" grpId="0" animBg="1"/>
      <p:bldP spid="12" grpId="0" animBg="1"/>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39362" y="69733"/>
            <a:ext cx="2432097" cy="861578"/>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Parallel and Perpendicular lines </a:t>
            </a:r>
            <a:endParaRPr lang="en-US"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387" y="1321689"/>
            <a:ext cx="5679603" cy="38369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348" y="1132752"/>
            <a:ext cx="5734663" cy="3874136"/>
          </a:xfrm>
          <a:prstGeom prst="rect">
            <a:avLst/>
          </a:prstGeom>
        </p:spPr>
      </p:pic>
      <p:sp>
        <p:nvSpPr>
          <p:cNvPr id="5" name="Rounded Rectangle 4"/>
          <p:cNvSpPr/>
          <p:nvPr/>
        </p:nvSpPr>
        <p:spPr>
          <a:xfrm>
            <a:off x="353961" y="1533832"/>
            <a:ext cx="1661652" cy="79641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Parallel </a:t>
            </a:r>
            <a:endParaRPr lang="en-US" dirty="0"/>
          </a:p>
        </p:txBody>
      </p:sp>
      <p:sp>
        <p:nvSpPr>
          <p:cNvPr id="6" name="Rounded Rectangle 5"/>
          <p:cNvSpPr/>
          <p:nvPr/>
        </p:nvSpPr>
        <p:spPr>
          <a:xfrm>
            <a:off x="353961" y="2531807"/>
            <a:ext cx="1661652" cy="79641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Perpendicular </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082515" y="5066789"/>
                <a:ext cx="2770327" cy="646331"/>
              </a:xfrm>
              <a:prstGeom prst="rect">
                <a:avLst/>
              </a:prstGeom>
              <a:noFill/>
              <a:ln w="28575">
                <a:solidFill>
                  <a:srgbClr val="0070C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𝑇𝑤𝑜</m:t>
                      </m:r>
                      <m:r>
                        <a:rPr lang="en-US" b="0" i="1" smtClean="0">
                          <a:latin typeface="Cambria Math" panose="02040503050406030204" pitchFamily="18" charset="0"/>
                        </a:rPr>
                        <m:t> </m:t>
                      </m:r>
                      <m:r>
                        <a:rPr lang="en-US" b="0" i="1" smtClean="0">
                          <a:latin typeface="Cambria Math" panose="02040503050406030204" pitchFamily="18" charset="0"/>
                        </a:rPr>
                        <m:t>𝑙𝑖𝑛𝑒</m:t>
                      </m:r>
                      <m:r>
                        <a:rPr lang="en-US" b="0" i="1" smtClean="0">
                          <a:latin typeface="Cambria Math" panose="02040503050406030204" pitchFamily="18" charset="0"/>
                        </a:rPr>
                        <m:t> </m:t>
                      </m:r>
                      <m:r>
                        <a:rPr lang="en-US" b="0" i="1" smtClean="0">
                          <a:latin typeface="Cambria Math" panose="02040503050406030204" pitchFamily="18" charset="0"/>
                        </a:rPr>
                        <m:t>𝑎𝑟𝑒</m:t>
                      </m:r>
                      <m:r>
                        <a:rPr lang="en-US" b="0" i="1" smtClean="0">
                          <a:latin typeface="Cambria Math" panose="02040503050406030204" pitchFamily="18" charset="0"/>
                        </a:rPr>
                        <m:t> </m:t>
                      </m:r>
                      <m:r>
                        <a:rPr lang="en-US" b="0" i="1" smtClean="0">
                          <a:latin typeface="Cambria Math" panose="02040503050406030204" pitchFamily="18" charset="0"/>
                        </a:rPr>
                        <m:t>𝑝𝑎𝑟𝑎𝑙𝑙𝑒𝑙</m:t>
                      </m:r>
                      <m:r>
                        <a:rPr lang="en-US" b="0" i="1" smtClean="0">
                          <a:latin typeface="Cambria Math" panose="02040503050406030204" pitchFamily="18" charset="0"/>
                        </a:rPr>
                        <m:t> </m:t>
                      </m:r>
                      <m:r>
                        <a:rPr lang="en-US" b="0" i="1" smtClean="0">
                          <a:latin typeface="Cambria Math" panose="02040503050406030204" pitchFamily="18" charset="0"/>
                        </a:rPr>
                        <m:t>𝑖𝑓</m:t>
                      </m:r>
                      <m:r>
                        <a:rPr lang="en-US" b="0" i="1" smtClean="0">
                          <a:latin typeface="Cambria Math" panose="02040503050406030204" pitchFamily="18" charset="0"/>
                        </a:rPr>
                        <m:t> </m:t>
                      </m:r>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082515" y="5066789"/>
                <a:ext cx="2770327" cy="646331"/>
              </a:xfrm>
              <a:prstGeom prst="rect">
                <a:avLst/>
              </a:prstGeom>
              <a:blipFill rotWithShape="0">
                <a:blip r:embed="rId4"/>
                <a:stretch>
                  <a:fillRect/>
                </a:stretch>
              </a:blipFill>
              <a:ln w="28575">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88727" y="5082043"/>
                <a:ext cx="3557904" cy="646331"/>
              </a:xfrm>
              <a:prstGeom prst="rect">
                <a:avLst/>
              </a:prstGeom>
              <a:noFill/>
              <a:ln w="28575">
                <a:solidFill>
                  <a:srgbClr val="0070C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𝑇𝑤𝑜</m:t>
                      </m:r>
                      <m:r>
                        <a:rPr lang="en-US" b="0" i="1" smtClean="0">
                          <a:latin typeface="Cambria Math" panose="02040503050406030204" pitchFamily="18" charset="0"/>
                        </a:rPr>
                        <m:t> </m:t>
                      </m:r>
                      <m:r>
                        <a:rPr lang="en-US" b="0" i="1" smtClean="0">
                          <a:latin typeface="Cambria Math" panose="02040503050406030204" pitchFamily="18" charset="0"/>
                        </a:rPr>
                        <m:t>𝑙𝑖𝑛𝑒𝑠</m:t>
                      </m:r>
                      <m:r>
                        <a:rPr lang="en-US" b="0" i="1" smtClean="0">
                          <a:latin typeface="Cambria Math" panose="02040503050406030204" pitchFamily="18" charset="0"/>
                        </a:rPr>
                        <m:t> </m:t>
                      </m:r>
                      <m:r>
                        <a:rPr lang="en-US" b="0" i="1" smtClean="0">
                          <a:latin typeface="Cambria Math" panose="02040503050406030204" pitchFamily="18" charset="0"/>
                        </a:rPr>
                        <m:t>𝑎𝑟𝑒</m:t>
                      </m:r>
                      <m:r>
                        <a:rPr lang="en-US" b="0" i="1" smtClean="0">
                          <a:latin typeface="Cambria Math" panose="02040503050406030204" pitchFamily="18" charset="0"/>
                        </a:rPr>
                        <m:t> </m:t>
                      </m:r>
                      <m:r>
                        <a:rPr lang="en-US" b="0" i="1" smtClean="0">
                          <a:latin typeface="Cambria Math" panose="02040503050406030204" pitchFamily="18" charset="0"/>
                        </a:rPr>
                        <m:t>𝑝𝑒𝑟𝑝𝑒𝑛𝑑𝑖𝑐𝑢𝑙𝑎𝑟</m:t>
                      </m:r>
                      <m:r>
                        <a:rPr lang="en-US" b="0" i="1" smtClean="0">
                          <a:latin typeface="Cambria Math" panose="02040503050406030204" pitchFamily="18" charset="0"/>
                        </a:rPr>
                        <m:t> </m:t>
                      </m:r>
                      <m:r>
                        <a:rPr lang="en-US" b="0" i="1" smtClean="0">
                          <a:latin typeface="Cambria Math" panose="02040503050406030204" pitchFamily="18" charset="0"/>
                        </a:rPr>
                        <m:t>𝑖𝑓</m:t>
                      </m:r>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688727" y="5082043"/>
                <a:ext cx="3557904" cy="646331"/>
              </a:xfrm>
              <a:prstGeom prst="rect">
                <a:avLst/>
              </a:prstGeom>
              <a:blipFill rotWithShape="0">
                <a:blip r:embed="rId5"/>
                <a:stretch>
                  <a:fillRect/>
                </a:stretch>
              </a:blipFill>
              <a:ln w="28575">
                <a:solidFill>
                  <a:srgbClr val="0070C0"/>
                </a:solidFill>
              </a:ln>
            </p:spPr>
            <p:txBody>
              <a:bodyPr/>
              <a:lstStyle/>
              <a:p>
                <a:r>
                  <a:rPr lang="en-US">
                    <a:noFill/>
                  </a:rPr>
                  <a:t> </a:t>
                </a:r>
              </a:p>
            </p:txBody>
          </p:sp>
        </mc:Fallback>
      </mc:AlternateContent>
      <p:pic>
        <p:nvPicPr>
          <p:cNvPr id="9" name="Picture 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87032" y="6215262"/>
            <a:ext cx="604968" cy="642738"/>
          </a:xfrm>
          <a:prstGeom prst="rect">
            <a:avLst/>
          </a:prstGeom>
        </p:spPr>
      </p:pic>
    </p:spTree>
    <p:extLst>
      <p:ext uri="{BB962C8B-B14F-4D97-AF65-F5344CB8AC3E}">
        <p14:creationId xmlns:p14="http://schemas.microsoft.com/office/powerpoint/2010/main" val="3106421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7"/>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7" grpId="0" animBg="1"/>
      <p:bldP spid="7" grpId="1" animBg="1"/>
      <p:bldP spid="8" grpId="0" animBg="1"/>
      <p:bldP spid="8"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2551" y="2768345"/>
            <a:ext cx="7221850" cy="1015663"/>
          </a:xfrm>
          <a:prstGeom prst="rect">
            <a:avLst/>
          </a:prstGeom>
        </p:spPr>
        <p:txBody>
          <a:bodyPr wrap="none">
            <a:spAutoFit/>
          </a:bodyPr>
          <a:lstStyle/>
          <a:p>
            <a:pPr algn="ctr"/>
            <a:r>
              <a:rPr lang="en-US" sz="6000" b="1" dirty="0"/>
              <a:t>Sequences and Series </a:t>
            </a:r>
          </a:p>
        </p:txBody>
      </p:sp>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7345" y="6037545"/>
            <a:ext cx="670890" cy="712776"/>
          </a:xfrm>
          <a:prstGeom prst="rect">
            <a:avLst/>
          </a:prstGeom>
        </p:spPr>
      </p:pic>
    </p:spTree>
    <p:extLst>
      <p:ext uri="{BB962C8B-B14F-4D97-AF65-F5344CB8AC3E}">
        <p14:creationId xmlns:p14="http://schemas.microsoft.com/office/powerpoint/2010/main" val="2743547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7249" y="270907"/>
            <a:ext cx="2726368"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14150" y="2177532"/>
              <a:ext cx="1953928" cy="369332"/>
            </a:xfrm>
            <a:prstGeom prst="rect">
              <a:avLst/>
            </a:prstGeom>
            <a:noFill/>
            <a:ln>
              <a:noFill/>
            </a:ln>
          </p:spPr>
          <p:txBody>
            <a:bodyPr wrap="square" rtlCol="0">
              <a:spAutoFit/>
            </a:bodyPr>
            <a:lstStyle/>
            <a:p>
              <a:r>
                <a:rPr lang="en-US" dirty="0" smtClean="0"/>
                <a:t>Commutative Property </a:t>
              </a:r>
              <a:endParaRPr lang="en-US" dirty="0"/>
            </a:p>
          </p:txBody>
        </p:sp>
      </p:grpSp>
      <p:grpSp>
        <p:nvGrpSpPr>
          <p:cNvPr id="5" name="Group 4"/>
          <p:cNvGrpSpPr/>
          <p:nvPr/>
        </p:nvGrpSpPr>
        <p:grpSpPr>
          <a:xfrm>
            <a:off x="217249" y="3122617"/>
            <a:ext cx="2726368" cy="742749"/>
            <a:chOff x="354530" y="1990824"/>
            <a:chExt cx="2273167" cy="742749"/>
          </a:xfrm>
        </p:grpSpPr>
        <p:sp>
          <p:nvSpPr>
            <p:cNvPr id="6" name="Rounded Rectangle 5"/>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514150" y="2177532"/>
              <a:ext cx="1953928" cy="369332"/>
            </a:xfrm>
            <a:prstGeom prst="rect">
              <a:avLst/>
            </a:prstGeom>
            <a:noFill/>
            <a:ln>
              <a:noFill/>
            </a:ln>
          </p:spPr>
          <p:txBody>
            <a:bodyPr wrap="square" rtlCol="0">
              <a:spAutoFit/>
            </a:bodyPr>
            <a:lstStyle/>
            <a:p>
              <a:r>
                <a:rPr lang="en-US" dirty="0" smtClean="0"/>
                <a:t>Associative Property </a:t>
              </a:r>
              <a:endParaRPr lang="en-US" dirty="0"/>
            </a:p>
          </p:txBody>
        </p:sp>
      </p:grpSp>
      <p:grpSp>
        <p:nvGrpSpPr>
          <p:cNvPr id="8" name="Group 7"/>
          <p:cNvGrpSpPr/>
          <p:nvPr/>
        </p:nvGrpSpPr>
        <p:grpSpPr>
          <a:xfrm>
            <a:off x="7156668" y="270906"/>
            <a:ext cx="2726368" cy="742749"/>
            <a:chOff x="354530" y="1990824"/>
            <a:chExt cx="2273167" cy="742749"/>
          </a:xfrm>
        </p:grpSpPr>
        <p:sp>
          <p:nvSpPr>
            <p:cNvPr id="9" name="Rounded Rectangle 8"/>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p:cNvSpPr txBox="1"/>
            <p:nvPr/>
          </p:nvSpPr>
          <p:spPr>
            <a:xfrm>
              <a:off x="514150" y="2177532"/>
              <a:ext cx="1953928" cy="369332"/>
            </a:xfrm>
            <a:prstGeom prst="rect">
              <a:avLst/>
            </a:prstGeom>
            <a:noFill/>
            <a:ln>
              <a:noFill/>
            </a:ln>
          </p:spPr>
          <p:txBody>
            <a:bodyPr wrap="square" rtlCol="0">
              <a:spAutoFit/>
            </a:bodyPr>
            <a:lstStyle/>
            <a:p>
              <a:r>
                <a:rPr lang="en-US" dirty="0" smtClean="0"/>
                <a:t>Distributive Property </a:t>
              </a:r>
              <a:endParaRPr lang="en-US" dirty="0"/>
            </a:p>
          </p:txBody>
        </p:sp>
      </p:grpSp>
      <mc:AlternateContent xmlns:mc="http://schemas.openxmlformats.org/markup-compatibility/2006" xmlns:a14="http://schemas.microsoft.com/office/drawing/2010/main">
        <mc:Choice Requires="a14">
          <p:sp>
            <p:nvSpPr>
              <p:cNvPr id="12" name="TextBox 11"/>
              <p:cNvSpPr txBox="1"/>
              <p:nvPr/>
            </p:nvSpPr>
            <p:spPr>
              <a:xfrm>
                <a:off x="66937" y="1406011"/>
                <a:ext cx="3026992" cy="20313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2+7=7+2</m:t>
                      </m:r>
                    </m:oMath>
                  </m:oMathPara>
                </a14:m>
                <a:endParaRPr lang="en-US" b="0" dirty="0" smtClean="0"/>
              </a:p>
              <a:p>
                <a:endParaRPr lang="en-US" b="0" dirty="0" smtClean="0"/>
              </a:p>
              <a:p>
                <a:pPr/>
                <a:r>
                  <a:rPr lang="en-US" b="0" dirty="0" smtClean="0"/>
                  <a:t>                   </a:t>
                </a:r>
                <a14:m>
                  <m:oMath xmlns:m="http://schemas.openxmlformats.org/officeDocument/2006/math">
                    <m:r>
                      <a:rPr lang="en-US" b="0" i="1" smtClean="0">
                        <a:latin typeface="Cambria Math" panose="02040503050406030204" pitchFamily="18" charset="0"/>
                      </a:rPr>
                      <m:t>𝑎𝑏</m:t>
                    </m:r>
                    <m:r>
                      <a:rPr lang="en-US" b="0" i="1" smtClean="0">
                        <a:latin typeface="Cambria Math" panose="02040503050406030204" pitchFamily="18" charset="0"/>
                      </a:rPr>
                      <m:t>=</m:t>
                    </m:r>
                    <m:r>
                      <a:rPr lang="en-US" b="0" i="1" smtClean="0">
                        <a:latin typeface="Cambria Math" panose="02040503050406030204" pitchFamily="18" charset="0"/>
                      </a:rPr>
                      <m:t>𝑏𝑎</m:t>
                    </m:r>
                  </m:oMath>
                </a14:m>
                <a:r>
                  <a:rPr lang="en-US" b="0" dirty="0" smtClean="0"/>
                  <a:t/>
                </a:r>
                <a:br>
                  <a:rPr lang="en-US" b="0"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×7=7×2</m:t>
                      </m:r>
                    </m:oMath>
                  </m:oMathPara>
                </a14:m>
                <a:endParaRPr lang="en-US" b="0" dirty="0" smtClean="0"/>
              </a:p>
              <a:p>
                <a:endParaRPr lang="en-US" dirty="0" smtClean="0"/>
              </a:p>
              <a:p>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6937" y="1406011"/>
                <a:ext cx="3026992" cy="203132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6937" y="4155612"/>
                <a:ext cx="3026992" cy="31393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b="0" dirty="0" smtClean="0"/>
              </a:p>
              <a:p>
                <a:pPr algn="ct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2+7</m:t>
                          </m:r>
                        </m:e>
                      </m:d>
                      <m:r>
                        <a:rPr lang="en-US" b="0" i="1" smtClean="0">
                          <a:latin typeface="Cambria Math" panose="02040503050406030204" pitchFamily="18" charset="0"/>
                        </a:rPr>
                        <m:t>+3=2+</m:t>
                      </m:r>
                      <m:d>
                        <m:dPr>
                          <m:ctrlPr>
                            <a:rPr lang="en-US" b="0" i="1" smtClean="0">
                              <a:latin typeface="Cambria Math" panose="02040503050406030204" pitchFamily="18" charset="0"/>
                            </a:rPr>
                          </m:ctrlPr>
                        </m:dPr>
                        <m:e>
                          <m:r>
                            <a:rPr lang="en-US" b="0" i="1" smtClean="0">
                              <a:latin typeface="Cambria Math" panose="02040503050406030204" pitchFamily="18" charset="0"/>
                            </a:rPr>
                            <m:t>7+3</m:t>
                          </m:r>
                        </m:e>
                      </m:d>
                    </m:oMath>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9+3=2+10</m:t>
                      </m:r>
                    </m:oMath>
                  </m:oMathPara>
                </a14:m>
                <a:r>
                  <a:rPr lang="en-US" b="0" dirty="0" smtClean="0"/>
                  <a:t/>
                </a:r>
                <a:br>
                  <a:rPr lang="en-US" b="0" dirty="0" smtClean="0"/>
                </a:br>
                <a:r>
                  <a:rPr lang="en-US" b="0" dirty="0" smtClean="0"/>
                  <a:t> </a:t>
                </a:r>
                <a14:m>
                  <m:oMath xmlns:m="http://schemas.openxmlformats.org/officeDocument/2006/math">
                    <m:r>
                      <a:rPr lang="en-US" b="0" i="1" smtClean="0">
                        <a:latin typeface="Cambria Math" panose="02040503050406030204" pitchFamily="18" charset="0"/>
                      </a:rPr>
                      <m:t>12=12</m:t>
                    </m:r>
                  </m:oMath>
                </a14:m>
                <a:endParaRPr lang="en-US" b="0" dirty="0" smtClean="0"/>
              </a:p>
              <a:p>
                <a:pPr algn="ctr"/>
                <a:endParaRPr lang="en-US" b="0" dirty="0" smtClean="0"/>
              </a:p>
              <a:p>
                <a:r>
                  <a:rPr lang="en-US" b="0" dirty="0" smtClean="0"/>
                  <a:t>                   </a:t>
                </a:r>
                <a14:m>
                  <m:oMath xmlns:m="http://schemas.openxmlformats.org/officeDocument/2006/math">
                    <m:r>
                      <a:rPr lang="en-US" b="0" i="1" smtClean="0">
                        <a:latin typeface="Cambria Math" panose="02040503050406030204" pitchFamily="18" charset="0"/>
                      </a:rPr>
                      <m:t>𝑎𝑏𝑐</m:t>
                    </m:r>
                    <m:r>
                      <a:rPr lang="en-US" b="0" i="1" smtClean="0">
                        <a:latin typeface="Cambria Math" panose="02040503050406030204" pitchFamily="18" charset="0"/>
                      </a:rPr>
                      <m:t>=</m:t>
                    </m:r>
                    <m:r>
                      <a:rPr lang="en-US" b="0" i="1" smtClean="0">
                        <a:latin typeface="Cambria Math" panose="02040503050406030204" pitchFamily="18" charset="0"/>
                      </a:rPr>
                      <m:t>𝑎𝑏𝑐</m:t>
                    </m:r>
                  </m:oMath>
                </a14:m>
                <a:r>
                  <a:rPr lang="en-US" b="0" dirty="0" smtClean="0"/>
                  <a:t/>
                </a:r>
                <a:br>
                  <a:rPr lang="en-US" b="0" dirty="0" smtClean="0"/>
                </a:br>
                <a:r>
                  <a:rPr lang="en-US" b="0" dirty="0" smtClean="0"/>
                  <a:t>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×7)×3=2×(7×3)</m:t>
                    </m:r>
                  </m:oMath>
                </a14:m>
                <a:r>
                  <a:rPr lang="en-US" b="0" dirty="0" smtClean="0">
                    <a:ea typeface="Cambria Math" panose="02040503050406030204" pitchFamily="18" charset="0"/>
                  </a:rPr>
                  <a:t/>
                </a:r>
                <a:br>
                  <a:rPr lang="en-US" b="0" dirty="0" smtClean="0">
                    <a:ea typeface="Cambria Math" panose="02040503050406030204" pitchFamily="18" charset="0"/>
                  </a:rPr>
                </a:br>
                <a:r>
                  <a:rPr lang="en-US" b="0" dirty="0" smtClean="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14×3=2×21</m:t>
                    </m:r>
                  </m:oMath>
                </a14:m>
                <a:r>
                  <a:rPr lang="en-US" b="0" dirty="0" smtClean="0">
                    <a:ea typeface="Cambria Math" panose="02040503050406030204" pitchFamily="18" charset="0"/>
                  </a:rPr>
                  <a:t/>
                </a:r>
                <a:br>
                  <a:rPr lang="en-US" b="0" dirty="0" smtClean="0">
                    <a:ea typeface="Cambria Math" panose="02040503050406030204" pitchFamily="18" charset="0"/>
                  </a:rPr>
                </a:br>
                <a:r>
                  <a:rPr lang="en-US" b="0" dirty="0" smtClean="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42=42</m:t>
                    </m:r>
                  </m:oMath>
                </a14:m>
                <a:endParaRPr lang="en-US" b="0" dirty="0" smtClean="0"/>
              </a:p>
              <a:p>
                <a:endParaRPr lang="en-US" dirty="0" smtClean="0"/>
              </a:p>
              <a:p>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66937" y="4155612"/>
                <a:ext cx="3026992" cy="3139321"/>
              </a:xfrm>
              <a:prstGeom prst="rect">
                <a:avLst/>
              </a:prstGeom>
              <a:blipFill rotWithShape="0">
                <a:blip r:embed="rId3"/>
                <a:stretch>
                  <a:fillRect/>
                </a:stretch>
              </a:blipFill>
            </p:spPr>
            <p:txBody>
              <a:bodyPr/>
              <a:lstStyle/>
              <a:p>
                <a:r>
                  <a:rPr lang="en-US">
                    <a:noFill/>
                  </a:rPr>
                  <a:t> </a:t>
                </a:r>
              </a:p>
            </p:txBody>
          </p:sp>
        </mc:Fallback>
      </mc:AlternateContent>
      <p:grpSp>
        <p:nvGrpSpPr>
          <p:cNvPr id="49" name="Group 48"/>
          <p:cNvGrpSpPr/>
          <p:nvPr/>
        </p:nvGrpSpPr>
        <p:grpSpPr>
          <a:xfrm>
            <a:off x="5562317" y="1200363"/>
            <a:ext cx="7203619" cy="2852230"/>
            <a:chOff x="5562317" y="1200363"/>
            <a:chExt cx="7203619" cy="2852230"/>
          </a:xfrm>
        </p:grpSpPr>
        <p:grpSp>
          <p:nvGrpSpPr>
            <p:cNvPr id="43" name="Group 42"/>
            <p:cNvGrpSpPr/>
            <p:nvPr/>
          </p:nvGrpSpPr>
          <p:grpSpPr>
            <a:xfrm>
              <a:off x="5562317" y="1200363"/>
              <a:ext cx="5229268" cy="2852230"/>
              <a:chOff x="6175332" y="1139104"/>
              <a:chExt cx="5229268" cy="2852230"/>
            </a:xfrm>
          </p:grpSpPr>
          <p:sp>
            <p:nvSpPr>
              <p:cNvPr id="39" name="Curved Right Arrow 38"/>
              <p:cNvSpPr/>
              <p:nvPr/>
            </p:nvSpPr>
            <p:spPr>
              <a:xfrm rot="16200000" flipH="1">
                <a:off x="7139884" y="2071297"/>
                <a:ext cx="192279" cy="608987"/>
              </a:xfrm>
              <a:prstGeom prst="curvedRightArrow">
                <a:avLst>
                  <a:gd name="adj1" fmla="val 7480"/>
                  <a:gd name="adj2" fmla="val 1871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p:cNvGrpSpPr/>
              <p:nvPr/>
            </p:nvGrpSpPr>
            <p:grpSpPr>
              <a:xfrm>
                <a:off x="6175332" y="1139104"/>
                <a:ext cx="5229268" cy="2852230"/>
                <a:chOff x="6175332" y="1139104"/>
                <a:chExt cx="5229268" cy="2852230"/>
              </a:xfrm>
            </p:grpSpPr>
            <mc:AlternateContent xmlns:mc="http://schemas.openxmlformats.org/markup-compatibility/2006" xmlns:a14="http://schemas.microsoft.com/office/drawing/2010/main">
              <mc:Choice Requires="a14">
                <p:sp>
                  <p:nvSpPr>
                    <p:cNvPr id="16" name="TextBox 15"/>
                    <p:cNvSpPr txBox="1"/>
                    <p:nvPr/>
                  </p:nvSpPr>
                  <p:spPr>
                    <a:xfrm>
                      <a:off x="6175332" y="1406011"/>
                      <a:ext cx="5229268" cy="2585323"/>
                    </a:xfrm>
                    <a:prstGeom prst="rect">
                      <a:avLst/>
                    </a:prstGeom>
                    <a:noFill/>
                  </p:spPr>
                  <p:txBody>
                    <a:bodyPr wrap="square" rtlCol="0">
                      <a:spAutoFit/>
                    </a:bodyPr>
                    <a:lstStyle/>
                    <a:p>
                      <a:pPr marL="342900" indent="-342900">
                        <a:buAutoNum type="alphaLcParenR"/>
                      </a:pPr>
                      <a14:m>
                        <m:oMath xmlns:m="http://schemas.openxmlformats.org/officeDocument/2006/math">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+3</m:t>
                              </m:r>
                            </m:e>
                          </m:d>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+2×3</m:t>
                          </m:r>
                        </m:oMath>
                      </a14:m>
                      <a:endParaRPr lang="en-US" b="0" i="1" dirty="0" smtClean="0">
                        <a:latin typeface="Cambria Math" panose="02040503050406030204" pitchFamily="18" charset="0"/>
                        <a:ea typeface="Cambria Math" panose="02040503050406030204" pitchFamily="18" charset="0"/>
                      </a:endParaRPr>
                    </a:p>
                    <a:p>
                      <a:r>
                        <a:rPr lang="en-US" b="0" dirty="0" smtClean="0">
                          <a:ea typeface="Cambria Math" panose="020405030504060302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+6</m:t>
                          </m:r>
                        </m:oMath>
                      </a14:m>
                      <a:endParaRPr lang="en-US" dirty="0" smtClean="0"/>
                    </a:p>
                    <a:p>
                      <a:pPr marL="342900" indent="-342900">
                        <a:buAutoNum type="alphaLcParenR"/>
                      </a:pPr>
                      <a:endParaRPr lang="en-US" dirty="0"/>
                    </a:p>
                    <a:p>
                      <a:pPr marL="342900" indent="-342900">
                        <a:buAutoNum type="alphaLcParenR"/>
                      </a:pPr>
                      <a:endParaRPr lang="en-US" dirty="0" smtClean="0"/>
                    </a:p>
                    <a:p>
                      <a:r>
                        <a:rPr lang="en-US" b="0" dirty="0" smtClean="0"/>
                        <a:t>b)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𝑥</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𝑦</m:t>
                          </m:r>
                        </m:oMath>
                      </a14:m>
                      <a:r>
                        <a:rPr lang="en-US" b="0" dirty="0" smtClean="0"/>
                        <a:t/>
                      </a:r>
                      <a:br>
                        <a:rPr lang="en-US" b="0" dirty="0" smtClean="0"/>
                      </a:br>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𝑏𝑥</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𝑎𝑦</m:t>
                                </m:r>
                                <m:r>
                                  <a:rPr lang="en-US" b="0" i="1" smtClean="0">
                                    <a:latin typeface="Cambria Math" panose="02040503050406030204" pitchFamily="18" charset="0"/>
                                  </a:rPr>
                                  <m:t>+</m:t>
                                </m:r>
                                <m:r>
                                  <a:rPr lang="en-US" b="0" i="1" smtClean="0">
                                    <a:latin typeface="Cambria Math" panose="02040503050406030204" pitchFamily="18" charset="0"/>
                                  </a:rPr>
                                  <m:t>𝑏𝑦</m:t>
                                </m:r>
                              </m:e>
                            </m:d>
                          </m:oMath>
                        </m:oMathPara>
                      </a14:m>
                      <a:r>
                        <a:rPr lang="en-US" b="0" dirty="0" smtClean="0"/>
                        <a:t/>
                      </a:r>
                      <a:br>
                        <a:rPr lang="en-US" b="0" dirty="0" smtClean="0"/>
                      </a:br>
                      <a:r>
                        <a:rPr lang="en-US" b="0" dirty="0" smtClean="0"/>
                        <a:t/>
                      </a:r>
                      <a:br>
                        <a:rPr lang="en-US" b="0" dirty="0" smtClean="0"/>
                      </a:br>
                      <a:r>
                        <a:rPr lang="en-US" b="0"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𝑏𝑥</m:t>
                          </m:r>
                          <m:r>
                            <a:rPr lang="en-US" b="0" i="1" smtClean="0">
                              <a:latin typeface="Cambria Math" panose="02040503050406030204" pitchFamily="18" charset="0"/>
                            </a:rPr>
                            <m:t>+</m:t>
                          </m:r>
                          <m:r>
                            <a:rPr lang="en-US" b="0" i="1" smtClean="0">
                              <a:latin typeface="Cambria Math" panose="02040503050406030204" pitchFamily="18" charset="0"/>
                            </a:rPr>
                            <m:t>𝑎𝑦</m:t>
                          </m:r>
                          <m:r>
                            <a:rPr lang="en-US" b="0" i="1" smtClean="0">
                              <a:latin typeface="Cambria Math" panose="02040503050406030204" pitchFamily="18" charset="0"/>
                            </a:rPr>
                            <m:t>+</m:t>
                          </m:r>
                          <m:r>
                            <a:rPr lang="en-US" b="0" i="1" smtClean="0">
                              <a:latin typeface="Cambria Math" panose="02040503050406030204" pitchFamily="18" charset="0"/>
                            </a:rPr>
                            <m:t>𝑏𝑦</m:t>
                          </m:r>
                        </m:oMath>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175332" y="1406011"/>
                      <a:ext cx="5229268" cy="2585323"/>
                    </a:xfrm>
                    <a:prstGeom prst="rect">
                      <a:avLst/>
                    </a:prstGeom>
                    <a:blipFill rotWithShape="0">
                      <a:blip r:embed="rId4"/>
                      <a:stretch>
                        <a:fillRect l="-932" t="-943" b="-943"/>
                      </a:stretch>
                    </a:blipFill>
                  </p:spPr>
                  <p:txBody>
                    <a:bodyPr/>
                    <a:lstStyle/>
                    <a:p>
                      <a:r>
                        <a:rPr lang="en-US">
                          <a:noFill/>
                        </a:rPr>
                        <a:t> </a:t>
                      </a:r>
                    </a:p>
                  </p:txBody>
                </p:sp>
              </mc:Fallback>
            </mc:AlternateContent>
            <p:sp>
              <p:nvSpPr>
                <p:cNvPr id="37" name="Freeform 36"/>
                <p:cNvSpPr/>
                <p:nvPr/>
              </p:nvSpPr>
              <p:spPr>
                <a:xfrm rot="16200000" flipH="1">
                  <a:off x="6828450" y="965457"/>
                  <a:ext cx="335831" cy="683126"/>
                </a:xfrm>
                <a:custGeom>
                  <a:avLst/>
                  <a:gdLst>
                    <a:gd name="connsiteX0" fmla="*/ 0 w 335831"/>
                    <a:gd name="connsiteY0" fmla="*/ 320683 h 683126"/>
                    <a:gd name="connsiteX1" fmla="*/ 0 w 335831"/>
                    <a:gd name="connsiteY1" fmla="*/ 350777 h 683126"/>
                    <a:gd name="connsiteX2" fmla="*/ 244882 w 335831"/>
                    <a:gd name="connsiteY2" fmla="*/ 661274 h 683126"/>
                    <a:gd name="connsiteX3" fmla="*/ 244882 w 335831"/>
                    <a:gd name="connsiteY3" fmla="*/ 683126 h 683126"/>
                    <a:gd name="connsiteX4" fmla="*/ 326509 w 335831"/>
                    <a:gd name="connsiteY4" fmla="*/ 656410 h 683126"/>
                    <a:gd name="connsiteX5" fmla="*/ 244882 w 335831"/>
                    <a:gd name="connsiteY5" fmla="*/ 609329 h 683126"/>
                    <a:gd name="connsiteX6" fmla="*/ 244882 w 335831"/>
                    <a:gd name="connsiteY6" fmla="*/ 631180 h 683126"/>
                    <a:gd name="connsiteX7" fmla="*/ 151420 w 335831"/>
                    <a:gd name="connsiteY7" fmla="*/ 590266 h 683126"/>
                    <a:gd name="connsiteX8" fmla="*/ 126173 w 335831"/>
                    <a:gd name="connsiteY8" fmla="*/ 569870 h 683126"/>
                    <a:gd name="connsiteX9" fmla="*/ 77219 w 335831"/>
                    <a:gd name="connsiteY9" fmla="*/ 525136 h 683126"/>
                    <a:gd name="connsiteX10" fmla="*/ 35899 w 335831"/>
                    <a:gd name="connsiteY10" fmla="*/ 465599 h 683126"/>
                    <a:gd name="connsiteX11" fmla="*/ 30952 w 335831"/>
                    <a:gd name="connsiteY11" fmla="*/ 454591 h 683126"/>
                    <a:gd name="connsiteX12" fmla="*/ 4609 w 335831"/>
                    <a:gd name="connsiteY12" fmla="*/ 374510 h 683126"/>
                    <a:gd name="connsiteX13" fmla="*/ 948 w 335831"/>
                    <a:gd name="connsiteY13" fmla="*/ 331756 h 683126"/>
                    <a:gd name="connsiteX14" fmla="*/ 9571 w 335831"/>
                    <a:gd name="connsiteY14" fmla="*/ 273482 h 683126"/>
                    <a:gd name="connsiteX15" fmla="*/ 9572 w 335831"/>
                    <a:gd name="connsiteY15" fmla="*/ 273482 h 683126"/>
                    <a:gd name="connsiteX16" fmla="*/ 29075 w 335831"/>
                    <a:gd name="connsiteY16" fmla="*/ 219087 h 683126"/>
                    <a:gd name="connsiteX17" fmla="*/ 38071 w 335831"/>
                    <a:gd name="connsiteY17" fmla="*/ 202669 h 683126"/>
                    <a:gd name="connsiteX18" fmla="*/ 56036 w 335831"/>
                    <a:gd name="connsiteY18" fmla="*/ 172484 h 683126"/>
                    <a:gd name="connsiteX19" fmla="*/ 118199 w 335831"/>
                    <a:gd name="connsiteY19" fmla="*/ 105495 h 683126"/>
                    <a:gd name="connsiteX20" fmla="*/ 131659 w 335831"/>
                    <a:gd name="connsiteY20" fmla="*/ 95042 h 683126"/>
                    <a:gd name="connsiteX21" fmla="*/ 210092 w 335831"/>
                    <a:gd name="connsiteY21" fmla="*/ 52460 h 683126"/>
                    <a:gd name="connsiteX22" fmla="*/ 226944 w 335831"/>
                    <a:gd name="connsiteY22" fmla="*/ 49223 h 683126"/>
                    <a:gd name="connsiteX23" fmla="*/ 208817 w 335831"/>
                    <a:gd name="connsiteY23" fmla="*/ 72317 h 683126"/>
                    <a:gd name="connsiteX24" fmla="*/ 208691 w 335831"/>
                    <a:gd name="connsiteY24" fmla="*/ 72853 h 683126"/>
                    <a:gd name="connsiteX25" fmla="*/ 208456 w 335831"/>
                    <a:gd name="connsiteY25" fmla="*/ 73139 h 683126"/>
                    <a:gd name="connsiteX26" fmla="*/ 207528 w 335831"/>
                    <a:gd name="connsiteY26" fmla="*/ 77799 h 683126"/>
                    <a:gd name="connsiteX27" fmla="*/ 197984 w 335831"/>
                    <a:gd name="connsiteY27" fmla="*/ 118405 h 683126"/>
                    <a:gd name="connsiteX28" fmla="*/ 197984 w 335831"/>
                    <a:gd name="connsiteY28" fmla="*/ 131111 h 683126"/>
                    <a:gd name="connsiteX29" fmla="*/ 301369 w 335831"/>
                    <a:gd name="connsiteY29" fmla="*/ 245755 h 683126"/>
                    <a:gd name="connsiteX30" fmla="*/ 301369 w 335831"/>
                    <a:gd name="connsiteY30" fmla="*/ 254980 h 683126"/>
                    <a:gd name="connsiteX31" fmla="*/ 335830 w 335831"/>
                    <a:gd name="connsiteY31" fmla="*/ 243162 h 683126"/>
                    <a:gd name="connsiteX32" fmla="*/ 301369 w 335831"/>
                    <a:gd name="connsiteY32" fmla="*/ 223824 h 683126"/>
                    <a:gd name="connsiteX33" fmla="*/ 301369 w 335831"/>
                    <a:gd name="connsiteY33" fmla="*/ 233049 h 683126"/>
                    <a:gd name="connsiteX34" fmla="*/ 248399 w 335831"/>
                    <a:gd name="connsiteY34" fmla="*/ 208132 h 683126"/>
                    <a:gd name="connsiteX35" fmla="*/ 232285 w 335831"/>
                    <a:gd name="connsiteY35" fmla="*/ 195254 h 683126"/>
                    <a:gd name="connsiteX36" fmla="*/ 224719 w 335831"/>
                    <a:gd name="connsiteY36" fmla="*/ 187531 h 683126"/>
                    <a:gd name="connsiteX37" fmla="*/ 205579 w 335831"/>
                    <a:gd name="connsiteY37" fmla="*/ 157198 h 683126"/>
                    <a:gd name="connsiteX38" fmla="*/ 198809 w 335831"/>
                    <a:gd name="connsiteY38" fmla="*/ 122617 h 683126"/>
                    <a:gd name="connsiteX39" fmla="*/ 211047 w 335831"/>
                    <a:gd name="connsiteY39" fmla="*/ 80742 h 683126"/>
                    <a:gd name="connsiteX40" fmla="*/ 238001 w 335831"/>
                    <a:gd name="connsiteY40" fmla="*/ 48741 h 683126"/>
                    <a:gd name="connsiteX41" fmla="*/ 240989 w 335831"/>
                    <a:gd name="connsiteY41" fmla="*/ 46525 h 683126"/>
                    <a:gd name="connsiteX42" fmla="*/ 326509 w 335831"/>
                    <a:gd name="connsiteY42" fmla="*/ 30097 h 683126"/>
                    <a:gd name="connsiteX43" fmla="*/ 326509 w 335831"/>
                    <a:gd name="connsiteY43" fmla="*/ 30097 h 683126"/>
                    <a:gd name="connsiteX44" fmla="*/ 326510 w 335831"/>
                    <a:gd name="connsiteY44" fmla="*/ 15062 h 683126"/>
                    <a:gd name="connsiteX45" fmla="*/ 335830 w 335831"/>
                    <a:gd name="connsiteY45" fmla="*/ 12706 h 683126"/>
                    <a:gd name="connsiteX46" fmla="*/ 335831 w 335831"/>
                    <a:gd name="connsiteY46" fmla="*/ 0 h 683126"/>
                    <a:gd name="connsiteX47" fmla="*/ 326510 w 335831"/>
                    <a:gd name="connsiteY47" fmla="*/ 1483 h 683126"/>
                    <a:gd name="connsiteX48" fmla="*/ 326510 w 335831"/>
                    <a:gd name="connsiteY48" fmla="*/ 3 h 683126"/>
                    <a:gd name="connsiteX49" fmla="*/ 326509 w 335831"/>
                    <a:gd name="connsiteY49" fmla="*/ 3 h 683126"/>
                    <a:gd name="connsiteX50" fmla="*/ 143955 w 335831"/>
                    <a:gd name="connsiteY50" fmla="*/ 54770 h 683126"/>
                    <a:gd name="connsiteX51" fmla="*/ 143136 w 335831"/>
                    <a:gd name="connsiteY51" fmla="*/ 55433 h 683126"/>
                    <a:gd name="connsiteX52" fmla="*/ 142523 w 335831"/>
                    <a:gd name="connsiteY52" fmla="*/ 55762 h 683126"/>
                    <a:gd name="connsiteX53" fmla="*/ 131513 w 335831"/>
                    <a:gd name="connsiteY53" fmla="*/ 64852 h 683126"/>
                    <a:gd name="connsiteX54" fmla="*/ 95632 w 335831"/>
                    <a:gd name="connsiteY54" fmla="*/ 93928 h 683126"/>
                    <a:gd name="connsiteX55" fmla="*/ 94126 w 335831"/>
                    <a:gd name="connsiteY55" fmla="*/ 95721 h 683126"/>
                    <a:gd name="connsiteX56" fmla="*/ 92412 w 335831"/>
                    <a:gd name="connsiteY56" fmla="*/ 97136 h 683126"/>
                    <a:gd name="connsiteX57" fmla="*/ 89162 w 335831"/>
                    <a:gd name="connsiteY57" fmla="*/ 101630 h 683126"/>
                    <a:gd name="connsiteX58" fmla="*/ 55763 w 335831"/>
                    <a:gd name="connsiteY58" fmla="*/ 141388 h 683126"/>
                    <a:gd name="connsiteX59" fmla="*/ 40708 w 335831"/>
                    <a:gd name="connsiteY59" fmla="*/ 168629 h 683126"/>
                    <a:gd name="connsiteX60" fmla="*/ 34499 w 335831"/>
                    <a:gd name="connsiteY60" fmla="*/ 177215 h 683126"/>
                    <a:gd name="connsiteX61" fmla="*/ 30054 w 335831"/>
                    <a:gd name="connsiteY61" fmla="*/ 187907 h 683126"/>
                    <a:gd name="connsiteX62" fmla="*/ 25659 w 335831"/>
                    <a:gd name="connsiteY62" fmla="*/ 195860 h 683126"/>
                    <a:gd name="connsiteX63" fmla="*/ 22203 w 335831"/>
                    <a:gd name="connsiteY63" fmla="*/ 206793 h 683126"/>
                    <a:gd name="connsiteX64" fmla="*/ 15703 w 335831"/>
                    <a:gd name="connsiteY64" fmla="*/ 222429 h 683126"/>
                    <a:gd name="connsiteX65" fmla="*/ 10443 w 335831"/>
                    <a:gd name="connsiteY65" fmla="*/ 244002 h 683126"/>
                    <a:gd name="connsiteX66" fmla="*/ 6633 w 335831"/>
                    <a:gd name="connsiteY66" fmla="*/ 256055 h 683126"/>
                    <a:gd name="connsiteX67" fmla="*/ 6001 w 335831"/>
                    <a:gd name="connsiteY67" fmla="*/ 262218 h 683126"/>
                    <a:gd name="connsiteX68" fmla="*/ 4101 w 335831"/>
                    <a:gd name="connsiteY68" fmla="*/ 270011 h 683126"/>
                    <a:gd name="connsiteX69" fmla="*/ 2731 w 335831"/>
                    <a:gd name="connsiteY69" fmla="*/ 294077 h 68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5831" h="683126">
                      <a:moveTo>
                        <a:pt x="0" y="320683"/>
                      </a:moveTo>
                      <a:lnTo>
                        <a:pt x="0" y="350777"/>
                      </a:lnTo>
                      <a:cubicBezTo>
                        <a:pt x="0" y="497006"/>
                        <a:pt x="100722" y="624717"/>
                        <a:pt x="244882" y="661274"/>
                      </a:cubicBezTo>
                      <a:lnTo>
                        <a:pt x="244882" y="683126"/>
                      </a:lnTo>
                      <a:lnTo>
                        <a:pt x="326509" y="656410"/>
                      </a:lnTo>
                      <a:lnTo>
                        <a:pt x="244882" y="609329"/>
                      </a:lnTo>
                      <a:lnTo>
                        <a:pt x="244882" y="631180"/>
                      </a:lnTo>
                      <a:lnTo>
                        <a:pt x="151420" y="590266"/>
                      </a:lnTo>
                      <a:lnTo>
                        <a:pt x="126173" y="569870"/>
                      </a:lnTo>
                      <a:lnTo>
                        <a:pt x="77219" y="525136"/>
                      </a:lnTo>
                      <a:lnTo>
                        <a:pt x="35899" y="465599"/>
                      </a:lnTo>
                      <a:lnTo>
                        <a:pt x="30952" y="454591"/>
                      </a:lnTo>
                      <a:lnTo>
                        <a:pt x="4609" y="374510"/>
                      </a:lnTo>
                      <a:lnTo>
                        <a:pt x="948" y="331756"/>
                      </a:lnTo>
                      <a:lnTo>
                        <a:pt x="9571" y="273482"/>
                      </a:lnTo>
                      <a:lnTo>
                        <a:pt x="9572" y="273482"/>
                      </a:lnTo>
                      <a:lnTo>
                        <a:pt x="29075" y="219087"/>
                      </a:lnTo>
                      <a:lnTo>
                        <a:pt x="38071" y="202669"/>
                      </a:lnTo>
                      <a:lnTo>
                        <a:pt x="56036" y="172484"/>
                      </a:lnTo>
                      <a:lnTo>
                        <a:pt x="118199" y="105495"/>
                      </a:lnTo>
                      <a:lnTo>
                        <a:pt x="131659" y="95042"/>
                      </a:lnTo>
                      <a:lnTo>
                        <a:pt x="210092" y="52460"/>
                      </a:lnTo>
                      <a:lnTo>
                        <a:pt x="226944" y="49223"/>
                      </a:lnTo>
                      <a:lnTo>
                        <a:pt x="208817" y="72317"/>
                      </a:lnTo>
                      <a:lnTo>
                        <a:pt x="208691" y="72853"/>
                      </a:lnTo>
                      <a:lnTo>
                        <a:pt x="208456" y="73139"/>
                      </a:lnTo>
                      <a:lnTo>
                        <a:pt x="207528" y="77799"/>
                      </a:lnTo>
                      <a:lnTo>
                        <a:pt x="197984" y="118405"/>
                      </a:lnTo>
                      <a:lnTo>
                        <a:pt x="197984" y="131111"/>
                      </a:lnTo>
                      <a:cubicBezTo>
                        <a:pt x="197984" y="185103"/>
                        <a:pt x="240507" y="232257"/>
                        <a:pt x="301369" y="245755"/>
                      </a:cubicBezTo>
                      <a:lnTo>
                        <a:pt x="301369" y="254980"/>
                      </a:lnTo>
                      <a:lnTo>
                        <a:pt x="335830" y="243162"/>
                      </a:lnTo>
                      <a:lnTo>
                        <a:pt x="301369" y="223824"/>
                      </a:lnTo>
                      <a:lnTo>
                        <a:pt x="301369" y="233049"/>
                      </a:lnTo>
                      <a:lnTo>
                        <a:pt x="248399" y="208132"/>
                      </a:lnTo>
                      <a:lnTo>
                        <a:pt x="232285" y="195254"/>
                      </a:lnTo>
                      <a:lnTo>
                        <a:pt x="224719" y="187531"/>
                      </a:lnTo>
                      <a:lnTo>
                        <a:pt x="205579" y="157198"/>
                      </a:lnTo>
                      <a:lnTo>
                        <a:pt x="198809" y="122617"/>
                      </a:lnTo>
                      <a:lnTo>
                        <a:pt x="211047" y="80742"/>
                      </a:lnTo>
                      <a:lnTo>
                        <a:pt x="238001" y="48741"/>
                      </a:lnTo>
                      <a:lnTo>
                        <a:pt x="240989" y="46525"/>
                      </a:lnTo>
                      <a:lnTo>
                        <a:pt x="326509" y="30097"/>
                      </a:lnTo>
                      <a:lnTo>
                        <a:pt x="326509" y="30097"/>
                      </a:lnTo>
                      <a:lnTo>
                        <a:pt x="326510" y="15062"/>
                      </a:lnTo>
                      <a:lnTo>
                        <a:pt x="335830" y="12706"/>
                      </a:lnTo>
                      <a:cubicBezTo>
                        <a:pt x="335830" y="8471"/>
                        <a:pt x="335831" y="4235"/>
                        <a:pt x="335831" y="0"/>
                      </a:cubicBezTo>
                      <a:lnTo>
                        <a:pt x="326510" y="1483"/>
                      </a:lnTo>
                      <a:lnTo>
                        <a:pt x="326510" y="3"/>
                      </a:lnTo>
                      <a:lnTo>
                        <a:pt x="326509" y="3"/>
                      </a:lnTo>
                      <a:cubicBezTo>
                        <a:pt x="258887" y="3"/>
                        <a:pt x="196066" y="20193"/>
                        <a:pt x="143955" y="54770"/>
                      </a:cubicBezTo>
                      <a:lnTo>
                        <a:pt x="143136" y="55433"/>
                      </a:lnTo>
                      <a:lnTo>
                        <a:pt x="142523" y="55762"/>
                      </a:lnTo>
                      <a:lnTo>
                        <a:pt x="131513" y="64852"/>
                      </a:lnTo>
                      <a:lnTo>
                        <a:pt x="95632" y="93928"/>
                      </a:lnTo>
                      <a:lnTo>
                        <a:pt x="94126" y="95721"/>
                      </a:lnTo>
                      <a:lnTo>
                        <a:pt x="92412" y="97136"/>
                      </a:lnTo>
                      <a:lnTo>
                        <a:pt x="89162" y="101630"/>
                      </a:lnTo>
                      <a:lnTo>
                        <a:pt x="55763" y="141388"/>
                      </a:lnTo>
                      <a:lnTo>
                        <a:pt x="40708" y="168629"/>
                      </a:lnTo>
                      <a:lnTo>
                        <a:pt x="34499" y="177215"/>
                      </a:lnTo>
                      <a:lnTo>
                        <a:pt x="30054" y="187907"/>
                      </a:lnTo>
                      <a:lnTo>
                        <a:pt x="25659" y="195860"/>
                      </a:lnTo>
                      <a:lnTo>
                        <a:pt x="22203" y="206793"/>
                      </a:lnTo>
                      <a:lnTo>
                        <a:pt x="15703" y="222429"/>
                      </a:lnTo>
                      <a:lnTo>
                        <a:pt x="10443" y="244002"/>
                      </a:lnTo>
                      <a:lnTo>
                        <a:pt x="6633" y="256055"/>
                      </a:lnTo>
                      <a:lnTo>
                        <a:pt x="6001" y="262218"/>
                      </a:lnTo>
                      <a:lnTo>
                        <a:pt x="4101" y="270011"/>
                      </a:lnTo>
                      <a:lnTo>
                        <a:pt x="2731" y="294077"/>
                      </a:lnTo>
                      <a:close/>
                    </a:path>
                  </a:pathLst>
                </a:cu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urved Right Arrow 39"/>
                <p:cNvSpPr/>
                <p:nvPr/>
              </p:nvSpPr>
              <p:spPr>
                <a:xfrm rot="16200000" flipH="1">
                  <a:off x="7209732" y="1835459"/>
                  <a:ext cx="331981" cy="888385"/>
                </a:xfrm>
                <a:prstGeom prst="curvedRightArrow">
                  <a:avLst>
                    <a:gd name="adj1" fmla="val 7480"/>
                    <a:gd name="adj2" fmla="val 1871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Left Brace 40"/>
                <p:cNvSpPr/>
                <p:nvPr/>
              </p:nvSpPr>
              <p:spPr>
                <a:xfrm rot="5400000">
                  <a:off x="6935227" y="2260319"/>
                  <a:ext cx="49975" cy="512949"/>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4" name="TextBox 43"/>
            <p:cNvSpPr txBox="1"/>
            <p:nvPr/>
          </p:nvSpPr>
          <p:spPr>
            <a:xfrm>
              <a:off x="8788400" y="1486828"/>
              <a:ext cx="2908300" cy="369332"/>
            </a:xfrm>
            <a:prstGeom prst="rect">
              <a:avLst/>
            </a:prstGeom>
            <a:noFill/>
          </p:spPr>
          <p:txBody>
            <a:bodyPr wrap="square" rtlCol="0">
              <a:spAutoFit/>
            </a:bodyPr>
            <a:lstStyle/>
            <a:p>
              <a:r>
                <a:rPr lang="en-US" dirty="0" smtClean="0">
                  <a:solidFill>
                    <a:schemeClr val="accent1">
                      <a:lumMod val="75000"/>
                    </a:schemeClr>
                  </a:solidFill>
                </a:rPr>
                <a:t>Distributive Property </a:t>
              </a:r>
              <a:endParaRPr lang="en-US" dirty="0">
                <a:solidFill>
                  <a:schemeClr val="accent1">
                    <a:lumMod val="75000"/>
                  </a:schemeClr>
                </a:solidFill>
              </a:endParaRPr>
            </a:p>
          </p:txBody>
        </p:sp>
        <p:sp>
          <p:nvSpPr>
            <p:cNvPr id="45" name="TextBox 44"/>
            <p:cNvSpPr txBox="1"/>
            <p:nvPr/>
          </p:nvSpPr>
          <p:spPr>
            <a:xfrm>
              <a:off x="8788400" y="1773690"/>
              <a:ext cx="2908300" cy="369332"/>
            </a:xfrm>
            <a:prstGeom prst="rect">
              <a:avLst/>
            </a:prstGeom>
            <a:noFill/>
          </p:spPr>
          <p:txBody>
            <a:bodyPr wrap="square" rtlCol="0">
              <a:spAutoFit/>
            </a:bodyPr>
            <a:lstStyle/>
            <a:p>
              <a:r>
                <a:rPr lang="en-US" dirty="0" smtClean="0">
                  <a:solidFill>
                    <a:schemeClr val="accent1">
                      <a:lumMod val="75000"/>
                    </a:schemeClr>
                  </a:solidFill>
                </a:rPr>
                <a:t>Simplify </a:t>
              </a:r>
              <a:endParaRPr lang="en-US" dirty="0">
                <a:solidFill>
                  <a:schemeClr val="accent1">
                    <a:lumMod val="75000"/>
                  </a:schemeClr>
                </a:solidFill>
              </a:endParaRPr>
            </a:p>
          </p:txBody>
        </p:sp>
        <p:sp>
          <p:nvSpPr>
            <p:cNvPr id="46" name="TextBox 45"/>
            <p:cNvSpPr txBox="1"/>
            <p:nvPr/>
          </p:nvSpPr>
          <p:spPr>
            <a:xfrm>
              <a:off x="9789993" y="2566383"/>
              <a:ext cx="2908300" cy="369332"/>
            </a:xfrm>
            <a:prstGeom prst="rect">
              <a:avLst/>
            </a:prstGeom>
            <a:noFill/>
          </p:spPr>
          <p:txBody>
            <a:bodyPr wrap="square" rtlCol="0">
              <a:spAutoFit/>
            </a:bodyPr>
            <a:lstStyle/>
            <a:p>
              <a:r>
                <a:rPr lang="en-US" dirty="0" smtClean="0">
                  <a:solidFill>
                    <a:schemeClr val="accent1">
                      <a:lumMod val="75000"/>
                    </a:schemeClr>
                  </a:solidFill>
                </a:rPr>
                <a:t>Distributive Property </a:t>
              </a:r>
              <a:endParaRPr lang="en-US" dirty="0">
                <a:solidFill>
                  <a:schemeClr val="accent1">
                    <a:lumMod val="75000"/>
                  </a:schemeClr>
                </a:solidFill>
              </a:endParaRPr>
            </a:p>
          </p:txBody>
        </p:sp>
        <p:sp>
          <p:nvSpPr>
            <p:cNvPr id="47" name="TextBox 46"/>
            <p:cNvSpPr txBox="1"/>
            <p:nvPr/>
          </p:nvSpPr>
          <p:spPr>
            <a:xfrm>
              <a:off x="9857636" y="3122617"/>
              <a:ext cx="2908300" cy="369332"/>
            </a:xfrm>
            <a:prstGeom prst="rect">
              <a:avLst/>
            </a:prstGeom>
            <a:noFill/>
          </p:spPr>
          <p:txBody>
            <a:bodyPr wrap="square" rtlCol="0">
              <a:spAutoFit/>
            </a:bodyPr>
            <a:lstStyle/>
            <a:p>
              <a:r>
                <a:rPr lang="en-US" dirty="0" smtClean="0">
                  <a:solidFill>
                    <a:schemeClr val="accent1">
                      <a:lumMod val="75000"/>
                    </a:schemeClr>
                  </a:solidFill>
                </a:rPr>
                <a:t>Distributive Property </a:t>
              </a:r>
              <a:endParaRPr lang="en-US" dirty="0">
                <a:solidFill>
                  <a:schemeClr val="accent1">
                    <a:lumMod val="75000"/>
                  </a:schemeClr>
                </a:solidFill>
              </a:endParaRPr>
            </a:p>
          </p:txBody>
        </p:sp>
        <p:sp>
          <p:nvSpPr>
            <p:cNvPr id="48" name="TextBox 47"/>
            <p:cNvSpPr txBox="1"/>
            <p:nvPr/>
          </p:nvSpPr>
          <p:spPr>
            <a:xfrm>
              <a:off x="9789993" y="3680700"/>
              <a:ext cx="2908300" cy="369332"/>
            </a:xfrm>
            <a:prstGeom prst="rect">
              <a:avLst/>
            </a:prstGeom>
            <a:noFill/>
          </p:spPr>
          <p:txBody>
            <a:bodyPr wrap="square" rtlCol="0">
              <a:spAutoFit/>
            </a:bodyPr>
            <a:lstStyle/>
            <a:p>
              <a:r>
                <a:rPr lang="en-US" dirty="0" smtClean="0">
                  <a:solidFill>
                    <a:schemeClr val="accent1">
                      <a:lumMod val="75000"/>
                    </a:schemeClr>
                  </a:solidFill>
                </a:rPr>
                <a:t>Associative Property </a:t>
              </a:r>
              <a:endParaRPr lang="en-US" dirty="0">
                <a:solidFill>
                  <a:schemeClr val="accent1">
                    <a:lumMod val="75000"/>
                  </a:schemeClr>
                </a:solidFill>
              </a:endParaRPr>
            </a:p>
          </p:txBody>
        </p:sp>
      </p:grpSp>
      <p:sp>
        <p:nvSpPr>
          <p:cNvPr id="51" name="Rounded Rectangle 50">
            <a:hlinkClick r:id="rId5" action="ppaction://hlinksldjump"/>
          </p:cNvPr>
          <p:cNvSpPr/>
          <p:nvPr/>
        </p:nvSpPr>
        <p:spPr>
          <a:xfrm>
            <a:off x="7770606" y="4319500"/>
            <a:ext cx="1816274" cy="9331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Question </a:t>
            </a:r>
            <a:endParaRPr lang="en-US" dirty="0"/>
          </a:p>
        </p:txBody>
      </p:sp>
      <p:pic>
        <p:nvPicPr>
          <p:cNvPr id="52" name="Picture 5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pic>
        <p:nvPicPr>
          <p:cNvPr id="53" name="Picture 52">
            <a:hlinkClick r:id="" action="ppaction://hlinkshowjump?jump=previousslid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4881" y="5992590"/>
            <a:ext cx="808210" cy="808210"/>
          </a:xfrm>
          <a:prstGeom prst="rect">
            <a:avLst/>
          </a:prstGeom>
        </p:spPr>
      </p:pic>
    </p:spTree>
    <p:extLst>
      <p:ext uri="{BB962C8B-B14F-4D97-AF65-F5344CB8AC3E}">
        <p14:creationId xmlns:p14="http://schemas.microsoft.com/office/powerpoint/2010/main" val="27981715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12" grpId="0"/>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88490" y="125318"/>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Sequences and Series </a:t>
            </a:r>
            <a:endParaRPr lang="en-US" sz="2000" b="1" dirty="0"/>
          </a:p>
        </p:txBody>
      </p:sp>
      <p:sp>
        <p:nvSpPr>
          <p:cNvPr id="3" name="Rounded Rectangle 2">
            <a:hlinkClick r:id="rId2" action="ppaction://hlinksldjump"/>
          </p:cNvPr>
          <p:cNvSpPr/>
          <p:nvPr/>
        </p:nvSpPr>
        <p:spPr>
          <a:xfrm>
            <a:off x="412955" y="1907459"/>
            <a:ext cx="2251587" cy="67842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Sequence and Series </a:t>
            </a:r>
            <a:endParaRPr lang="en-US" dirty="0">
              <a:solidFill>
                <a:schemeClr val="tx1"/>
              </a:solidFill>
            </a:endParaRPr>
          </a:p>
        </p:txBody>
      </p:sp>
      <p:sp>
        <p:nvSpPr>
          <p:cNvPr id="5" name="Rounded Rectangle 4">
            <a:hlinkClick r:id="rId3" action="ppaction://hlinksldjump"/>
          </p:cNvPr>
          <p:cNvSpPr/>
          <p:nvPr/>
        </p:nvSpPr>
        <p:spPr>
          <a:xfrm>
            <a:off x="412954" y="2787446"/>
            <a:ext cx="2251587" cy="67842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Arithmetic Sequence  </a:t>
            </a:r>
            <a:endParaRPr lang="en-US" dirty="0">
              <a:solidFill>
                <a:schemeClr val="tx1"/>
              </a:solidFill>
            </a:endParaRPr>
          </a:p>
        </p:txBody>
      </p:sp>
      <p:sp>
        <p:nvSpPr>
          <p:cNvPr id="6" name="Rounded Rectangle 5">
            <a:hlinkClick r:id="rId4" action="ppaction://hlinksldjump"/>
          </p:cNvPr>
          <p:cNvSpPr/>
          <p:nvPr/>
        </p:nvSpPr>
        <p:spPr>
          <a:xfrm>
            <a:off x="412953" y="3667433"/>
            <a:ext cx="2251587" cy="67842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Geometric Sequence </a:t>
            </a:r>
            <a:endParaRPr lang="en-US" dirty="0">
              <a:solidFill>
                <a:schemeClr val="tx1"/>
              </a:solidFill>
            </a:endParaRPr>
          </a:p>
        </p:txBody>
      </p:sp>
      <p:sp>
        <p:nvSpPr>
          <p:cNvPr id="7" name="Rounded Rectangle 6">
            <a:hlinkClick r:id="rId5" action="ppaction://hlinksldjump"/>
          </p:cNvPr>
          <p:cNvSpPr/>
          <p:nvPr/>
        </p:nvSpPr>
        <p:spPr>
          <a:xfrm>
            <a:off x="9508937" y="1907459"/>
            <a:ext cx="2251587" cy="67842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Practice </a:t>
            </a:r>
            <a:endParaRPr lang="en-US" dirty="0">
              <a:solidFill>
                <a:schemeClr val="tx1"/>
              </a:solidFill>
            </a:endParaRPr>
          </a:p>
        </p:txBody>
      </p:sp>
      <p:pic>
        <p:nvPicPr>
          <p:cNvPr id="4" name="Picture 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97142" y="5624186"/>
            <a:ext cx="1083501" cy="1083501"/>
          </a:xfrm>
          <a:prstGeom prst="rect">
            <a:avLst/>
          </a:prstGeom>
        </p:spPr>
      </p:pic>
      <p:sp>
        <p:nvSpPr>
          <p:cNvPr id="8" name="Rounded Rectangle 7">
            <a:hlinkClick r:id="rId8" action="ppaction://hlinksldjump"/>
          </p:cNvPr>
          <p:cNvSpPr/>
          <p:nvPr/>
        </p:nvSpPr>
        <p:spPr>
          <a:xfrm>
            <a:off x="412952" y="4547420"/>
            <a:ext cx="2251587" cy="67842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Arithmetic Series   </a:t>
            </a:r>
            <a:endParaRPr lang="en-US" dirty="0">
              <a:solidFill>
                <a:schemeClr val="tx1"/>
              </a:solidFill>
            </a:endParaRPr>
          </a:p>
        </p:txBody>
      </p:sp>
      <p:sp>
        <p:nvSpPr>
          <p:cNvPr id="9" name="Rounded Rectangle 8">
            <a:hlinkClick r:id="rId9" action="ppaction://hlinksldjump"/>
          </p:cNvPr>
          <p:cNvSpPr/>
          <p:nvPr/>
        </p:nvSpPr>
        <p:spPr>
          <a:xfrm>
            <a:off x="412952" y="5427407"/>
            <a:ext cx="2251587" cy="67842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Geometric Series   </a:t>
            </a:r>
            <a:endParaRPr lang="en-US" dirty="0">
              <a:solidFill>
                <a:schemeClr val="tx1"/>
              </a:solidFill>
            </a:endParaRP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5001" y="2098144"/>
            <a:ext cx="5303470" cy="3138577"/>
          </a:xfrm>
          <a:prstGeom prst="rect">
            <a:avLst/>
          </a:prstGeom>
        </p:spPr>
      </p:pic>
    </p:spTree>
    <p:extLst>
      <p:ext uri="{BB962C8B-B14F-4D97-AF65-F5344CB8AC3E}">
        <p14:creationId xmlns:p14="http://schemas.microsoft.com/office/powerpoint/2010/main" val="36926296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994787" y="176982"/>
            <a:ext cx="2251587" cy="67842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Sequence and Series </a:t>
            </a:r>
            <a:endParaRPr lang="en-US" dirty="0">
              <a:solidFill>
                <a:schemeClr val="tx1"/>
              </a:solidFill>
            </a:endParaRPr>
          </a:p>
        </p:txBody>
      </p:sp>
      <p:sp>
        <p:nvSpPr>
          <p:cNvPr id="3" name="Rounded Rectangle 2"/>
          <p:cNvSpPr/>
          <p:nvPr/>
        </p:nvSpPr>
        <p:spPr>
          <a:xfrm>
            <a:off x="1759975" y="1533832"/>
            <a:ext cx="1887793" cy="76691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Sequence </a:t>
            </a:r>
            <a:endParaRPr lang="en-US" dirty="0">
              <a:solidFill>
                <a:schemeClr val="tx1"/>
              </a:solidFill>
            </a:endParaRPr>
          </a:p>
        </p:txBody>
      </p:sp>
      <p:sp>
        <p:nvSpPr>
          <p:cNvPr id="4" name="Rounded Rectangle 3"/>
          <p:cNvSpPr/>
          <p:nvPr/>
        </p:nvSpPr>
        <p:spPr>
          <a:xfrm>
            <a:off x="8327923" y="1533832"/>
            <a:ext cx="1887793" cy="76691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Series </a:t>
            </a:r>
            <a:endParaRPr lang="en-US" dirty="0">
              <a:solidFill>
                <a:schemeClr val="tx1"/>
              </a:solidFill>
            </a:endParaRPr>
          </a:p>
        </p:txBody>
      </p:sp>
      <p:sp>
        <p:nvSpPr>
          <p:cNvPr id="6" name="Rectangle 5"/>
          <p:cNvSpPr/>
          <p:nvPr/>
        </p:nvSpPr>
        <p:spPr>
          <a:xfrm>
            <a:off x="511278" y="2573197"/>
            <a:ext cx="4483509" cy="923330"/>
          </a:xfrm>
          <a:prstGeom prst="rect">
            <a:avLst/>
          </a:prstGeom>
          <a:ln w="38100">
            <a:solidFill>
              <a:srgbClr val="FF0000"/>
            </a:solidFill>
            <a:prstDash val="sysDash"/>
          </a:ln>
        </p:spPr>
        <p:txBody>
          <a:bodyPr wrap="square">
            <a:spAutoFit/>
          </a:bodyPr>
          <a:lstStyle/>
          <a:p>
            <a:r>
              <a:rPr lang="en-US" dirty="0" smtClean="0"/>
              <a:t>A </a:t>
            </a:r>
            <a:r>
              <a:rPr lang="en-US" dirty="0"/>
              <a:t>"</a:t>
            </a:r>
            <a:r>
              <a:rPr lang="en-US" dirty="0" smtClean="0"/>
              <a:t>sequence is </a:t>
            </a:r>
            <a:r>
              <a:rPr lang="en-US" dirty="0"/>
              <a:t>an ordered list of numbers; the numbers in this ordered list are called the "elements" or the "terms" of the sequence.</a:t>
            </a:r>
          </a:p>
        </p:txBody>
      </p:sp>
      <p:sp>
        <p:nvSpPr>
          <p:cNvPr id="8" name="Rectangle 7"/>
          <p:cNvSpPr/>
          <p:nvPr/>
        </p:nvSpPr>
        <p:spPr>
          <a:xfrm>
            <a:off x="6479458" y="2573197"/>
            <a:ext cx="5584724" cy="923330"/>
          </a:xfrm>
          <a:prstGeom prst="rect">
            <a:avLst/>
          </a:prstGeom>
          <a:ln w="38100">
            <a:solidFill>
              <a:srgbClr val="FF0000"/>
            </a:solidFill>
            <a:prstDash val="sysDash"/>
          </a:ln>
        </p:spPr>
        <p:txBody>
          <a:bodyPr wrap="square">
            <a:spAutoFit/>
          </a:bodyPr>
          <a:lstStyle/>
          <a:p>
            <a:r>
              <a:rPr lang="en-US" dirty="0"/>
              <a:t>A "series" is what you get when you add up all the terms of a sequence; the addition, and also the resulting value, are called the "sum" or the "summation".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54" y="4158738"/>
            <a:ext cx="4552950" cy="196215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8933" b="30993"/>
          <a:stretch/>
        </p:blipFill>
        <p:spPr>
          <a:xfrm>
            <a:off x="6374792" y="4158738"/>
            <a:ext cx="5689390" cy="1922514"/>
          </a:xfrm>
          <a:prstGeom prst="rect">
            <a:avLst/>
          </a:prstGeom>
        </p:spPr>
      </p:pic>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7345" y="6037545"/>
            <a:ext cx="670890" cy="712776"/>
          </a:xfrm>
          <a:prstGeom prst="rect">
            <a:avLst/>
          </a:prstGeom>
        </p:spPr>
      </p:pic>
    </p:spTree>
    <p:extLst>
      <p:ext uri="{BB962C8B-B14F-4D97-AF65-F5344CB8AC3E}">
        <p14:creationId xmlns:p14="http://schemas.microsoft.com/office/powerpoint/2010/main" val="2603740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6"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4656" y="3688675"/>
            <a:ext cx="996249" cy="568083"/>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5367" y="4473479"/>
            <a:ext cx="996249" cy="568083"/>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5366" y="5985188"/>
            <a:ext cx="996249" cy="568083"/>
          </a:xfrm>
          <a:prstGeom prst="rect">
            <a:avLst/>
          </a:prstGeom>
        </p:spPr>
      </p:pic>
      <p:sp>
        <p:nvSpPr>
          <p:cNvPr id="3" name="TextBox 2"/>
          <p:cNvSpPr txBox="1"/>
          <p:nvPr/>
        </p:nvSpPr>
        <p:spPr>
          <a:xfrm>
            <a:off x="245806" y="255639"/>
            <a:ext cx="2369575" cy="369332"/>
          </a:xfrm>
          <a:prstGeom prst="rect">
            <a:avLst/>
          </a:prstGeom>
          <a:noFill/>
          <a:ln w="38100">
            <a:solidFill>
              <a:srgbClr val="FF0000"/>
            </a:solidFill>
            <a:prstDash val="sysDash"/>
          </a:ln>
        </p:spPr>
        <p:txBody>
          <a:bodyPr wrap="square" rtlCol="0">
            <a:spAutoFit/>
          </a:bodyPr>
          <a:lstStyle/>
          <a:p>
            <a:r>
              <a:rPr lang="en-US" dirty="0" smtClean="0"/>
              <a:t>Choose correct answer</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0" y="893239"/>
                <a:ext cx="3127299" cy="378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𝑓𝑜𝑙𝑙𝑜𝑤𝑖𝑛𝑔</m:t>
                      </m:r>
                      <m:r>
                        <a:rPr lang="en-US" b="0" i="1" smtClean="0">
                          <a:latin typeface="Cambria Math" panose="02040503050406030204" pitchFamily="18" charset="0"/>
                        </a:rPr>
                        <m:t> :2,4,6,8,…</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0" y="893239"/>
                <a:ext cx="3127299" cy="378970"/>
              </a:xfrm>
              <a:prstGeom prst="rect">
                <a:avLst/>
              </a:prstGeom>
              <a:blipFill rotWithShape="0">
                <a:blip r:embed="rId3"/>
                <a:stretch>
                  <a:fillRect b="-9677"/>
                </a:stretch>
              </a:blipFill>
            </p:spPr>
            <p:txBody>
              <a:bodyPr/>
              <a:lstStyle/>
              <a:p>
                <a:r>
                  <a:rPr lang="en-US">
                    <a:noFill/>
                  </a:rPr>
                  <a:t> </a:t>
                </a:r>
              </a:p>
            </p:txBody>
          </p:sp>
        </mc:Fallback>
      </mc:AlternateContent>
      <p:sp>
        <p:nvSpPr>
          <p:cNvPr id="5" name="Rounded Rectangle 4"/>
          <p:cNvSpPr/>
          <p:nvPr/>
        </p:nvSpPr>
        <p:spPr>
          <a:xfrm>
            <a:off x="69575" y="1272209"/>
            <a:ext cx="2971800" cy="725556"/>
          </a:xfrm>
          <a:prstGeom prst="round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Series </a:t>
            </a:r>
            <a:endParaRPr lang="en-US" dirty="0">
              <a:solidFill>
                <a:schemeClr val="tx1"/>
              </a:solidFill>
            </a:endParaRPr>
          </a:p>
        </p:txBody>
      </p:sp>
      <p:sp>
        <p:nvSpPr>
          <p:cNvPr id="6" name="Rounded Rectangle 5"/>
          <p:cNvSpPr/>
          <p:nvPr/>
        </p:nvSpPr>
        <p:spPr>
          <a:xfrm>
            <a:off x="77749" y="2110409"/>
            <a:ext cx="2971800" cy="725556"/>
          </a:xfrm>
          <a:prstGeom prst="round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Sequence </a:t>
            </a:r>
            <a:endParaRPr lang="en-US" dirty="0">
              <a:solidFill>
                <a:schemeClr val="tx1"/>
              </a:solidFill>
            </a:endParaRPr>
          </a:p>
        </p:txBody>
      </p:sp>
      <mc:AlternateContent xmlns:mc="http://schemas.openxmlformats.org/markup-compatibility/2006" xmlns:a14="http://schemas.microsoft.com/office/drawing/2010/main">
        <mc:Choice Requires="a14">
          <p:sp>
            <p:nvSpPr>
              <p:cNvPr id="7" name="TextBox 6"/>
              <p:cNvSpPr txBox="1"/>
              <p:nvPr/>
            </p:nvSpPr>
            <p:spPr>
              <a:xfrm>
                <a:off x="-117505" y="2899993"/>
                <a:ext cx="385461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𝑣𝑎𝑙𝑢𝑒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7</m:t>
                      </m:r>
                      <m:r>
                        <a:rPr lang="en-US" b="0" i="1" smtClean="0">
                          <a:latin typeface="Cambria Math" panose="02040503050406030204" pitchFamily="18" charset="0"/>
                        </a:rPr>
                        <m:t>𝑡h</m:t>
                      </m:r>
                      <m:r>
                        <a:rPr lang="en-US" b="0" i="1" smtClean="0">
                          <a:latin typeface="Cambria Math" panose="02040503050406030204" pitchFamily="18" charset="0"/>
                        </a:rPr>
                        <m:t> </m:t>
                      </m:r>
                      <m:r>
                        <a:rPr lang="en-US" b="0" i="1" smtClean="0">
                          <a:latin typeface="Cambria Math" panose="02040503050406030204" pitchFamily="18" charset="0"/>
                        </a:rPr>
                        <m:t>𝑡𝑒𝑟𝑚</m:t>
                      </m:r>
                    </m:oMath>
                  </m:oMathPara>
                </a14:m>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3,7,11,15,……</a:t>
                </a:r>
                <a14:m>
                  <m:oMath xmlns:m="http://schemas.openxmlformats.org/officeDocument/2006/math">
                    <m:r>
                      <a:rPr lang="en-US" b="0" i="1" smtClean="0">
                        <a:latin typeface="Cambria Math" panose="02040503050406030204" pitchFamily="18" charset="0"/>
                      </a:rPr>
                      <m:t> </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17505" y="2899993"/>
                <a:ext cx="3854619" cy="646331"/>
              </a:xfrm>
              <a:prstGeom prst="rect">
                <a:avLst/>
              </a:prstGeom>
              <a:blipFill rotWithShape="0">
                <a:blip r:embed="rId4"/>
                <a:stretch>
                  <a:fillRect l="-1424" b="-12264"/>
                </a:stretch>
              </a:blipFill>
            </p:spPr>
            <p:txBody>
              <a:bodyPr/>
              <a:lstStyle/>
              <a:p>
                <a:r>
                  <a:rPr lang="en-US">
                    <a:noFill/>
                  </a:rPr>
                  <a:t> </a:t>
                </a:r>
              </a:p>
            </p:txBody>
          </p:sp>
        </mc:Fallback>
      </mc:AlternateContent>
      <p:sp>
        <p:nvSpPr>
          <p:cNvPr id="8" name="Rounded Rectangle 7"/>
          <p:cNvSpPr/>
          <p:nvPr/>
        </p:nvSpPr>
        <p:spPr>
          <a:xfrm>
            <a:off x="69575" y="3625549"/>
            <a:ext cx="2971800" cy="725556"/>
          </a:xfrm>
          <a:prstGeom prst="round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9" name="Rounded Rectangle 8"/>
          <p:cNvSpPr/>
          <p:nvPr/>
        </p:nvSpPr>
        <p:spPr>
          <a:xfrm>
            <a:off x="77749" y="4415133"/>
            <a:ext cx="2971800" cy="725556"/>
          </a:xfrm>
          <a:prstGeom prst="round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28</a:t>
            </a:r>
            <a:endParaRPr lang="en-US" dirty="0">
              <a:solidFill>
                <a:schemeClr val="tx1"/>
              </a:solidFill>
            </a:endParaRPr>
          </a:p>
        </p:txBody>
      </p:sp>
      <p:sp>
        <p:nvSpPr>
          <p:cNvPr id="10" name="Rounded Rectangle 9"/>
          <p:cNvSpPr/>
          <p:nvPr/>
        </p:nvSpPr>
        <p:spPr>
          <a:xfrm>
            <a:off x="77749" y="5204717"/>
            <a:ext cx="2971800" cy="725556"/>
          </a:xfrm>
          <a:prstGeom prst="round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27</a:t>
            </a:r>
            <a:endParaRPr lang="en-US" dirty="0">
              <a:solidFill>
                <a:schemeClr val="tx1"/>
              </a:solidFill>
            </a:endParaRPr>
          </a:p>
        </p:txBody>
      </p:sp>
      <p:sp>
        <p:nvSpPr>
          <p:cNvPr id="11" name="Rounded Rectangle 10"/>
          <p:cNvSpPr/>
          <p:nvPr/>
        </p:nvSpPr>
        <p:spPr>
          <a:xfrm>
            <a:off x="69575" y="5994301"/>
            <a:ext cx="2971800" cy="725556"/>
          </a:xfrm>
          <a:prstGeom prst="round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19</a:t>
            </a:r>
            <a:endParaRPr lang="en-US" dirty="0">
              <a:solidFill>
                <a:schemeClr val="tx1"/>
              </a:solidFill>
            </a:endParaRPr>
          </a:p>
        </p:txBody>
      </p:sp>
      <mc:AlternateContent xmlns:mc="http://schemas.openxmlformats.org/markup-compatibility/2006" xmlns:a14="http://schemas.microsoft.com/office/drawing/2010/main">
        <mc:Choice Requires="a14">
          <p:sp>
            <p:nvSpPr>
              <p:cNvPr id="12" name="TextBox 11"/>
              <p:cNvSpPr txBox="1"/>
              <p:nvPr/>
            </p:nvSpPr>
            <p:spPr>
              <a:xfrm>
                <a:off x="6545026" y="1450321"/>
                <a:ext cx="48849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𝐺𝑖𝑣𝑒𝑛</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=3</m:t>
                      </m:r>
                      <m:r>
                        <a:rPr lang="en-US" b="0" i="1" smtClean="0">
                          <a:latin typeface="Cambria Math" panose="02040503050406030204" pitchFamily="18" charset="0"/>
                        </a:rPr>
                        <m:t>𝑛</m:t>
                      </m:r>
                      <m:r>
                        <a:rPr lang="en-US" b="0" i="1" smtClean="0">
                          <a:latin typeface="Cambria Math" panose="02040503050406030204" pitchFamily="18" charset="0"/>
                        </a:rPr>
                        <m:t>+2, </m:t>
                      </m:r>
                      <m:r>
                        <a:rPr lang="en-US" b="0" i="1" smtClean="0">
                          <a:latin typeface="Cambria Math" panose="02040503050406030204" pitchFamily="18" charset="0"/>
                        </a:rPr>
                        <m:t>𝑤𝑟𝑖𝑡𝑒</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1</m:t>
                      </m:r>
                      <m:r>
                        <a:rPr lang="en-US" b="0" i="1" smtClean="0">
                          <a:latin typeface="Cambria Math" panose="02040503050406030204" pitchFamily="18" charset="0"/>
                        </a:rPr>
                        <m:t>𝑠𝑡</m:t>
                      </m:r>
                      <m:r>
                        <a:rPr lang="en-US" b="0" i="1" smtClean="0">
                          <a:latin typeface="Cambria Math" panose="02040503050406030204" pitchFamily="18" charset="0"/>
                        </a:rPr>
                        <m:t> 10 </m:t>
                      </m:r>
                      <m:r>
                        <a:rPr lang="en-US" b="0" i="1" smtClean="0">
                          <a:latin typeface="Cambria Math" panose="02040503050406030204" pitchFamily="18" charset="0"/>
                        </a:rPr>
                        <m:t>𝑡𝑒𝑟𝑚𝑠</m:t>
                      </m:r>
                      <m:r>
                        <a:rPr lang="en-US" b="0" i="1" smtClean="0">
                          <a:latin typeface="Cambria Math" panose="02040503050406030204" pitchFamily="18" charset="0"/>
                        </a:rPr>
                        <m:t> </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545026" y="1450321"/>
                <a:ext cx="4884975" cy="369332"/>
              </a:xfrm>
              <a:prstGeom prst="rect">
                <a:avLst/>
              </a:prstGeom>
              <a:blipFill rotWithShape="0">
                <a:blip r:embed="rId5"/>
                <a:stretch>
                  <a:fillRect/>
                </a:stretch>
              </a:blipFill>
            </p:spPr>
            <p:txBody>
              <a:bodyPr/>
              <a:lstStyle/>
              <a:p>
                <a:r>
                  <a:rPr lang="en-US">
                    <a:noFill/>
                  </a:rPr>
                  <a:t> </a:t>
                </a:r>
              </a:p>
            </p:txBody>
          </p:sp>
        </mc:Fallback>
      </mc:AlternateContent>
      <p:sp>
        <p:nvSpPr>
          <p:cNvPr id="13" name="Rounded Rectangle 12"/>
          <p:cNvSpPr/>
          <p:nvPr/>
        </p:nvSpPr>
        <p:spPr>
          <a:xfrm>
            <a:off x="7988631" y="549636"/>
            <a:ext cx="1791474" cy="72257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Practice </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6545026" y="2511902"/>
                <a:ext cx="5328922" cy="648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𝐺𝑖𝑣𝑒𝑛</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𝑛</m:t>
                          </m:r>
                        </m:den>
                      </m:f>
                      <m:r>
                        <a:rPr lang="en-US" b="0" i="1" smtClean="0">
                          <a:latin typeface="Cambria Math" panose="02040503050406030204" pitchFamily="18" charset="0"/>
                        </a:rPr>
                        <m:t>−1 , </m:t>
                      </m:r>
                      <m:r>
                        <a:rPr lang="en-US" b="0" i="1" smtClean="0">
                          <a:latin typeface="Cambria Math" panose="02040503050406030204" pitchFamily="18" charset="0"/>
                        </a:rPr>
                        <m:t>𝑤𝑟𝑖𝑡𝑒</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1</m:t>
                      </m:r>
                      <m:r>
                        <a:rPr lang="en-US" b="0" i="1" smtClean="0">
                          <a:latin typeface="Cambria Math" panose="02040503050406030204" pitchFamily="18" charset="0"/>
                        </a:rPr>
                        <m:t>𝑠𝑡</m:t>
                      </m:r>
                      <m:r>
                        <a:rPr lang="en-US" b="0" i="1" smtClean="0">
                          <a:latin typeface="Cambria Math" panose="02040503050406030204" pitchFamily="18" charset="0"/>
                        </a:rPr>
                        <m:t> 5 </m:t>
                      </m:r>
                      <m:r>
                        <a:rPr lang="en-US" b="0" i="1" smtClean="0">
                          <a:latin typeface="Cambria Math" panose="02040503050406030204" pitchFamily="18" charset="0"/>
                        </a:rPr>
                        <m:t>𝑡𝑒𝑟𝑚𝑠</m:t>
                      </m:r>
                      <m:r>
                        <a:rPr lang="en-US" b="0" i="1" smtClean="0">
                          <a:latin typeface="Cambria Math" panose="02040503050406030204" pitchFamily="18" charset="0"/>
                        </a:rPr>
                        <m:t> </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545026" y="2511902"/>
                <a:ext cx="5328922" cy="648126"/>
              </a:xfrm>
              <a:prstGeom prst="rect">
                <a:avLst/>
              </a:prstGeom>
              <a:blipFill rotWithShape="0">
                <a:blip r:embed="rId6"/>
                <a:stretch>
                  <a:fillRect/>
                </a:stretch>
              </a:blipFill>
            </p:spPr>
            <p:txBody>
              <a:bodyPr/>
              <a:lstStyle/>
              <a:p>
                <a:r>
                  <a:rPr lang="en-US">
                    <a:noFill/>
                  </a:rPr>
                  <a:t> </a:t>
                </a:r>
              </a:p>
            </p:txBody>
          </p:sp>
        </mc:Fallback>
      </mc:AlternateContent>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1728" y="1978679"/>
            <a:ext cx="729177" cy="729177"/>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9549" y="1314527"/>
            <a:ext cx="996249" cy="568083"/>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1728" y="5078356"/>
            <a:ext cx="729177" cy="729177"/>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6545026" y="3797369"/>
                <a:ext cx="5328922" cy="9187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𝐺𝑖𝑣𝑒𝑛</m:t>
                      </m:r>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𝑛</m:t>
                          </m:r>
                          <m:r>
                            <a:rPr lang="en-US" b="0" i="1" smtClean="0">
                              <a:latin typeface="Cambria Math" panose="02040503050406030204" pitchFamily="18" charset="0"/>
                            </a:rPr>
                            <m:t>−1</m:t>
                          </m:r>
                        </m:den>
                      </m:f>
                      <m:r>
                        <a:rPr lang="en-US" b="0" i="1" smtClean="0">
                          <a:latin typeface="Cambria Math" panose="02040503050406030204" pitchFamily="18" charset="0"/>
                        </a:rPr>
                        <m:t>−1 , </m:t>
                      </m:r>
                      <m:r>
                        <a:rPr lang="en-US" b="0" i="1" smtClean="0">
                          <a:latin typeface="Cambria Math" panose="02040503050406030204" pitchFamily="18" charset="0"/>
                        </a:rPr>
                        <m:t>𝑤h𝑎𝑡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𝑠𝑢𝑚</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1</m:t>
                      </m:r>
                      <m:r>
                        <a:rPr lang="en-US" b="0" i="1" smtClean="0">
                          <a:latin typeface="Cambria Math" panose="02040503050406030204" pitchFamily="18" charset="0"/>
                        </a:rPr>
                        <m:t>𝑠𝑡</m:t>
                      </m:r>
                      <m:r>
                        <a:rPr lang="en-US" b="0" i="1" smtClean="0">
                          <a:latin typeface="Cambria Math" panose="02040503050406030204" pitchFamily="18" charset="0"/>
                        </a:rPr>
                        <m:t> 3 </m:t>
                      </m:r>
                      <m:r>
                        <a:rPr lang="en-US" b="0" i="1" smtClean="0">
                          <a:latin typeface="Cambria Math" panose="02040503050406030204" pitchFamily="18" charset="0"/>
                        </a:rPr>
                        <m:t>𝑡𝑒𝑟𝑚𝑠</m:t>
                      </m:r>
                      <m:r>
                        <a:rPr lang="en-US" b="0" i="1" smtClean="0">
                          <a:latin typeface="Cambria Math" panose="02040503050406030204" pitchFamily="18" charset="0"/>
                        </a:rPr>
                        <m:t> </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6545026" y="3797369"/>
                <a:ext cx="5328922" cy="918778"/>
              </a:xfrm>
              <a:prstGeom prst="rect">
                <a:avLst/>
              </a:prstGeom>
              <a:blipFill rotWithShape="0">
                <a:blip r:embed="rId8"/>
                <a:stretch>
                  <a:fillRect/>
                </a:stretch>
              </a:blipFill>
            </p:spPr>
            <p:txBody>
              <a:bodyPr/>
              <a:lstStyle/>
              <a:p>
                <a:r>
                  <a:rPr lang="en-US">
                    <a:noFill/>
                  </a:rPr>
                  <a:t> </a:t>
                </a:r>
              </a:p>
            </p:txBody>
          </p:sp>
        </mc:Fallback>
      </mc:AlternateContent>
      <p:pic>
        <p:nvPicPr>
          <p:cNvPr id="2" name="Picture 1">
            <a:hlinkClick r:id="" action="ppaction://hlinkshowjump?jump=previousslid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89918" y="5931663"/>
            <a:ext cx="850831" cy="850831"/>
          </a:xfrm>
          <a:prstGeom prst="rect">
            <a:avLst/>
          </a:prstGeom>
        </p:spPr>
      </p:pic>
    </p:spTree>
    <p:extLst>
      <p:ext uri="{BB962C8B-B14F-4D97-AF65-F5344CB8AC3E}">
        <p14:creationId xmlns:p14="http://schemas.microsoft.com/office/powerpoint/2010/main" val="19282326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004618" y="73743"/>
            <a:ext cx="2251587" cy="67842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Arithmetic Sequence  </a:t>
            </a:r>
            <a:endParaRPr lang="en-US" dirty="0">
              <a:solidFill>
                <a:schemeClr val="tx1"/>
              </a:solidFill>
            </a:endParaRPr>
          </a:p>
        </p:txBody>
      </p:sp>
      <p:sp>
        <p:nvSpPr>
          <p:cNvPr id="5" name="Rectangle 4"/>
          <p:cNvSpPr/>
          <p:nvPr/>
        </p:nvSpPr>
        <p:spPr>
          <a:xfrm>
            <a:off x="186813" y="1128703"/>
            <a:ext cx="6990734" cy="923330"/>
          </a:xfrm>
          <a:prstGeom prst="rect">
            <a:avLst/>
          </a:prstGeom>
          <a:ln w="38100">
            <a:solidFill>
              <a:srgbClr val="FF0000"/>
            </a:solidFill>
            <a:prstDash val="sysDash"/>
          </a:ln>
        </p:spPr>
        <p:txBody>
          <a:bodyPr wrap="square">
            <a:spAutoFit/>
          </a:bodyPr>
          <a:lstStyle/>
          <a:p>
            <a:r>
              <a:rPr lang="en-US" dirty="0"/>
              <a:t>An arithmetic sequence goes from one term to the next by always adding (or subtracting) the same value. For instance, 2, 5, 8, 11, 14,... is arithmetic, because each step adds </a:t>
            </a:r>
            <a:r>
              <a:rPr lang="en-US" b="1" dirty="0"/>
              <a:t>three</a:t>
            </a:r>
          </a:p>
        </p:txBody>
      </p:sp>
      <p:sp>
        <p:nvSpPr>
          <p:cNvPr id="6" name="Rounded Rectangle 5"/>
          <p:cNvSpPr/>
          <p:nvPr/>
        </p:nvSpPr>
        <p:spPr>
          <a:xfrm>
            <a:off x="186813" y="2428567"/>
            <a:ext cx="1514168" cy="6784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Example </a:t>
            </a:r>
            <a:endParaRPr lang="en-US" dirty="0"/>
          </a:p>
        </p:txBody>
      </p:sp>
      <p:grpSp>
        <p:nvGrpSpPr>
          <p:cNvPr id="11" name="Group 10"/>
          <p:cNvGrpSpPr/>
          <p:nvPr/>
        </p:nvGrpSpPr>
        <p:grpSpPr>
          <a:xfrm>
            <a:off x="49161" y="3970572"/>
            <a:ext cx="1789471" cy="369332"/>
            <a:chOff x="353961" y="3538920"/>
            <a:chExt cx="1789471" cy="369332"/>
          </a:xfrm>
        </p:grpSpPr>
        <p:sp>
          <p:nvSpPr>
            <p:cNvPr id="7" name="TextBox 6"/>
            <p:cNvSpPr txBox="1"/>
            <p:nvPr/>
          </p:nvSpPr>
          <p:spPr>
            <a:xfrm>
              <a:off x="353961" y="3538920"/>
              <a:ext cx="324465" cy="369332"/>
            </a:xfrm>
            <a:prstGeom prst="rect">
              <a:avLst/>
            </a:prstGeom>
            <a:noFill/>
          </p:spPr>
          <p:txBody>
            <a:bodyPr wrap="square" rtlCol="0">
              <a:spAutoFit/>
            </a:bodyPr>
            <a:lstStyle/>
            <a:p>
              <a:r>
                <a:rPr lang="en-US" dirty="0" smtClean="0"/>
                <a:t>2</a:t>
              </a:r>
              <a:endParaRPr lang="en-US" dirty="0"/>
            </a:p>
          </p:txBody>
        </p:sp>
        <p:sp>
          <p:nvSpPr>
            <p:cNvPr id="8" name="TextBox 7"/>
            <p:cNvSpPr txBox="1"/>
            <p:nvPr/>
          </p:nvSpPr>
          <p:spPr>
            <a:xfrm>
              <a:off x="773470" y="3538920"/>
              <a:ext cx="324465" cy="369332"/>
            </a:xfrm>
            <a:prstGeom prst="rect">
              <a:avLst/>
            </a:prstGeom>
            <a:noFill/>
          </p:spPr>
          <p:txBody>
            <a:bodyPr wrap="square" rtlCol="0">
              <a:spAutoFit/>
            </a:bodyPr>
            <a:lstStyle/>
            <a:p>
              <a:r>
                <a:rPr lang="en-US" dirty="0" smtClean="0"/>
                <a:t>5</a:t>
              </a:r>
              <a:endParaRPr lang="en-US" dirty="0"/>
            </a:p>
          </p:txBody>
        </p:sp>
        <p:sp>
          <p:nvSpPr>
            <p:cNvPr id="9" name="TextBox 8"/>
            <p:cNvSpPr txBox="1"/>
            <p:nvPr/>
          </p:nvSpPr>
          <p:spPr>
            <a:xfrm>
              <a:off x="1192979" y="3538920"/>
              <a:ext cx="324465" cy="369332"/>
            </a:xfrm>
            <a:prstGeom prst="rect">
              <a:avLst/>
            </a:prstGeom>
            <a:noFill/>
          </p:spPr>
          <p:txBody>
            <a:bodyPr wrap="square" rtlCol="0">
              <a:spAutoFit/>
            </a:bodyPr>
            <a:lstStyle/>
            <a:p>
              <a:r>
                <a:rPr lang="en-US" dirty="0" smtClean="0"/>
                <a:t>8</a:t>
              </a:r>
              <a:endParaRPr lang="en-US" dirty="0"/>
            </a:p>
          </p:txBody>
        </p:sp>
        <p:sp>
          <p:nvSpPr>
            <p:cNvPr id="10" name="TextBox 9"/>
            <p:cNvSpPr txBox="1"/>
            <p:nvPr/>
          </p:nvSpPr>
          <p:spPr>
            <a:xfrm>
              <a:off x="1612488" y="3538920"/>
              <a:ext cx="530944" cy="369332"/>
            </a:xfrm>
            <a:prstGeom prst="rect">
              <a:avLst/>
            </a:prstGeom>
            <a:noFill/>
          </p:spPr>
          <p:txBody>
            <a:bodyPr wrap="square" rtlCol="0">
              <a:spAutoFit/>
            </a:bodyPr>
            <a:lstStyle/>
            <a:p>
              <a:r>
                <a:rPr lang="en-US" dirty="0" smtClean="0"/>
                <a:t>11</a:t>
              </a:r>
              <a:endParaRPr lang="en-US" dirty="0"/>
            </a:p>
          </p:txBody>
        </p:sp>
      </p:grpSp>
      <p:sp>
        <p:nvSpPr>
          <p:cNvPr id="12" name="TextBox 11"/>
          <p:cNvSpPr txBox="1"/>
          <p:nvPr/>
        </p:nvSpPr>
        <p:spPr>
          <a:xfrm>
            <a:off x="0" y="3219095"/>
            <a:ext cx="3013069" cy="369332"/>
          </a:xfrm>
          <a:prstGeom prst="rect">
            <a:avLst/>
          </a:prstGeom>
          <a:noFill/>
        </p:spPr>
        <p:txBody>
          <a:bodyPr wrap="none" rtlCol="0">
            <a:spAutoFit/>
          </a:bodyPr>
          <a:lstStyle/>
          <a:p>
            <a:r>
              <a:rPr lang="en-US" dirty="0" smtClean="0"/>
              <a:t>Consider the below sequence </a:t>
            </a:r>
            <a:endParaRPr lang="en-US" dirty="0"/>
          </a:p>
        </p:txBody>
      </p:sp>
      <p:sp>
        <p:nvSpPr>
          <p:cNvPr id="13" name="TextBox 12"/>
          <p:cNvSpPr txBox="1"/>
          <p:nvPr/>
        </p:nvSpPr>
        <p:spPr>
          <a:xfrm>
            <a:off x="0" y="4570823"/>
            <a:ext cx="3652923" cy="1200329"/>
          </a:xfrm>
          <a:prstGeom prst="rect">
            <a:avLst/>
          </a:prstGeom>
          <a:noFill/>
        </p:spPr>
        <p:txBody>
          <a:bodyPr wrap="none" rtlCol="0">
            <a:spAutoFit/>
          </a:bodyPr>
          <a:lstStyle/>
          <a:p>
            <a:pPr marL="342900" indent="-342900">
              <a:buAutoNum type="alphaLcParenR"/>
            </a:pPr>
            <a:r>
              <a:rPr lang="en-US" dirty="0" smtClean="0"/>
              <a:t>What is the common difference ?</a:t>
            </a:r>
          </a:p>
          <a:p>
            <a:pPr marL="342900" indent="-342900">
              <a:buAutoNum type="alphaLcParenR"/>
            </a:pPr>
            <a:endParaRPr lang="en-US" dirty="0"/>
          </a:p>
          <a:p>
            <a:pPr marL="342900" indent="-342900">
              <a:buAutoNum type="alphaLcParenR"/>
            </a:pPr>
            <a:endParaRPr lang="en-US" dirty="0" smtClean="0"/>
          </a:p>
          <a:p>
            <a:pPr marL="342900" indent="-342900">
              <a:buAutoNum type="alphaLcParenR"/>
            </a:pPr>
            <a:r>
              <a:rPr lang="en-US" dirty="0" smtClean="0"/>
              <a:t>Find the 6</a:t>
            </a:r>
            <a:r>
              <a:rPr lang="en-US" baseline="30000" dirty="0" smtClean="0"/>
              <a:t>th</a:t>
            </a:r>
            <a:r>
              <a:rPr lang="en-US" dirty="0" smtClean="0"/>
              <a:t> term </a:t>
            </a:r>
            <a:endParaRPr lang="en-US" dirty="0"/>
          </a:p>
        </p:txBody>
      </p:sp>
      <p:sp>
        <p:nvSpPr>
          <p:cNvPr id="14" name="Rounded Rectangle 13"/>
          <p:cNvSpPr/>
          <p:nvPr/>
        </p:nvSpPr>
        <p:spPr>
          <a:xfrm>
            <a:off x="304800" y="4945626"/>
            <a:ext cx="1201734" cy="4621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Answer</a:t>
            </a:r>
            <a:endParaRPr lang="en-US" dirty="0"/>
          </a:p>
        </p:txBody>
      </p:sp>
      <p:sp>
        <p:nvSpPr>
          <p:cNvPr id="15" name="Rounded Rectangle 14"/>
          <p:cNvSpPr/>
          <p:nvPr/>
        </p:nvSpPr>
        <p:spPr>
          <a:xfrm>
            <a:off x="287312" y="5914897"/>
            <a:ext cx="1201734" cy="4621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Answer</a:t>
            </a:r>
            <a:endParaRPr lang="en-US" dirty="0"/>
          </a:p>
        </p:txBody>
      </p:sp>
      <p:grpSp>
        <p:nvGrpSpPr>
          <p:cNvPr id="22" name="Group 21"/>
          <p:cNvGrpSpPr/>
          <p:nvPr/>
        </p:nvGrpSpPr>
        <p:grpSpPr>
          <a:xfrm>
            <a:off x="152552" y="3657930"/>
            <a:ext cx="1353982" cy="394366"/>
            <a:chOff x="779208" y="3716298"/>
            <a:chExt cx="1353982" cy="394366"/>
          </a:xfrm>
        </p:grpSpPr>
        <p:sp>
          <p:nvSpPr>
            <p:cNvPr id="16" name="Curved Down Arrow 15"/>
            <p:cNvSpPr/>
            <p:nvPr/>
          </p:nvSpPr>
          <p:spPr>
            <a:xfrm>
              <a:off x="779208" y="3981459"/>
              <a:ext cx="419509" cy="126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a:off x="1198717" y="3984505"/>
              <a:ext cx="419509" cy="126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Down Arrow 17"/>
            <p:cNvSpPr/>
            <p:nvPr/>
          </p:nvSpPr>
          <p:spPr>
            <a:xfrm>
              <a:off x="1618226" y="3981458"/>
              <a:ext cx="419509" cy="126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809525" y="3729073"/>
              <a:ext cx="521109" cy="307777"/>
            </a:xfrm>
            <a:prstGeom prst="rect">
              <a:avLst/>
            </a:prstGeom>
            <a:noFill/>
          </p:spPr>
          <p:txBody>
            <a:bodyPr wrap="square" rtlCol="0">
              <a:spAutoFit/>
            </a:bodyPr>
            <a:lstStyle/>
            <a:p>
              <a:r>
                <a:rPr lang="en-US" sz="1400" dirty="0" smtClean="0">
                  <a:solidFill>
                    <a:srgbClr val="0070C0"/>
                  </a:solidFill>
                </a:rPr>
                <a:t>+3</a:t>
              </a:r>
              <a:endParaRPr lang="en-US" sz="1400" dirty="0">
                <a:solidFill>
                  <a:srgbClr val="0070C0"/>
                </a:solidFill>
              </a:endParaRPr>
            </a:p>
          </p:txBody>
        </p:sp>
        <p:sp>
          <p:nvSpPr>
            <p:cNvPr id="20" name="TextBox 19"/>
            <p:cNvSpPr txBox="1"/>
            <p:nvPr/>
          </p:nvSpPr>
          <p:spPr>
            <a:xfrm>
              <a:off x="1179872" y="3720886"/>
              <a:ext cx="521109" cy="307777"/>
            </a:xfrm>
            <a:prstGeom prst="rect">
              <a:avLst/>
            </a:prstGeom>
            <a:noFill/>
          </p:spPr>
          <p:txBody>
            <a:bodyPr wrap="square" rtlCol="0">
              <a:spAutoFit/>
            </a:bodyPr>
            <a:lstStyle/>
            <a:p>
              <a:r>
                <a:rPr lang="en-US" sz="1400" dirty="0" smtClean="0">
                  <a:solidFill>
                    <a:srgbClr val="0070C0"/>
                  </a:solidFill>
                </a:rPr>
                <a:t>+3</a:t>
              </a:r>
              <a:endParaRPr lang="en-US" sz="1400" dirty="0">
                <a:solidFill>
                  <a:srgbClr val="0070C0"/>
                </a:solidFill>
              </a:endParaRPr>
            </a:p>
          </p:txBody>
        </p:sp>
        <p:sp>
          <p:nvSpPr>
            <p:cNvPr id="21" name="TextBox 20"/>
            <p:cNvSpPr txBox="1"/>
            <p:nvPr/>
          </p:nvSpPr>
          <p:spPr>
            <a:xfrm>
              <a:off x="1612081" y="3716298"/>
              <a:ext cx="521109" cy="307777"/>
            </a:xfrm>
            <a:prstGeom prst="rect">
              <a:avLst/>
            </a:prstGeom>
            <a:noFill/>
          </p:spPr>
          <p:txBody>
            <a:bodyPr wrap="square" rtlCol="0">
              <a:spAutoFit/>
            </a:bodyPr>
            <a:lstStyle/>
            <a:p>
              <a:r>
                <a:rPr lang="en-US" sz="1400" dirty="0" smtClean="0">
                  <a:solidFill>
                    <a:srgbClr val="0070C0"/>
                  </a:solidFill>
                </a:rPr>
                <a:t>+3</a:t>
              </a:r>
              <a:endParaRPr lang="en-US" sz="1400" dirty="0">
                <a:solidFill>
                  <a:srgbClr val="0070C0"/>
                </a:solidFill>
              </a:endParaRPr>
            </a:p>
          </p:txBody>
        </p:sp>
      </p:grpSp>
      <p:sp>
        <p:nvSpPr>
          <p:cNvPr id="23" name="TextBox 22"/>
          <p:cNvSpPr txBox="1"/>
          <p:nvPr/>
        </p:nvSpPr>
        <p:spPr>
          <a:xfrm>
            <a:off x="1573160" y="4986321"/>
            <a:ext cx="855408" cy="369332"/>
          </a:xfrm>
          <a:prstGeom prst="rect">
            <a:avLst/>
          </a:prstGeom>
          <a:noFill/>
        </p:spPr>
        <p:txBody>
          <a:bodyPr wrap="square" rtlCol="0">
            <a:spAutoFit/>
          </a:bodyPr>
          <a:lstStyle/>
          <a:p>
            <a:r>
              <a:rPr lang="en-US" dirty="0" smtClean="0">
                <a:solidFill>
                  <a:srgbClr val="0070C0"/>
                </a:solidFill>
              </a:rPr>
              <a:t>+3</a:t>
            </a:r>
            <a:endParaRPr lang="en-US" dirty="0">
              <a:solidFill>
                <a:srgbClr val="0070C0"/>
              </a:solidFill>
            </a:endParaRPr>
          </a:p>
        </p:txBody>
      </p:sp>
      <p:grpSp>
        <p:nvGrpSpPr>
          <p:cNvPr id="24" name="Group 23"/>
          <p:cNvGrpSpPr/>
          <p:nvPr/>
        </p:nvGrpSpPr>
        <p:grpSpPr>
          <a:xfrm>
            <a:off x="1512679" y="3660126"/>
            <a:ext cx="1353982" cy="394366"/>
            <a:chOff x="779208" y="3716298"/>
            <a:chExt cx="1353982" cy="394366"/>
          </a:xfrm>
        </p:grpSpPr>
        <p:sp>
          <p:nvSpPr>
            <p:cNvPr id="25" name="Curved Down Arrow 24"/>
            <p:cNvSpPr/>
            <p:nvPr/>
          </p:nvSpPr>
          <p:spPr>
            <a:xfrm>
              <a:off x="779208" y="3981459"/>
              <a:ext cx="419509" cy="126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p:cNvSpPr/>
            <p:nvPr/>
          </p:nvSpPr>
          <p:spPr>
            <a:xfrm>
              <a:off x="1198717" y="3984505"/>
              <a:ext cx="419509" cy="126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urved Down Arrow 26"/>
            <p:cNvSpPr/>
            <p:nvPr/>
          </p:nvSpPr>
          <p:spPr>
            <a:xfrm>
              <a:off x="1618226" y="3981458"/>
              <a:ext cx="419509" cy="126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809525" y="3729073"/>
              <a:ext cx="521109" cy="307777"/>
            </a:xfrm>
            <a:prstGeom prst="rect">
              <a:avLst/>
            </a:prstGeom>
            <a:noFill/>
          </p:spPr>
          <p:txBody>
            <a:bodyPr wrap="square" rtlCol="0">
              <a:spAutoFit/>
            </a:bodyPr>
            <a:lstStyle/>
            <a:p>
              <a:r>
                <a:rPr lang="en-US" sz="1400" dirty="0" smtClean="0">
                  <a:solidFill>
                    <a:srgbClr val="0070C0"/>
                  </a:solidFill>
                </a:rPr>
                <a:t>+3</a:t>
              </a:r>
              <a:endParaRPr lang="en-US" sz="1400" dirty="0">
                <a:solidFill>
                  <a:srgbClr val="0070C0"/>
                </a:solidFill>
              </a:endParaRPr>
            </a:p>
          </p:txBody>
        </p:sp>
        <p:sp>
          <p:nvSpPr>
            <p:cNvPr id="29" name="TextBox 28"/>
            <p:cNvSpPr txBox="1"/>
            <p:nvPr/>
          </p:nvSpPr>
          <p:spPr>
            <a:xfrm>
              <a:off x="1179872" y="3720886"/>
              <a:ext cx="521109" cy="307777"/>
            </a:xfrm>
            <a:prstGeom prst="rect">
              <a:avLst/>
            </a:prstGeom>
            <a:noFill/>
          </p:spPr>
          <p:txBody>
            <a:bodyPr wrap="square" rtlCol="0">
              <a:spAutoFit/>
            </a:bodyPr>
            <a:lstStyle/>
            <a:p>
              <a:r>
                <a:rPr lang="en-US" sz="1400" dirty="0" smtClean="0">
                  <a:solidFill>
                    <a:srgbClr val="0070C0"/>
                  </a:solidFill>
                </a:rPr>
                <a:t>+3</a:t>
              </a:r>
              <a:endParaRPr lang="en-US" sz="1400" dirty="0">
                <a:solidFill>
                  <a:srgbClr val="0070C0"/>
                </a:solidFill>
              </a:endParaRPr>
            </a:p>
          </p:txBody>
        </p:sp>
        <p:sp>
          <p:nvSpPr>
            <p:cNvPr id="30" name="TextBox 29"/>
            <p:cNvSpPr txBox="1"/>
            <p:nvPr/>
          </p:nvSpPr>
          <p:spPr>
            <a:xfrm>
              <a:off x="1612081" y="3716298"/>
              <a:ext cx="521109" cy="307777"/>
            </a:xfrm>
            <a:prstGeom prst="rect">
              <a:avLst/>
            </a:prstGeom>
            <a:noFill/>
          </p:spPr>
          <p:txBody>
            <a:bodyPr wrap="square" rtlCol="0">
              <a:spAutoFit/>
            </a:bodyPr>
            <a:lstStyle/>
            <a:p>
              <a:r>
                <a:rPr lang="en-US" sz="1400" dirty="0" smtClean="0">
                  <a:solidFill>
                    <a:srgbClr val="0070C0"/>
                  </a:solidFill>
                </a:rPr>
                <a:t>+3</a:t>
              </a:r>
              <a:endParaRPr lang="en-US" sz="1400" dirty="0">
                <a:solidFill>
                  <a:srgbClr val="0070C0"/>
                </a:solidFill>
              </a:endParaRPr>
            </a:p>
          </p:txBody>
        </p:sp>
      </p:grpSp>
      <p:sp>
        <p:nvSpPr>
          <p:cNvPr id="31" name="TextBox 30"/>
          <p:cNvSpPr txBox="1"/>
          <p:nvPr/>
        </p:nvSpPr>
        <p:spPr>
          <a:xfrm>
            <a:off x="2139225" y="3969585"/>
            <a:ext cx="425654" cy="369332"/>
          </a:xfrm>
          <a:prstGeom prst="rect">
            <a:avLst/>
          </a:prstGeom>
          <a:noFill/>
        </p:spPr>
        <p:txBody>
          <a:bodyPr wrap="square" rtlCol="0">
            <a:spAutoFit/>
          </a:bodyPr>
          <a:lstStyle/>
          <a:p>
            <a:r>
              <a:rPr lang="en-US" dirty="0" smtClean="0"/>
              <a:t>17</a:t>
            </a:r>
            <a:endParaRPr lang="en-US" dirty="0"/>
          </a:p>
        </p:txBody>
      </p:sp>
      <p:sp>
        <p:nvSpPr>
          <p:cNvPr id="32" name="TextBox 31"/>
          <p:cNvSpPr txBox="1"/>
          <p:nvPr/>
        </p:nvSpPr>
        <p:spPr>
          <a:xfrm>
            <a:off x="1700570" y="3965084"/>
            <a:ext cx="425654" cy="369332"/>
          </a:xfrm>
          <a:prstGeom prst="rect">
            <a:avLst/>
          </a:prstGeom>
          <a:noFill/>
        </p:spPr>
        <p:txBody>
          <a:bodyPr wrap="square" rtlCol="0">
            <a:spAutoFit/>
          </a:bodyPr>
          <a:lstStyle/>
          <a:p>
            <a:r>
              <a:rPr lang="en-US" dirty="0" smtClean="0"/>
              <a:t>14</a:t>
            </a:r>
            <a:endParaRPr lang="en-US" dirty="0"/>
          </a:p>
        </p:txBody>
      </p:sp>
      <p:sp>
        <p:nvSpPr>
          <p:cNvPr id="33" name="TextBox 32"/>
          <p:cNvSpPr txBox="1"/>
          <p:nvPr/>
        </p:nvSpPr>
        <p:spPr>
          <a:xfrm>
            <a:off x="1573160" y="5961289"/>
            <a:ext cx="425654" cy="369332"/>
          </a:xfrm>
          <a:prstGeom prst="rect">
            <a:avLst/>
          </a:prstGeom>
          <a:noFill/>
        </p:spPr>
        <p:txBody>
          <a:bodyPr wrap="square" rtlCol="0">
            <a:spAutoFit/>
          </a:bodyPr>
          <a:lstStyle/>
          <a:p>
            <a:r>
              <a:rPr lang="en-US" dirty="0" smtClean="0">
                <a:solidFill>
                  <a:srgbClr val="0070C0"/>
                </a:solidFill>
              </a:rPr>
              <a:t>17</a:t>
            </a:r>
            <a:endParaRPr lang="en-US" dirty="0">
              <a:solidFill>
                <a:srgbClr val="0070C0"/>
              </a:solidFill>
            </a:endParaRPr>
          </a:p>
        </p:txBody>
      </p:sp>
      <p:sp>
        <p:nvSpPr>
          <p:cNvPr id="34" name="Rounded Rectangle 33"/>
          <p:cNvSpPr/>
          <p:nvPr/>
        </p:nvSpPr>
        <p:spPr>
          <a:xfrm>
            <a:off x="8230883" y="2428567"/>
            <a:ext cx="1514168" cy="6784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Formula </a:t>
            </a:r>
            <a:endParaRPr lang="en-US" dirty="0"/>
          </a:p>
        </p:txBody>
      </p:sp>
      <mc:AlternateContent xmlns:mc="http://schemas.openxmlformats.org/markup-compatibility/2006" xmlns:a14="http://schemas.microsoft.com/office/drawing/2010/main">
        <mc:Choice Requires="a14">
          <p:sp>
            <p:nvSpPr>
              <p:cNvPr id="35" name="TextBox 34"/>
              <p:cNvSpPr txBox="1"/>
              <p:nvPr/>
            </p:nvSpPr>
            <p:spPr>
              <a:xfrm>
                <a:off x="7218802" y="3125919"/>
                <a:ext cx="3538330" cy="923330"/>
              </a:xfrm>
              <a:prstGeom prst="rect">
                <a:avLst/>
              </a:prstGeom>
              <a:noFill/>
            </p:spPr>
            <p:txBody>
              <a:bodyPr wrap="square" rtlCol="0">
                <a:spAutoFit/>
              </a:bodyPr>
              <a:lstStyle/>
              <a:p>
                <a:r>
                  <a:rPr lang="en-US" dirty="0" smtClean="0"/>
                  <a:t>To find the nth term apply the following formula: </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7218802" y="3125919"/>
                <a:ext cx="3538330" cy="923330"/>
              </a:xfrm>
              <a:prstGeom prst="rect">
                <a:avLst/>
              </a:prstGeom>
              <a:blipFill rotWithShape="0">
                <a:blip r:embed="rId2"/>
                <a:stretch>
                  <a:fillRect l="-1377" t="-3974"/>
                </a:stretch>
              </a:blipFill>
            </p:spPr>
            <p:txBody>
              <a:bodyPr/>
              <a:lstStyle/>
              <a:p>
                <a:r>
                  <a:rPr lang="en-US">
                    <a:noFill/>
                  </a:rPr>
                  <a:t> </a:t>
                </a:r>
              </a:p>
            </p:txBody>
          </p:sp>
        </mc:Fallback>
      </mc:AlternateContent>
      <p:sp>
        <p:nvSpPr>
          <p:cNvPr id="36" name="TextBox 35"/>
          <p:cNvSpPr txBox="1"/>
          <p:nvPr/>
        </p:nvSpPr>
        <p:spPr>
          <a:xfrm>
            <a:off x="7218802" y="4530666"/>
            <a:ext cx="3538330" cy="923330"/>
          </a:xfrm>
          <a:prstGeom prst="rect">
            <a:avLst/>
          </a:prstGeom>
          <a:noFill/>
        </p:spPr>
        <p:txBody>
          <a:bodyPr wrap="square" rtlCol="0">
            <a:spAutoFit/>
          </a:bodyPr>
          <a:lstStyle/>
          <a:p>
            <a:r>
              <a:rPr lang="en-US" dirty="0" smtClean="0"/>
              <a:t>Find the 17</a:t>
            </a:r>
            <a:r>
              <a:rPr lang="en-US" baseline="30000" dirty="0" smtClean="0"/>
              <a:t>th</a:t>
            </a:r>
            <a:r>
              <a:rPr lang="en-US" dirty="0" smtClean="0"/>
              <a:t> term is the below sequence : </a:t>
            </a:r>
          </a:p>
          <a:p>
            <a:r>
              <a:rPr lang="en-US" dirty="0" smtClean="0"/>
              <a:t>2,5,8,11,…</a:t>
            </a:r>
            <a:endParaRPr lang="en-US" dirty="0"/>
          </a:p>
        </p:txBody>
      </p:sp>
      <p:sp>
        <p:nvSpPr>
          <p:cNvPr id="37" name="Rounded Rectangle 36"/>
          <p:cNvSpPr/>
          <p:nvPr/>
        </p:nvSpPr>
        <p:spPr>
          <a:xfrm>
            <a:off x="8230883" y="4068175"/>
            <a:ext cx="1284109" cy="50264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a:t>
            </a:r>
            <a:endParaRPr lang="en-US" dirty="0"/>
          </a:p>
        </p:txBody>
      </p:sp>
      <p:sp>
        <p:nvSpPr>
          <p:cNvPr id="38" name="Oval 37"/>
          <p:cNvSpPr/>
          <p:nvPr/>
        </p:nvSpPr>
        <p:spPr>
          <a:xfrm>
            <a:off x="6761602" y="5401288"/>
            <a:ext cx="457200" cy="457200"/>
          </a:xfrm>
          <a:prstGeom prst="ellipse">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mc:AlternateContent xmlns:mc="http://schemas.openxmlformats.org/markup-compatibility/2006" xmlns:a14="http://schemas.microsoft.com/office/drawing/2010/main">
        <mc:Choice Requires="a14">
          <p:sp>
            <p:nvSpPr>
              <p:cNvPr id="39" name="TextBox 38"/>
              <p:cNvSpPr txBox="1"/>
              <p:nvPr/>
            </p:nvSpPr>
            <p:spPr>
              <a:xfrm>
                <a:off x="7256204" y="5453996"/>
                <a:ext cx="3150065" cy="1200329"/>
              </a:xfrm>
              <a:prstGeom prst="rect">
                <a:avLst/>
              </a:prstGeom>
              <a:noFill/>
            </p:spPr>
            <p:txBody>
              <a:bodyPr wrap="square" rtlCol="0">
                <a:spAutoFit/>
              </a:bodyPr>
              <a:lstStyle/>
              <a:p>
                <a:r>
                  <a:rPr lang="en-US" dirty="0" smtClean="0"/>
                  <a:t>Find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 </m:t>
                    </m:r>
                    <m:r>
                      <a:rPr lang="en-US" b="0" i="1" smtClean="0">
                        <a:latin typeface="Cambria Math" panose="02040503050406030204" pitchFamily="18" charset="0"/>
                      </a:rPr>
                      <m:t>𝑡h𝑒𝑛</m:t>
                    </m:r>
                    <m:r>
                      <a:rPr lang="en-US" b="0" i="1" smtClean="0">
                        <a:latin typeface="Cambria Math" panose="02040503050406030204" pitchFamily="18" charset="0"/>
                      </a:rPr>
                      <m:t> </m:t>
                    </m:r>
                    <m:r>
                      <a:rPr lang="en-US" b="0" i="1" smtClean="0">
                        <a:latin typeface="Cambria Math" panose="02040503050406030204" pitchFamily="18" charset="0"/>
                      </a:rPr>
                      <m:t>𝑟𝑒𝑝𝑙𝑎𝑐𝑒</m:t>
                    </m:r>
                  </m:oMath>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=3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=2</m:t>
                      </m:r>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=2+3</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17</m:t>
                          </m:r>
                        </m:sub>
                      </m:sSub>
                      <m:r>
                        <a:rPr lang="en-US" b="0" i="1" smtClean="0">
                          <a:latin typeface="Cambria Math" panose="02040503050406030204" pitchFamily="18" charset="0"/>
                        </a:rPr>
                        <m:t>=2+3</m:t>
                      </m:r>
                      <m:d>
                        <m:dPr>
                          <m:ctrlPr>
                            <a:rPr lang="en-US" b="0" i="1" smtClean="0">
                              <a:latin typeface="Cambria Math" panose="02040503050406030204" pitchFamily="18" charset="0"/>
                            </a:rPr>
                          </m:ctrlPr>
                        </m:dPr>
                        <m:e>
                          <m:r>
                            <a:rPr lang="en-US" b="0" i="1" smtClean="0">
                              <a:latin typeface="Cambria Math" panose="02040503050406030204" pitchFamily="18" charset="0"/>
                            </a:rPr>
                            <m:t>17−1</m:t>
                          </m:r>
                        </m:e>
                      </m:d>
                      <m:r>
                        <a:rPr lang="en-US" b="0" i="1" smtClean="0">
                          <a:latin typeface="Cambria Math" panose="02040503050406030204" pitchFamily="18" charset="0"/>
                        </a:rPr>
                        <m:t>=50 </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7256204" y="5453996"/>
                <a:ext cx="3150065" cy="1200329"/>
              </a:xfrm>
              <a:prstGeom prst="rect">
                <a:avLst/>
              </a:prstGeom>
              <a:blipFill rotWithShape="0">
                <a:blip r:embed="rId3"/>
                <a:stretch>
                  <a:fillRect l="-1547" t="-3046"/>
                </a:stretch>
              </a:blipFill>
            </p:spPr>
            <p:txBody>
              <a:bodyPr/>
              <a:lstStyle/>
              <a:p>
                <a:r>
                  <a:rPr lang="en-US">
                    <a:noFill/>
                  </a:rPr>
                  <a:t> </a:t>
                </a:r>
              </a:p>
            </p:txBody>
          </p:sp>
        </mc:Fallback>
      </mc:AlternateContent>
      <p:pic>
        <p:nvPicPr>
          <p:cNvPr id="40" name="Picture 39">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7345" y="6037545"/>
            <a:ext cx="670890" cy="712776"/>
          </a:xfrm>
          <a:prstGeom prst="rect">
            <a:avLst/>
          </a:prstGeom>
        </p:spPr>
      </p:pic>
    </p:spTree>
    <p:extLst>
      <p:ext uri="{BB962C8B-B14F-4D97-AF65-F5344CB8AC3E}">
        <p14:creationId xmlns:p14="http://schemas.microsoft.com/office/powerpoint/2010/main" val="1501299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36" restart="whenNotActive" fill="hold" evtFilter="cancelBubble" nodeType="interactiveSeq">
                <p:stCondLst>
                  <p:cond evt="onClick" delay="0">
                    <p:tgtEl>
                      <p:spTgt spid="38"/>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childTnLst>
        </p:cTn>
      </p:par>
    </p:tnLst>
    <p:bldLst>
      <p:bldP spid="23" grpId="0"/>
      <p:bldP spid="31" grpId="0"/>
      <p:bldP spid="32" grpId="0"/>
      <p:bldP spid="33" grpId="0"/>
      <p:bldP spid="34" grpId="0" animBg="1"/>
      <p:bldP spid="35" grpId="0"/>
      <p:bldP spid="36" grpId="0"/>
      <p:bldP spid="37" grpId="0" animBg="1"/>
      <p:bldP spid="38" grpId="0" animBg="1"/>
      <p:bldP spid="3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04618" y="73743"/>
            <a:ext cx="2251587" cy="67842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Arithmetic Series   </a:t>
            </a:r>
            <a:endParaRPr lang="en-US" dirty="0">
              <a:solidFill>
                <a:schemeClr val="tx1"/>
              </a:solidFill>
            </a:endParaRPr>
          </a:p>
        </p:txBody>
      </p:sp>
      <p:sp>
        <p:nvSpPr>
          <p:cNvPr id="4" name="Rectangle 3"/>
          <p:cNvSpPr/>
          <p:nvPr/>
        </p:nvSpPr>
        <p:spPr>
          <a:xfrm>
            <a:off x="2675315" y="903409"/>
            <a:ext cx="6910192" cy="369332"/>
          </a:xfrm>
          <a:prstGeom prst="rect">
            <a:avLst/>
          </a:prstGeom>
          <a:ln w="38100">
            <a:solidFill>
              <a:srgbClr val="FF0000"/>
            </a:solidFill>
            <a:prstDash val="sysDash"/>
          </a:ln>
        </p:spPr>
        <p:txBody>
          <a:bodyPr wrap="square">
            <a:spAutoFit/>
          </a:bodyPr>
          <a:lstStyle/>
          <a:p>
            <a:r>
              <a:rPr lang="en-US" dirty="0"/>
              <a:t>An arithmetic series is the sum of the terms of an arithmetic sequence.</a:t>
            </a:r>
          </a:p>
        </p:txBody>
      </p:sp>
      <mc:AlternateContent xmlns:mc="http://schemas.openxmlformats.org/markup-compatibility/2006" xmlns:a14="http://schemas.microsoft.com/office/drawing/2010/main">
        <mc:Choice Requires="a14">
          <p:sp>
            <p:nvSpPr>
              <p:cNvPr id="6" name="TextBox 5"/>
              <p:cNvSpPr txBox="1"/>
              <p:nvPr/>
            </p:nvSpPr>
            <p:spPr>
              <a:xfrm>
                <a:off x="235973" y="1750142"/>
                <a:ext cx="8593395" cy="284815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𝐹𝑖𝑛𝑑</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𝑠𝑢𝑚</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𝑒𝑎𝑐h</m:t>
                      </m:r>
                      <m:r>
                        <a:rPr lang="en-US" b="0" i="1" smtClean="0">
                          <a:latin typeface="Cambria Math" panose="02040503050406030204" pitchFamily="18" charset="0"/>
                        </a:rPr>
                        <m:t> </m:t>
                      </m:r>
                      <m:r>
                        <a:rPr lang="en-US" b="0" i="1" smtClean="0">
                          <a:latin typeface="Cambria Math" panose="02040503050406030204" pitchFamily="18" charset="0"/>
                        </a:rPr>
                        <m:t>𝑐𝑎𝑠𝑒</m:t>
                      </m:r>
                      <m:r>
                        <a:rPr lang="en-US" b="0" i="1" smtClean="0">
                          <a:latin typeface="Cambria Math" panose="02040503050406030204" pitchFamily="18" charset="0"/>
                        </a:rPr>
                        <m:t> : </m:t>
                      </m:r>
                    </m:oMath>
                  </m:oMathPara>
                </a14:m>
                <a:endParaRPr lang="en-US" b="0" dirty="0" smtClean="0"/>
              </a:p>
              <a:p>
                <a:pPr marL="342900" indent="-342900">
                  <a:buAutoNum type="arabicParenR"/>
                </a:pPr>
                <a14:m>
                  <m:oMath xmlns:m="http://schemas.openxmlformats.org/officeDocument/2006/math">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15</m:t>
                        </m:r>
                      </m:sup>
                      <m:e>
                        <m:r>
                          <a:rPr lang="en-US" b="0" i="1" smtClean="0">
                            <a:latin typeface="Cambria Math" panose="02040503050406030204" pitchFamily="18" charset="0"/>
                          </a:rPr>
                          <m:t>𝑛</m:t>
                        </m:r>
                        <m:r>
                          <a:rPr lang="en-US" b="0" i="1" smtClean="0">
                            <a:latin typeface="Cambria Math" panose="02040503050406030204" pitchFamily="18" charset="0"/>
                          </a:rPr>
                          <m:t>+1</m:t>
                        </m:r>
                      </m:e>
                    </m:nary>
                  </m:oMath>
                </a14:m>
                <a:endParaRPr lang="en-US"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𝑠𝑜𝑙𝑢𝑡𝑖𝑜𝑛</m:t>
                      </m:r>
                      <m:r>
                        <a:rPr lang="en-US" b="0" i="1" smtClean="0">
                          <a:latin typeface="Cambria Math" panose="02040503050406030204" pitchFamily="18" charset="0"/>
                        </a:rPr>
                        <m:t> :2+3+4+5+6+7+8+9+10+11+12+13+14+15+16=135</m:t>
                      </m:r>
                    </m:oMath>
                  </m:oMathPara>
                </a14:m>
                <a:endParaRPr lang="en-US" b="0" dirty="0" smtClean="0"/>
              </a:p>
              <a:p>
                <a:endParaRPr lang="en-US"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2)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20</m:t>
                          </m:r>
                        </m:sup>
                        <m:e>
                          <m:r>
                            <a:rPr lang="en-US" b="0" i="1" smtClean="0">
                              <a:latin typeface="Cambria Math" panose="02040503050406030204" pitchFamily="18" charset="0"/>
                            </a:rPr>
                            <m:t>𝑛</m:t>
                          </m:r>
                          <m:r>
                            <a:rPr lang="en-US" b="0" i="1" smtClean="0">
                              <a:latin typeface="Cambria Math" panose="02040503050406030204" pitchFamily="18" charset="0"/>
                            </a:rPr>
                            <m:t>+3</m:t>
                          </m:r>
                        </m:e>
                      </m:nary>
                    </m:oMath>
                  </m:oMathPara>
                </a14:m>
                <a:endParaRPr lang="en-US" b="0" dirty="0" smtClean="0"/>
              </a:p>
              <a:p>
                <a:endParaRPr lang="en-US" b="0" dirty="0" smtClean="0"/>
              </a:p>
              <a:p>
                <a:endParaRPr lang="en-US" b="0" dirty="0" smtClean="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35973" y="1750142"/>
                <a:ext cx="8593395" cy="2848152"/>
              </a:xfrm>
              <a:prstGeom prst="rect">
                <a:avLst/>
              </a:prstGeom>
              <a:blipFill rotWithShape="0">
                <a:blip r:embed="rId2"/>
                <a:stretch>
                  <a:fillRect l="-568" t="-5353"/>
                </a:stretch>
              </a:blipFill>
            </p:spPr>
            <p:txBody>
              <a:bodyPr/>
              <a:lstStyle/>
              <a:p>
                <a:r>
                  <a:rPr lang="en-US">
                    <a:noFill/>
                  </a:rPr>
                  <a:t> </a:t>
                </a:r>
              </a:p>
            </p:txBody>
          </p:sp>
        </mc:Fallback>
      </mc:AlternateContent>
      <p:sp>
        <p:nvSpPr>
          <p:cNvPr id="7" name="Rounded Rectangle 6"/>
          <p:cNvSpPr/>
          <p:nvPr/>
        </p:nvSpPr>
        <p:spPr>
          <a:xfrm>
            <a:off x="117985" y="3919868"/>
            <a:ext cx="1966453" cy="6784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Arithmetic Series Formula</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235973" y="4817806"/>
                <a:ext cx="1229033" cy="8470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e>
                              </m:d>
                            </m:num>
                            <m:den>
                              <m:r>
                                <a:rPr lang="en-US" b="0" i="1" smtClean="0">
                                  <a:latin typeface="Cambria Math" panose="02040503050406030204" pitchFamily="18" charset="0"/>
                                </a:rPr>
                                <m:t>2</m:t>
                              </m:r>
                            </m:den>
                          </m:f>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35973" y="4817806"/>
                <a:ext cx="1229033" cy="847027"/>
              </a:xfrm>
              <a:prstGeom prst="rect">
                <a:avLst/>
              </a:prstGeom>
              <a:blipFill rotWithShape="0">
                <a:blip r:embed="rId3"/>
                <a:stretch>
                  <a:fillRect r="-67164"/>
                </a:stretch>
              </a:blipFill>
            </p:spPr>
            <p:txBody>
              <a:bodyPr/>
              <a:lstStyle/>
              <a:p>
                <a:r>
                  <a:rPr lang="en-US">
                    <a:noFill/>
                  </a:rPr>
                  <a:t> </a:t>
                </a:r>
              </a:p>
            </p:txBody>
          </p:sp>
        </mc:Fallback>
      </mc:AlternateContent>
      <p:sp>
        <p:nvSpPr>
          <p:cNvPr id="9" name="Rounded Rectangle 8"/>
          <p:cNvSpPr/>
          <p:nvPr/>
        </p:nvSpPr>
        <p:spPr>
          <a:xfrm>
            <a:off x="7545259" y="3919868"/>
            <a:ext cx="1284109" cy="50264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6388273" y="4598294"/>
                <a:ext cx="538619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𝐹𝑖𝑛𝑑</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𝑠𝑢𝑚</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1</m:t>
                      </m:r>
                      <m:r>
                        <a:rPr lang="en-US" b="0" i="1" smtClean="0">
                          <a:latin typeface="Cambria Math" panose="02040503050406030204" pitchFamily="18" charset="0"/>
                        </a:rPr>
                        <m:t>𝑠𝑡</m:t>
                      </m:r>
                      <m:r>
                        <a:rPr lang="en-US" b="0" i="1" smtClean="0">
                          <a:latin typeface="Cambria Math" panose="02040503050406030204" pitchFamily="18" charset="0"/>
                        </a:rPr>
                        <m:t> 9 </m:t>
                      </m:r>
                      <m:r>
                        <a:rPr lang="en-US" b="0" i="1" smtClean="0">
                          <a:latin typeface="Cambria Math" panose="02040503050406030204" pitchFamily="18" charset="0"/>
                        </a:rPr>
                        <m:t>𝑡𝑒𝑟𝑚𝑠</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𝑔𝑖𝑣𝑒𝑛</m:t>
                      </m:r>
                      <m:r>
                        <a:rPr lang="en-US" b="0" i="1" smtClean="0">
                          <a:latin typeface="Cambria Math" panose="02040503050406030204" pitchFamily="18" charset="0"/>
                        </a:rPr>
                        <m:t> </m:t>
                      </m:r>
                      <m:r>
                        <a:rPr lang="en-US" b="0" i="1" smtClean="0">
                          <a:latin typeface="Cambria Math" panose="02040503050406030204" pitchFamily="18" charset="0"/>
                        </a:rPr>
                        <m:t>𝑠𝑒𝑟𝑖𝑒𝑠</m:t>
                      </m:r>
                    </m:oMath>
                    <m:oMath xmlns:m="http://schemas.openxmlformats.org/officeDocument/2006/math">
                      <m:r>
                        <a:rPr lang="en-US" b="0" i="1" smtClean="0">
                          <a:latin typeface="Cambria Math" panose="02040503050406030204" pitchFamily="18" charset="0"/>
                        </a:rPr>
                        <m:t>1+3+5+7…..</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388273" y="4598294"/>
                <a:ext cx="5386192" cy="646331"/>
              </a:xfrm>
              <a:prstGeom prst="rect">
                <a:avLst/>
              </a:prstGeom>
              <a:blipFill rotWithShape="0">
                <a:blip r:embed="rId4"/>
                <a:stretch>
                  <a:fillRect r="-11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388273" y="5387834"/>
                <a:ext cx="1850763" cy="5357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9</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9</m:t>
                                  </m:r>
                                </m:sub>
                              </m:sSub>
                            </m:e>
                          </m:d>
                        </m:num>
                        <m:den>
                          <m:r>
                            <a:rPr lang="en-US" b="0" i="1" smtClean="0">
                              <a:latin typeface="Cambria Math" panose="02040503050406030204" pitchFamily="18" charset="0"/>
                            </a:rPr>
                            <m:t>2</m:t>
                          </m:r>
                        </m:den>
                      </m:f>
                    </m:oMath>
                  </m:oMathPara>
                </a14:m>
                <a:r>
                  <a:rPr lang="en-US" dirty="0" smtClean="0"/>
                  <a:t/>
                </a:r>
                <a:br>
                  <a:rPr lang="en-US" dirty="0" smtClean="0"/>
                </a:b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388273" y="5387834"/>
                <a:ext cx="1850763" cy="53578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855621" y="5277226"/>
                <a:ext cx="2154478" cy="646331"/>
              </a:xfrm>
              <a:prstGeom prst="rect">
                <a:avLst/>
              </a:prstGeom>
              <a:noFill/>
              <a:ln w="38100">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9</m:t>
                          </m:r>
                        </m:sub>
                      </m:sSub>
                      <m:r>
                        <a:rPr lang="en-US" b="0" i="1" smtClean="0">
                          <a:latin typeface="Cambria Math" panose="02040503050406030204" pitchFamily="18" charset="0"/>
                        </a:rPr>
                        <m:t>=1+2</m:t>
                      </m:r>
                      <m:d>
                        <m:dPr>
                          <m:ctrlPr>
                            <a:rPr lang="en-US" b="0" i="1" smtClean="0">
                              <a:latin typeface="Cambria Math" panose="02040503050406030204" pitchFamily="18" charset="0"/>
                            </a:rPr>
                          </m:ctrlPr>
                        </m:dPr>
                        <m:e>
                          <m:r>
                            <a:rPr lang="en-US" b="0" i="1" smtClean="0">
                              <a:latin typeface="Cambria Math" panose="02040503050406030204" pitchFamily="18" charset="0"/>
                            </a:rPr>
                            <m:t>9−1</m:t>
                          </m:r>
                        </m:e>
                      </m:d>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9</m:t>
                          </m:r>
                        </m:sub>
                      </m:sSub>
                      <m:r>
                        <a:rPr lang="en-US" b="0" i="1" smtClean="0">
                          <a:latin typeface="Cambria Math" panose="02040503050406030204" pitchFamily="18" charset="0"/>
                        </a:rPr>
                        <m:t>=19</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9855621" y="5277226"/>
                <a:ext cx="2154478" cy="646331"/>
              </a:xfrm>
              <a:prstGeom prst="rect">
                <a:avLst/>
              </a:prstGeom>
              <a:blipFill rotWithShape="0">
                <a:blip r:embed="rId6"/>
                <a:stretch>
                  <a:fillRect/>
                </a:stretch>
              </a:blipFill>
              <a:ln w="3810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8382272" y="5343169"/>
                <a:ext cx="1398194" cy="4696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Find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9</m:t>
                        </m:r>
                      </m:sub>
                    </m:sSub>
                  </m:oMath>
                </a14:m>
                <a:endParaRPr lang="en-US" dirty="0">
                  <a:solidFill>
                    <a:schemeClr val="tx1"/>
                  </a:solidFill>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8382272" y="5343169"/>
                <a:ext cx="1398194" cy="469680"/>
              </a:xfrm>
              <a:prstGeom prst="roundRect">
                <a:avLst/>
              </a:prstGeom>
              <a:blipFill rotWithShape="0">
                <a:blip r:embed="rId7"/>
                <a:stretch>
                  <a:fillRect b="-7595"/>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388273" y="6097016"/>
                <a:ext cx="2291268"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9</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9</m:t>
                          </m:r>
                          <m:d>
                            <m:dPr>
                              <m:ctrlPr>
                                <a:rPr lang="en-US" i="1">
                                  <a:latin typeface="Cambria Math" panose="02040503050406030204" pitchFamily="18" charset="0"/>
                                </a:rPr>
                              </m:ctrlPr>
                            </m:dPr>
                            <m:e>
                              <m:r>
                                <a:rPr lang="en-US" i="1">
                                  <a:latin typeface="Cambria Math" panose="02040503050406030204" pitchFamily="18" charset="0"/>
                                </a:rPr>
                                <m:t>1+19</m:t>
                              </m:r>
                            </m:e>
                          </m:d>
                        </m:num>
                        <m:den>
                          <m:r>
                            <a:rPr lang="en-US" i="1">
                              <a:latin typeface="Cambria Math" panose="02040503050406030204" pitchFamily="18" charset="0"/>
                            </a:rPr>
                            <m:t>2</m:t>
                          </m:r>
                        </m:den>
                      </m:f>
                      <m:r>
                        <a:rPr lang="en-US" i="1">
                          <a:latin typeface="Cambria Math" panose="02040503050406030204" pitchFamily="18" charset="0"/>
                        </a:rPr>
                        <m:t>=90</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6388273" y="6097016"/>
                <a:ext cx="2291268" cy="628057"/>
              </a:xfrm>
              <a:prstGeom prst="rect">
                <a:avLst/>
              </a:prstGeom>
              <a:blipFill rotWithShape="0">
                <a:blip r:embed="rId8"/>
                <a:stretch>
                  <a:fillRect/>
                </a:stretch>
              </a:blipFill>
            </p:spPr>
            <p:txBody>
              <a:bodyPr/>
              <a:lstStyle/>
              <a:p>
                <a:r>
                  <a:rPr lang="en-US">
                    <a:noFill/>
                  </a:rPr>
                  <a:t> </a:t>
                </a:r>
              </a:p>
            </p:txBody>
          </p:sp>
        </mc:Fallback>
      </mc:AlternateContent>
      <p:pic>
        <p:nvPicPr>
          <p:cNvPr id="17" name="Picture 16">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07345" y="6037545"/>
            <a:ext cx="670890" cy="712776"/>
          </a:xfrm>
          <a:prstGeom prst="rect">
            <a:avLst/>
          </a:prstGeom>
        </p:spPr>
      </p:pic>
    </p:spTree>
    <p:extLst>
      <p:ext uri="{BB962C8B-B14F-4D97-AF65-F5344CB8AC3E}">
        <p14:creationId xmlns:p14="http://schemas.microsoft.com/office/powerpoint/2010/main" val="22354543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11" grpId="0"/>
      <p:bldP spid="12" grpId="0"/>
      <p:bldP spid="13" grpId="0" animBg="1"/>
      <p:bldP spid="14" grpId="0" animBg="1"/>
      <p:bldP spid="1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04617" y="108155"/>
            <a:ext cx="2251587" cy="67842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Geometric Sequence </a:t>
            </a:r>
            <a:endParaRPr lang="en-US" dirty="0">
              <a:solidFill>
                <a:schemeClr val="tx1"/>
              </a:solidFill>
            </a:endParaRPr>
          </a:p>
        </p:txBody>
      </p:sp>
      <mc:AlternateContent xmlns:mc="http://schemas.openxmlformats.org/markup-compatibility/2006" xmlns:a14="http://schemas.microsoft.com/office/drawing/2010/main">
        <mc:Choice Requires="a14">
          <p:sp>
            <p:nvSpPr>
              <p:cNvPr id="4" name="Rectangle 3"/>
              <p:cNvSpPr/>
              <p:nvPr/>
            </p:nvSpPr>
            <p:spPr>
              <a:xfrm>
                <a:off x="2517057" y="957316"/>
                <a:ext cx="7875640" cy="1038874"/>
              </a:xfrm>
              <a:prstGeom prst="rect">
                <a:avLst/>
              </a:prstGeom>
              <a:ln w="38100">
                <a:solidFill>
                  <a:srgbClr val="FF000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A geometric sequence goes from one term to the next by always multiplying by the same value. So 1, 2, 4, 8, 16,... is geometric, because each step multiplies by two; and 81, 27, 9, 3, 1,... </a:t>
                </a:r>
                <a:r>
                  <a:rPr lang="en-US" dirty="0"/>
                  <a:t>is geometric, because each step </a:t>
                </a:r>
                <a:r>
                  <a:rPr lang="en-US" dirty="0" smtClean="0"/>
                  <a:t>multiplying  </a:t>
                </a:r>
                <a:r>
                  <a:rPr lang="en-US" dirty="0"/>
                  <a:t>by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517057" y="957316"/>
                <a:ext cx="7875640" cy="1038874"/>
              </a:xfrm>
              <a:prstGeom prst="rect">
                <a:avLst/>
              </a:prstGeom>
              <a:blipFill rotWithShape="0">
                <a:blip r:embed="rId2"/>
                <a:stretch>
                  <a:fillRect l="-462" t="-1136" b="-1705"/>
                </a:stretch>
              </a:blipFill>
              <a:ln w="38100">
                <a:solidFill>
                  <a:srgbClr val="FF0000"/>
                </a:solidFill>
                <a:prstDash val="sysDash"/>
              </a:ln>
            </p:spPr>
            <p:txBody>
              <a:bodyPr/>
              <a:lstStyle/>
              <a:p>
                <a:r>
                  <a:rPr lang="en-US">
                    <a:noFill/>
                  </a:rPr>
                  <a:t> </a:t>
                </a:r>
              </a:p>
            </p:txBody>
          </p:sp>
        </mc:Fallback>
      </mc:AlternateContent>
      <p:sp>
        <p:nvSpPr>
          <p:cNvPr id="5" name="Rounded Rectangle 4"/>
          <p:cNvSpPr/>
          <p:nvPr/>
        </p:nvSpPr>
        <p:spPr>
          <a:xfrm>
            <a:off x="186813" y="2428567"/>
            <a:ext cx="1514168" cy="6784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Example </a:t>
            </a:r>
            <a:endParaRPr lang="en-US" dirty="0"/>
          </a:p>
        </p:txBody>
      </p:sp>
      <p:grpSp>
        <p:nvGrpSpPr>
          <p:cNvPr id="6" name="Group 5"/>
          <p:cNvGrpSpPr/>
          <p:nvPr/>
        </p:nvGrpSpPr>
        <p:grpSpPr>
          <a:xfrm>
            <a:off x="49161" y="3970572"/>
            <a:ext cx="1789471" cy="369332"/>
            <a:chOff x="353961" y="3538920"/>
            <a:chExt cx="1789471" cy="369332"/>
          </a:xfrm>
        </p:grpSpPr>
        <p:sp>
          <p:nvSpPr>
            <p:cNvPr id="7" name="TextBox 6"/>
            <p:cNvSpPr txBox="1"/>
            <p:nvPr/>
          </p:nvSpPr>
          <p:spPr>
            <a:xfrm>
              <a:off x="353961" y="3538920"/>
              <a:ext cx="324465" cy="369332"/>
            </a:xfrm>
            <a:prstGeom prst="rect">
              <a:avLst/>
            </a:prstGeom>
            <a:noFill/>
          </p:spPr>
          <p:txBody>
            <a:bodyPr wrap="square" rtlCol="0">
              <a:spAutoFit/>
            </a:bodyPr>
            <a:lstStyle/>
            <a:p>
              <a:r>
                <a:rPr lang="en-US" dirty="0" smtClean="0"/>
                <a:t>2</a:t>
              </a:r>
              <a:endParaRPr lang="en-US" dirty="0"/>
            </a:p>
          </p:txBody>
        </p:sp>
        <p:sp>
          <p:nvSpPr>
            <p:cNvPr id="8" name="TextBox 7"/>
            <p:cNvSpPr txBox="1"/>
            <p:nvPr/>
          </p:nvSpPr>
          <p:spPr>
            <a:xfrm>
              <a:off x="773470" y="3538920"/>
              <a:ext cx="324465" cy="369332"/>
            </a:xfrm>
            <a:prstGeom prst="rect">
              <a:avLst/>
            </a:prstGeom>
            <a:noFill/>
          </p:spPr>
          <p:txBody>
            <a:bodyPr wrap="square" rtlCol="0">
              <a:spAutoFit/>
            </a:bodyPr>
            <a:lstStyle/>
            <a:p>
              <a:r>
                <a:rPr lang="en-US" dirty="0"/>
                <a:t>4</a:t>
              </a:r>
            </a:p>
          </p:txBody>
        </p:sp>
        <p:sp>
          <p:nvSpPr>
            <p:cNvPr id="9" name="TextBox 8"/>
            <p:cNvSpPr txBox="1"/>
            <p:nvPr/>
          </p:nvSpPr>
          <p:spPr>
            <a:xfrm>
              <a:off x="1192979" y="3538920"/>
              <a:ext cx="324465" cy="369332"/>
            </a:xfrm>
            <a:prstGeom prst="rect">
              <a:avLst/>
            </a:prstGeom>
            <a:noFill/>
          </p:spPr>
          <p:txBody>
            <a:bodyPr wrap="square" rtlCol="0">
              <a:spAutoFit/>
            </a:bodyPr>
            <a:lstStyle/>
            <a:p>
              <a:r>
                <a:rPr lang="en-US" dirty="0" smtClean="0"/>
                <a:t>8</a:t>
              </a:r>
              <a:endParaRPr lang="en-US" dirty="0"/>
            </a:p>
          </p:txBody>
        </p:sp>
        <p:sp>
          <p:nvSpPr>
            <p:cNvPr id="10" name="TextBox 9"/>
            <p:cNvSpPr txBox="1"/>
            <p:nvPr/>
          </p:nvSpPr>
          <p:spPr>
            <a:xfrm>
              <a:off x="1612488" y="3538920"/>
              <a:ext cx="530944" cy="369332"/>
            </a:xfrm>
            <a:prstGeom prst="rect">
              <a:avLst/>
            </a:prstGeom>
            <a:noFill/>
          </p:spPr>
          <p:txBody>
            <a:bodyPr wrap="square" rtlCol="0">
              <a:spAutoFit/>
            </a:bodyPr>
            <a:lstStyle/>
            <a:p>
              <a:r>
                <a:rPr lang="en-US" dirty="0" smtClean="0"/>
                <a:t>16</a:t>
              </a:r>
              <a:endParaRPr lang="en-US" dirty="0"/>
            </a:p>
          </p:txBody>
        </p:sp>
      </p:grpSp>
      <p:sp>
        <p:nvSpPr>
          <p:cNvPr id="11" name="TextBox 10"/>
          <p:cNvSpPr txBox="1"/>
          <p:nvPr/>
        </p:nvSpPr>
        <p:spPr>
          <a:xfrm>
            <a:off x="0" y="3219095"/>
            <a:ext cx="3013069" cy="369332"/>
          </a:xfrm>
          <a:prstGeom prst="rect">
            <a:avLst/>
          </a:prstGeom>
          <a:noFill/>
        </p:spPr>
        <p:txBody>
          <a:bodyPr wrap="none" rtlCol="0">
            <a:spAutoFit/>
          </a:bodyPr>
          <a:lstStyle/>
          <a:p>
            <a:r>
              <a:rPr lang="en-US" dirty="0" smtClean="0"/>
              <a:t>Consider the below sequence </a:t>
            </a:r>
            <a:endParaRPr lang="en-US" dirty="0"/>
          </a:p>
        </p:txBody>
      </p:sp>
      <p:sp>
        <p:nvSpPr>
          <p:cNvPr id="12" name="TextBox 11"/>
          <p:cNvSpPr txBox="1"/>
          <p:nvPr/>
        </p:nvSpPr>
        <p:spPr>
          <a:xfrm>
            <a:off x="0" y="4570823"/>
            <a:ext cx="2254784" cy="1200329"/>
          </a:xfrm>
          <a:prstGeom prst="rect">
            <a:avLst/>
          </a:prstGeom>
          <a:noFill/>
        </p:spPr>
        <p:txBody>
          <a:bodyPr wrap="none" rtlCol="0">
            <a:spAutoFit/>
          </a:bodyPr>
          <a:lstStyle/>
          <a:p>
            <a:pPr marL="342900" indent="-342900">
              <a:buAutoNum type="alphaLcParenR"/>
            </a:pPr>
            <a:r>
              <a:rPr lang="en-US" dirty="0" smtClean="0"/>
              <a:t>What is the ratio ?</a:t>
            </a:r>
          </a:p>
          <a:p>
            <a:pPr marL="342900" indent="-342900">
              <a:buAutoNum type="alphaLcParenR"/>
            </a:pPr>
            <a:endParaRPr lang="en-US" dirty="0"/>
          </a:p>
          <a:p>
            <a:pPr marL="342900" indent="-342900">
              <a:buAutoNum type="alphaLcParenR"/>
            </a:pPr>
            <a:endParaRPr lang="en-US" dirty="0" smtClean="0"/>
          </a:p>
          <a:p>
            <a:pPr marL="342900" indent="-342900">
              <a:buAutoNum type="alphaLcParenR"/>
            </a:pPr>
            <a:r>
              <a:rPr lang="en-US" dirty="0" smtClean="0"/>
              <a:t>Find the 6</a:t>
            </a:r>
            <a:r>
              <a:rPr lang="en-US" baseline="30000" dirty="0" smtClean="0"/>
              <a:t>th</a:t>
            </a:r>
            <a:r>
              <a:rPr lang="en-US" dirty="0" smtClean="0"/>
              <a:t> term </a:t>
            </a:r>
            <a:endParaRPr lang="en-US" dirty="0"/>
          </a:p>
        </p:txBody>
      </p:sp>
      <p:sp>
        <p:nvSpPr>
          <p:cNvPr id="13" name="Rounded Rectangle 12"/>
          <p:cNvSpPr/>
          <p:nvPr/>
        </p:nvSpPr>
        <p:spPr>
          <a:xfrm>
            <a:off x="304800" y="4945626"/>
            <a:ext cx="1201734" cy="4621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Answer</a:t>
            </a:r>
            <a:endParaRPr lang="en-US" dirty="0"/>
          </a:p>
        </p:txBody>
      </p:sp>
      <p:sp>
        <p:nvSpPr>
          <p:cNvPr id="14" name="Rounded Rectangle 13"/>
          <p:cNvSpPr/>
          <p:nvPr/>
        </p:nvSpPr>
        <p:spPr>
          <a:xfrm>
            <a:off x="287312" y="5914897"/>
            <a:ext cx="1201734" cy="4621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Answer</a:t>
            </a:r>
            <a:endParaRPr lang="en-US" dirty="0"/>
          </a:p>
        </p:txBody>
      </p:sp>
      <p:grpSp>
        <p:nvGrpSpPr>
          <p:cNvPr id="15" name="Group 14"/>
          <p:cNvGrpSpPr/>
          <p:nvPr/>
        </p:nvGrpSpPr>
        <p:grpSpPr>
          <a:xfrm>
            <a:off x="152552" y="3657930"/>
            <a:ext cx="1353982" cy="394366"/>
            <a:chOff x="779208" y="3716298"/>
            <a:chExt cx="1353982" cy="394366"/>
          </a:xfrm>
        </p:grpSpPr>
        <p:sp>
          <p:nvSpPr>
            <p:cNvPr id="16" name="Curved Down Arrow 15"/>
            <p:cNvSpPr/>
            <p:nvPr/>
          </p:nvSpPr>
          <p:spPr>
            <a:xfrm>
              <a:off x="779208" y="3981459"/>
              <a:ext cx="419509" cy="126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a:off x="1198717" y="3984505"/>
              <a:ext cx="419509" cy="126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Down Arrow 17"/>
            <p:cNvSpPr/>
            <p:nvPr/>
          </p:nvSpPr>
          <p:spPr>
            <a:xfrm>
              <a:off x="1618226" y="3981458"/>
              <a:ext cx="419509" cy="126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809525" y="3729073"/>
              <a:ext cx="521109" cy="307777"/>
            </a:xfrm>
            <a:prstGeom prst="rect">
              <a:avLst/>
            </a:prstGeom>
            <a:noFill/>
          </p:spPr>
          <p:txBody>
            <a:bodyPr wrap="square" rtlCol="0">
              <a:spAutoFit/>
            </a:bodyPr>
            <a:lstStyle/>
            <a:p>
              <a:r>
                <a:rPr lang="en-US" sz="1400" dirty="0" smtClean="0">
                  <a:solidFill>
                    <a:srgbClr val="0070C0"/>
                  </a:solidFill>
                </a:rPr>
                <a:t>x2</a:t>
              </a:r>
              <a:endParaRPr lang="en-US" sz="1400" dirty="0">
                <a:solidFill>
                  <a:srgbClr val="0070C0"/>
                </a:solidFill>
              </a:endParaRPr>
            </a:p>
          </p:txBody>
        </p:sp>
        <p:sp>
          <p:nvSpPr>
            <p:cNvPr id="20" name="TextBox 19"/>
            <p:cNvSpPr txBox="1"/>
            <p:nvPr/>
          </p:nvSpPr>
          <p:spPr>
            <a:xfrm>
              <a:off x="1179872" y="3720886"/>
              <a:ext cx="521109" cy="307777"/>
            </a:xfrm>
            <a:prstGeom prst="rect">
              <a:avLst/>
            </a:prstGeom>
            <a:noFill/>
          </p:spPr>
          <p:txBody>
            <a:bodyPr wrap="square" rtlCol="0">
              <a:spAutoFit/>
            </a:bodyPr>
            <a:lstStyle/>
            <a:p>
              <a:r>
                <a:rPr lang="en-US" sz="1400" dirty="0" smtClean="0">
                  <a:solidFill>
                    <a:srgbClr val="0070C0"/>
                  </a:solidFill>
                </a:rPr>
                <a:t>x2</a:t>
              </a:r>
              <a:endParaRPr lang="en-US" sz="1400" dirty="0">
                <a:solidFill>
                  <a:srgbClr val="0070C0"/>
                </a:solidFill>
              </a:endParaRPr>
            </a:p>
          </p:txBody>
        </p:sp>
        <p:sp>
          <p:nvSpPr>
            <p:cNvPr id="21" name="TextBox 20"/>
            <p:cNvSpPr txBox="1"/>
            <p:nvPr/>
          </p:nvSpPr>
          <p:spPr>
            <a:xfrm>
              <a:off x="1612081" y="3716298"/>
              <a:ext cx="521109" cy="307777"/>
            </a:xfrm>
            <a:prstGeom prst="rect">
              <a:avLst/>
            </a:prstGeom>
            <a:noFill/>
          </p:spPr>
          <p:txBody>
            <a:bodyPr wrap="square" rtlCol="0">
              <a:spAutoFit/>
            </a:bodyPr>
            <a:lstStyle/>
            <a:p>
              <a:r>
                <a:rPr lang="en-US" sz="1400" dirty="0" smtClean="0">
                  <a:solidFill>
                    <a:srgbClr val="0070C0"/>
                  </a:solidFill>
                </a:rPr>
                <a:t>x2</a:t>
              </a:r>
              <a:endParaRPr lang="en-US" sz="1400" dirty="0">
                <a:solidFill>
                  <a:srgbClr val="0070C0"/>
                </a:solidFill>
              </a:endParaRPr>
            </a:p>
          </p:txBody>
        </p:sp>
      </p:grpSp>
      <p:sp>
        <p:nvSpPr>
          <p:cNvPr id="22" name="TextBox 21"/>
          <p:cNvSpPr txBox="1"/>
          <p:nvPr/>
        </p:nvSpPr>
        <p:spPr>
          <a:xfrm>
            <a:off x="1573160" y="4986321"/>
            <a:ext cx="855408" cy="369332"/>
          </a:xfrm>
          <a:prstGeom prst="rect">
            <a:avLst/>
          </a:prstGeom>
          <a:noFill/>
        </p:spPr>
        <p:txBody>
          <a:bodyPr wrap="square" rtlCol="0">
            <a:spAutoFit/>
          </a:bodyPr>
          <a:lstStyle/>
          <a:p>
            <a:r>
              <a:rPr lang="en-US" dirty="0">
                <a:solidFill>
                  <a:srgbClr val="0070C0"/>
                </a:solidFill>
              </a:rPr>
              <a:t>2</a:t>
            </a:r>
          </a:p>
        </p:txBody>
      </p:sp>
      <p:sp>
        <p:nvSpPr>
          <p:cNvPr id="23" name="TextBox 22"/>
          <p:cNvSpPr txBox="1"/>
          <p:nvPr/>
        </p:nvSpPr>
        <p:spPr>
          <a:xfrm>
            <a:off x="1573160" y="5961289"/>
            <a:ext cx="425654" cy="369332"/>
          </a:xfrm>
          <a:prstGeom prst="rect">
            <a:avLst/>
          </a:prstGeom>
          <a:noFill/>
        </p:spPr>
        <p:txBody>
          <a:bodyPr wrap="square" rtlCol="0">
            <a:spAutoFit/>
          </a:bodyPr>
          <a:lstStyle/>
          <a:p>
            <a:r>
              <a:rPr lang="en-US" dirty="0" smtClean="0">
                <a:solidFill>
                  <a:srgbClr val="0070C0"/>
                </a:solidFill>
              </a:rPr>
              <a:t>64</a:t>
            </a:r>
            <a:endParaRPr lang="en-US" dirty="0">
              <a:solidFill>
                <a:srgbClr val="0070C0"/>
              </a:solidFill>
            </a:endParaRPr>
          </a:p>
        </p:txBody>
      </p:sp>
      <p:grpSp>
        <p:nvGrpSpPr>
          <p:cNvPr id="24" name="Group 23"/>
          <p:cNvGrpSpPr/>
          <p:nvPr/>
        </p:nvGrpSpPr>
        <p:grpSpPr>
          <a:xfrm>
            <a:off x="1708503" y="3970572"/>
            <a:ext cx="839018" cy="369332"/>
            <a:chOff x="353961" y="3538920"/>
            <a:chExt cx="839018" cy="369332"/>
          </a:xfrm>
        </p:grpSpPr>
        <p:sp>
          <p:nvSpPr>
            <p:cNvPr id="25" name="TextBox 24"/>
            <p:cNvSpPr txBox="1"/>
            <p:nvPr/>
          </p:nvSpPr>
          <p:spPr>
            <a:xfrm>
              <a:off x="353961" y="3538920"/>
              <a:ext cx="419509" cy="369332"/>
            </a:xfrm>
            <a:prstGeom prst="rect">
              <a:avLst/>
            </a:prstGeom>
            <a:noFill/>
          </p:spPr>
          <p:txBody>
            <a:bodyPr wrap="square" rtlCol="0">
              <a:spAutoFit/>
            </a:bodyPr>
            <a:lstStyle/>
            <a:p>
              <a:r>
                <a:rPr lang="en-US" dirty="0" smtClean="0"/>
                <a:t>32</a:t>
              </a:r>
              <a:endParaRPr lang="en-US" dirty="0"/>
            </a:p>
          </p:txBody>
        </p:sp>
        <p:sp>
          <p:nvSpPr>
            <p:cNvPr id="26" name="TextBox 25"/>
            <p:cNvSpPr txBox="1"/>
            <p:nvPr/>
          </p:nvSpPr>
          <p:spPr>
            <a:xfrm>
              <a:off x="773470" y="3538920"/>
              <a:ext cx="419509" cy="369332"/>
            </a:xfrm>
            <a:prstGeom prst="rect">
              <a:avLst/>
            </a:prstGeom>
            <a:noFill/>
          </p:spPr>
          <p:txBody>
            <a:bodyPr wrap="square" rtlCol="0">
              <a:spAutoFit/>
            </a:bodyPr>
            <a:lstStyle/>
            <a:p>
              <a:r>
                <a:rPr lang="en-US" dirty="0" smtClean="0"/>
                <a:t>64</a:t>
              </a:r>
              <a:endParaRPr lang="en-US" dirty="0"/>
            </a:p>
          </p:txBody>
        </p:sp>
      </p:grpSp>
      <p:grpSp>
        <p:nvGrpSpPr>
          <p:cNvPr id="29" name="Group 28"/>
          <p:cNvGrpSpPr/>
          <p:nvPr/>
        </p:nvGrpSpPr>
        <p:grpSpPr>
          <a:xfrm>
            <a:off x="1451021" y="3659471"/>
            <a:ext cx="921773" cy="389778"/>
            <a:chOff x="779208" y="3720886"/>
            <a:chExt cx="921773" cy="389778"/>
          </a:xfrm>
        </p:grpSpPr>
        <p:sp>
          <p:nvSpPr>
            <p:cNvPr id="30" name="Curved Down Arrow 29"/>
            <p:cNvSpPr/>
            <p:nvPr/>
          </p:nvSpPr>
          <p:spPr>
            <a:xfrm>
              <a:off x="779208" y="3981459"/>
              <a:ext cx="419509" cy="126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Down Arrow 30"/>
            <p:cNvSpPr/>
            <p:nvPr/>
          </p:nvSpPr>
          <p:spPr>
            <a:xfrm>
              <a:off x="1198717" y="3984505"/>
              <a:ext cx="419509" cy="126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809525" y="3729073"/>
              <a:ext cx="521109" cy="307777"/>
            </a:xfrm>
            <a:prstGeom prst="rect">
              <a:avLst/>
            </a:prstGeom>
            <a:noFill/>
          </p:spPr>
          <p:txBody>
            <a:bodyPr wrap="square" rtlCol="0">
              <a:spAutoFit/>
            </a:bodyPr>
            <a:lstStyle/>
            <a:p>
              <a:r>
                <a:rPr lang="en-US" sz="1400" dirty="0" smtClean="0">
                  <a:solidFill>
                    <a:srgbClr val="0070C0"/>
                  </a:solidFill>
                </a:rPr>
                <a:t>x2</a:t>
              </a:r>
              <a:endParaRPr lang="en-US" sz="1400" dirty="0">
                <a:solidFill>
                  <a:srgbClr val="0070C0"/>
                </a:solidFill>
              </a:endParaRPr>
            </a:p>
          </p:txBody>
        </p:sp>
        <p:sp>
          <p:nvSpPr>
            <p:cNvPr id="34" name="TextBox 33"/>
            <p:cNvSpPr txBox="1"/>
            <p:nvPr/>
          </p:nvSpPr>
          <p:spPr>
            <a:xfrm>
              <a:off x="1179872" y="3720886"/>
              <a:ext cx="521109" cy="307777"/>
            </a:xfrm>
            <a:prstGeom prst="rect">
              <a:avLst/>
            </a:prstGeom>
            <a:noFill/>
          </p:spPr>
          <p:txBody>
            <a:bodyPr wrap="square" rtlCol="0">
              <a:spAutoFit/>
            </a:bodyPr>
            <a:lstStyle/>
            <a:p>
              <a:r>
                <a:rPr lang="en-US" sz="1400" dirty="0" smtClean="0">
                  <a:solidFill>
                    <a:srgbClr val="0070C0"/>
                  </a:solidFill>
                </a:rPr>
                <a:t>x2</a:t>
              </a:r>
              <a:endParaRPr lang="en-US" sz="1400" dirty="0">
                <a:solidFill>
                  <a:srgbClr val="0070C0"/>
                </a:solidFill>
              </a:endParaRPr>
            </a:p>
          </p:txBody>
        </p:sp>
      </p:grpSp>
      <p:sp>
        <p:nvSpPr>
          <p:cNvPr id="36" name="Rounded Rectangle 35"/>
          <p:cNvSpPr/>
          <p:nvPr/>
        </p:nvSpPr>
        <p:spPr>
          <a:xfrm>
            <a:off x="8230883" y="2428567"/>
            <a:ext cx="1514168" cy="6784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Formula </a:t>
            </a:r>
            <a:endParaRPr lang="en-US" dirty="0"/>
          </a:p>
        </p:txBody>
      </p:sp>
      <mc:AlternateContent xmlns:mc="http://schemas.openxmlformats.org/markup-compatibility/2006" xmlns:a14="http://schemas.microsoft.com/office/drawing/2010/main">
        <mc:Choice Requires="a14">
          <p:sp>
            <p:nvSpPr>
              <p:cNvPr id="37" name="TextBox 36"/>
              <p:cNvSpPr txBox="1"/>
              <p:nvPr/>
            </p:nvSpPr>
            <p:spPr>
              <a:xfrm>
                <a:off x="7218802" y="3125919"/>
                <a:ext cx="3538330" cy="923330"/>
              </a:xfrm>
              <a:prstGeom prst="rect">
                <a:avLst/>
              </a:prstGeom>
              <a:noFill/>
            </p:spPr>
            <p:txBody>
              <a:bodyPr wrap="square" rtlCol="0">
                <a:spAutoFit/>
              </a:bodyPr>
              <a:lstStyle/>
              <a:p>
                <a:r>
                  <a:rPr lang="en-US" dirty="0" smtClean="0"/>
                  <a:t>To find the nth term apply the following formula: </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7218802" y="3125919"/>
                <a:ext cx="3538330" cy="923330"/>
              </a:xfrm>
              <a:prstGeom prst="rect">
                <a:avLst/>
              </a:prstGeom>
              <a:blipFill rotWithShape="0">
                <a:blip r:embed="rId3"/>
                <a:stretch>
                  <a:fillRect l="-1377" t="-3974"/>
                </a:stretch>
              </a:blipFill>
            </p:spPr>
            <p:txBody>
              <a:bodyPr/>
              <a:lstStyle/>
              <a:p>
                <a:r>
                  <a:rPr lang="en-US">
                    <a:noFill/>
                  </a:rPr>
                  <a:t> </a:t>
                </a:r>
              </a:p>
            </p:txBody>
          </p:sp>
        </mc:Fallback>
      </mc:AlternateContent>
      <p:sp>
        <p:nvSpPr>
          <p:cNvPr id="38" name="TextBox 37"/>
          <p:cNvSpPr txBox="1"/>
          <p:nvPr/>
        </p:nvSpPr>
        <p:spPr>
          <a:xfrm>
            <a:off x="7218802" y="4530666"/>
            <a:ext cx="3538330" cy="923330"/>
          </a:xfrm>
          <a:prstGeom prst="rect">
            <a:avLst/>
          </a:prstGeom>
          <a:noFill/>
        </p:spPr>
        <p:txBody>
          <a:bodyPr wrap="square" rtlCol="0">
            <a:spAutoFit/>
          </a:bodyPr>
          <a:lstStyle/>
          <a:p>
            <a:r>
              <a:rPr lang="en-US" dirty="0" smtClean="0"/>
              <a:t>Find the 17</a:t>
            </a:r>
            <a:r>
              <a:rPr lang="en-US" baseline="30000" dirty="0" smtClean="0"/>
              <a:t>th</a:t>
            </a:r>
            <a:r>
              <a:rPr lang="en-US" dirty="0" smtClean="0"/>
              <a:t> term is the below sequence : </a:t>
            </a:r>
          </a:p>
          <a:p>
            <a:r>
              <a:rPr lang="en-US" dirty="0" smtClean="0"/>
              <a:t>2,4,8,16,32,64,…..</a:t>
            </a:r>
            <a:endParaRPr lang="en-US" dirty="0"/>
          </a:p>
        </p:txBody>
      </p:sp>
      <p:sp>
        <p:nvSpPr>
          <p:cNvPr id="39" name="Rounded Rectangle 38"/>
          <p:cNvSpPr/>
          <p:nvPr/>
        </p:nvSpPr>
        <p:spPr>
          <a:xfrm>
            <a:off x="8230883" y="4068175"/>
            <a:ext cx="1284109" cy="50264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a:t>
            </a:r>
            <a:endParaRPr lang="en-US" dirty="0"/>
          </a:p>
        </p:txBody>
      </p:sp>
      <p:sp>
        <p:nvSpPr>
          <p:cNvPr id="40" name="Oval 39"/>
          <p:cNvSpPr/>
          <p:nvPr/>
        </p:nvSpPr>
        <p:spPr>
          <a:xfrm>
            <a:off x="6761602" y="5401288"/>
            <a:ext cx="457200" cy="457200"/>
          </a:xfrm>
          <a:prstGeom prst="ellipse">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mc:AlternateContent xmlns:mc="http://schemas.openxmlformats.org/markup-compatibility/2006" xmlns:a14="http://schemas.microsoft.com/office/drawing/2010/main">
        <mc:Choice Requires="a14">
          <p:sp>
            <p:nvSpPr>
              <p:cNvPr id="41" name="TextBox 40"/>
              <p:cNvSpPr txBox="1"/>
              <p:nvPr/>
            </p:nvSpPr>
            <p:spPr>
              <a:xfrm>
                <a:off x="7256204" y="5453996"/>
                <a:ext cx="3150065" cy="1200329"/>
              </a:xfrm>
              <a:prstGeom prst="rect">
                <a:avLst/>
              </a:prstGeom>
              <a:noFill/>
            </p:spPr>
            <p:txBody>
              <a:bodyPr wrap="square" rtlCol="0">
                <a:spAutoFit/>
              </a:bodyPr>
              <a:lstStyle/>
              <a:p>
                <a:r>
                  <a:rPr lang="en-US" dirty="0" smtClean="0"/>
                  <a:t>Find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 </m:t>
                    </m:r>
                    <m:r>
                      <a:rPr lang="en-US" b="0" i="1" smtClean="0">
                        <a:latin typeface="Cambria Math" panose="02040503050406030204" pitchFamily="18" charset="0"/>
                      </a:rPr>
                      <m:t>𝑡h𝑒𝑛</m:t>
                    </m:r>
                    <m:r>
                      <a:rPr lang="en-US" b="0" i="1" smtClean="0">
                        <a:latin typeface="Cambria Math" panose="02040503050406030204" pitchFamily="18" charset="0"/>
                      </a:rPr>
                      <m:t> </m:t>
                    </m:r>
                    <m:r>
                      <a:rPr lang="en-US" b="0" i="1" smtClean="0">
                        <a:latin typeface="Cambria Math" panose="02040503050406030204" pitchFamily="18" charset="0"/>
                      </a:rPr>
                      <m:t>𝑟𝑒𝑝𝑙𝑎𝑐𝑒</m:t>
                    </m:r>
                  </m:oMath>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=2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=2</m:t>
                      </m:r>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p>
                      </m:sSup>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17</m:t>
                          </m:r>
                        </m:sub>
                      </m:sSub>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17−1</m:t>
                          </m:r>
                        </m:sup>
                      </m:sSup>
                      <m:r>
                        <a:rPr lang="en-US" b="0" i="1" smtClean="0">
                          <a:latin typeface="Cambria Math" panose="02040503050406030204" pitchFamily="18" charset="0"/>
                          <a:ea typeface="Cambria Math" panose="02040503050406030204" pitchFamily="18" charset="0"/>
                        </a:rPr>
                        <m:t>=131,072</m:t>
                      </m:r>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7256204" y="5453996"/>
                <a:ext cx="3150065" cy="1200329"/>
              </a:xfrm>
              <a:prstGeom prst="rect">
                <a:avLst/>
              </a:prstGeom>
              <a:blipFill rotWithShape="0">
                <a:blip r:embed="rId4"/>
                <a:stretch>
                  <a:fillRect l="-1547" t="-3046"/>
                </a:stretch>
              </a:blipFill>
            </p:spPr>
            <p:txBody>
              <a:bodyPr/>
              <a:lstStyle/>
              <a:p>
                <a:r>
                  <a:rPr lang="en-US">
                    <a:noFill/>
                  </a:rPr>
                  <a:t> </a:t>
                </a:r>
              </a:p>
            </p:txBody>
          </p:sp>
        </mc:Fallback>
      </mc:AlternateContent>
      <p:pic>
        <p:nvPicPr>
          <p:cNvPr id="42" name="Picture 4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07345" y="6037545"/>
            <a:ext cx="670890" cy="712776"/>
          </a:xfrm>
          <a:prstGeom prst="rect">
            <a:avLst/>
          </a:prstGeom>
        </p:spPr>
      </p:pic>
    </p:spTree>
    <p:extLst>
      <p:ext uri="{BB962C8B-B14F-4D97-AF65-F5344CB8AC3E}">
        <p14:creationId xmlns:p14="http://schemas.microsoft.com/office/powerpoint/2010/main" val="2006269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36"/>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25" restart="whenNotActive" fill="hold" evtFilter="cancelBubble" nodeType="interactiveSeq">
                <p:stCondLst>
                  <p:cond evt="onClick" delay="0">
                    <p:tgtEl>
                      <p:spTgt spid="39"/>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4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childTnLst>
        </p:cTn>
      </p:par>
    </p:tnLst>
    <p:bldLst>
      <p:bldP spid="22" grpId="0"/>
      <p:bldP spid="23" grpId="0"/>
      <p:bldP spid="36" grpId="0" animBg="1"/>
      <p:bldP spid="37" grpId="0"/>
      <p:bldP spid="38" grpId="0"/>
      <p:bldP spid="39" grpId="0" animBg="1"/>
      <p:bldP spid="40" grpId="0" animBg="1"/>
      <p:bldP spid="4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04618" y="73743"/>
            <a:ext cx="2251587" cy="67842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Geometric Series   </a:t>
            </a:r>
            <a:endParaRPr lang="en-US" dirty="0">
              <a:solidFill>
                <a:schemeClr val="tx1"/>
              </a:solidFill>
            </a:endParaRPr>
          </a:p>
        </p:txBody>
      </p:sp>
      <p:sp>
        <p:nvSpPr>
          <p:cNvPr id="4" name="Rectangle 3"/>
          <p:cNvSpPr/>
          <p:nvPr/>
        </p:nvSpPr>
        <p:spPr>
          <a:xfrm>
            <a:off x="2675315" y="903409"/>
            <a:ext cx="6910192" cy="369332"/>
          </a:xfrm>
          <a:prstGeom prst="rect">
            <a:avLst/>
          </a:prstGeom>
          <a:ln w="38100">
            <a:solidFill>
              <a:srgbClr val="FF0000"/>
            </a:solidFill>
            <a:prstDash val="sysDash"/>
          </a:ln>
        </p:spPr>
        <p:txBody>
          <a:bodyPr wrap="square">
            <a:spAutoFit/>
          </a:bodyPr>
          <a:lstStyle/>
          <a:p>
            <a:r>
              <a:rPr lang="en-US" dirty="0"/>
              <a:t>An </a:t>
            </a:r>
            <a:r>
              <a:rPr lang="en-US" dirty="0" smtClean="0"/>
              <a:t>Geometric  </a:t>
            </a:r>
            <a:r>
              <a:rPr lang="en-US" dirty="0"/>
              <a:t>series is the sum of the terms of </a:t>
            </a:r>
            <a:r>
              <a:rPr lang="en-US" dirty="0" smtClean="0"/>
              <a:t>geometric  </a:t>
            </a:r>
            <a:r>
              <a:rPr lang="en-US" dirty="0"/>
              <a:t>sequence.</a:t>
            </a:r>
          </a:p>
        </p:txBody>
      </p:sp>
      <mc:AlternateContent xmlns:mc="http://schemas.openxmlformats.org/markup-compatibility/2006" xmlns:a14="http://schemas.microsoft.com/office/drawing/2010/main">
        <mc:Choice Requires="a14">
          <p:sp>
            <p:nvSpPr>
              <p:cNvPr id="6" name="TextBox 5"/>
              <p:cNvSpPr txBox="1"/>
              <p:nvPr/>
            </p:nvSpPr>
            <p:spPr>
              <a:xfrm>
                <a:off x="235973" y="1750142"/>
                <a:ext cx="8593395" cy="284815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𝐹𝑖𝑛𝑑</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𝑠𝑢𝑚</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𝑒𝑎𝑐h</m:t>
                      </m:r>
                      <m:r>
                        <a:rPr lang="en-US" b="0" i="1" smtClean="0">
                          <a:latin typeface="Cambria Math" panose="02040503050406030204" pitchFamily="18" charset="0"/>
                        </a:rPr>
                        <m:t> </m:t>
                      </m:r>
                      <m:r>
                        <a:rPr lang="en-US" b="0" i="1" smtClean="0">
                          <a:latin typeface="Cambria Math" panose="02040503050406030204" pitchFamily="18" charset="0"/>
                        </a:rPr>
                        <m:t>𝑐𝑎𝑠𝑒</m:t>
                      </m:r>
                      <m:r>
                        <a:rPr lang="en-US" b="0" i="1" smtClean="0">
                          <a:latin typeface="Cambria Math" panose="02040503050406030204" pitchFamily="18" charset="0"/>
                        </a:rPr>
                        <m:t> : </m:t>
                      </m:r>
                    </m:oMath>
                  </m:oMathPara>
                </a14:m>
                <a:endParaRPr lang="en-US" b="0" dirty="0" smtClean="0"/>
              </a:p>
              <a:p>
                <a:pPr marL="342900" indent="-342900">
                  <a:buAutoNum type="arabicParenR"/>
                </a:pPr>
                <a14:m>
                  <m:oMath xmlns:m="http://schemas.openxmlformats.org/officeDocument/2006/math">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15</m:t>
                        </m:r>
                      </m:sup>
                      <m:e>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0.5</m:t>
                                </m:r>
                              </m:e>
                            </m:d>
                          </m:e>
                          <m:sup>
                            <m:r>
                              <a:rPr lang="en-US" b="0" i="1" smtClean="0">
                                <a:latin typeface="Cambria Math" panose="02040503050406030204" pitchFamily="18" charset="0"/>
                              </a:rPr>
                              <m:t>𝑛</m:t>
                            </m:r>
                            <m:r>
                              <a:rPr lang="en-US" b="0" i="1" smtClean="0">
                                <a:latin typeface="Cambria Math" panose="02040503050406030204" pitchFamily="18" charset="0"/>
                              </a:rPr>
                              <m:t>−1</m:t>
                            </m:r>
                          </m:sup>
                        </m:sSup>
                      </m:e>
                    </m:nary>
                  </m:oMath>
                </a14:m>
                <a:endParaRPr lang="en-US"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𝑠𝑜𝑙𝑢𝑡𝑖𝑜𝑛</m:t>
                      </m:r>
                      <m:r>
                        <a:rPr lang="en-US" b="0" i="1" smtClean="0">
                          <a:latin typeface="Cambria Math" panose="02040503050406030204" pitchFamily="18" charset="0"/>
                        </a:rPr>
                        <m:t> :4,2,1,0.5,0.25,……</m:t>
                      </m:r>
                    </m:oMath>
                  </m:oMathPara>
                </a14:m>
                <a:endParaRPr lang="en-US" b="0" dirty="0" smtClean="0"/>
              </a:p>
              <a:p>
                <a:endParaRPr lang="en-US"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2)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20</m:t>
                          </m:r>
                        </m:sup>
                        <m:e>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𝑛</m:t>
                              </m:r>
                              <m:r>
                                <a:rPr lang="en-US" b="0" i="1" smtClean="0">
                                  <a:latin typeface="Cambria Math" panose="02040503050406030204" pitchFamily="18" charset="0"/>
                                </a:rPr>
                                <m:t>−1</m:t>
                              </m:r>
                            </m:sup>
                          </m:sSup>
                        </m:e>
                      </m:nary>
                    </m:oMath>
                  </m:oMathPara>
                </a14:m>
                <a:endParaRPr lang="en-US" b="0" dirty="0" smtClean="0"/>
              </a:p>
              <a:p>
                <a:endParaRPr lang="en-US" b="0" dirty="0" smtClean="0"/>
              </a:p>
              <a:p>
                <a:endParaRPr lang="en-US" b="0" dirty="0" smtClean="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35973" y="1750142"/>
                <a:ext cx="8593395" cy="2848152"/>
              </a:xfrm>
              <a:prstGeom prst="rect">
                <a:avLst/>
              </a:prstGeom>
              <a:blipFill rotWithShape="0">
                <a:blip r:embed="rId2"/>
                <a:stretch>
                  <a:fillRect l="-568" t="-5353"/>
                </a:stretch>
              </a:blipFill>
            </p:spPr>
            <p:txBody>
              <a:bodyPr/>
              <a:lstStyle/>
              <a:p>
                <a:r>
                  <a:rPr lang="en-US">
                    <a:noFill/>
                  </a:rPr>
                  <a:t> </a:t>
                </a:r>
              </a:p>
            </p:txBody>
          </p:sp>
        </mc:Fallback>
      </mc:AlternateContent>
      <p:sp>
        <p:nvSpPr>
          <p:cNvPr id="7" name="Rounded Rectangle 6"/>
          <p:cNvSpPr/>
          <p:nvPr/>
        </p:nvSpPr>
        <p:spPr>
          <a:xfrm>
            <a:off x="117985" y="3919868"/>
            <a:ext cx="1966453" cy="6784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Geometric Series Formula</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64537" y="5567992"/>
                <a:ext cx="5124159" cy="11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num>
                                <m:den>
                                  <m:r>
                                    <a:rPr lang="en-US" b="0" i="1" smtClean="0">
                                      <a:latin typeface="Cambria Math" panose="02040503050406030204" pitchFamily="18" charset="0"/>
                                    </a:rPr>
                                    <m:t>1−</m:t>
                                  </m:r>
                                  <m:r>
                                    <a:rPr lang="en-US" b="0" i="1" smtClean="0">
                                      <a:latin typeface="Cambria Math" panose="02040503050406030204" pitchFamily="18" charset="0"/>
                                    </a:rPr>
                                    <m:t>𝑟</m:t>
                                  </m:r>
                                  <m:r>
                                    <a:rPr lang="en-US" b="0" i="1" smtClean="0">
                                      <a:latin typeface="Cambria Math" panose="02040503050406030204" pitchFamily="18" charset="0"/>
                                    </a:rPr>
                                    <m:t> </m:t>
                                  </m:r>
                                </m:den>
                              </m:f>
                              <m:r>
                                <a:rPr lang="en-US" b="0" i="1" smtClean="0">
                                  <a:latin typeface="Cambria Math" panose="02040503050406030204" pitchFamily="18" charset="0"/>
                                </a:rPr>
                                <m:t>   </m:t>
                              </m:r>
                              <m:r>
                                <a:rPr lang="en-US" b="0" i="1" smtClean="0">
                                  <a:latin typeface="Cambria Math" panose="02040503050406030204" pitchFamily="18" charset="0"/>
                                </a:rPr>
                                <m:t>𝑖𝑛𝑓𝑖𝑛𝑖𝑡𝑒</m:t>
                              </m:r>
                              <m:r>
                                <a:rPr lang="en-US" b="0" i="1" smtClean="0">
                                  <a:latin typeface="Cambria Math" panose="02040503050406030204" pitchFamily="18" charset="0"/>
                                </a:rPr>
                                <m:t> </m:t>
                              </m:r>
                              <m:r>
                                <a:rPr lang="en-US" b="0" i="1" smtClean="0">
                                  <a:latin typeface="Cambria Math" panose="02040503050406030204" pitchFamily="18" charset="0"/>
                                </a:rPr>
                                <m:t>𝐺𝑒𝑜𝑚𝑒𝑡𝑟𝑖𝑐</m:t>
                              </m:r>
                              <m:r>
                                <a:rPr lang="en-US" b="0" i="1" smtClean="0">
                                  <a:latin typeface="Cambria Math" panose="02040503050406030204" pitchFamily="18" charset="0"/>
                                </a:rPr>
                                <m:t> </m:t>
                              </m:r>
                              <m:r>
                                <a:rPr lang="en-US" b="0" i="1" smtClean="0">
                                  <a:latin typeface="Cambria Math" panose="02040503050406030204" pitchFamily="18" charset="0"/>
                                </a:rPr>
                                <m:t>𝑠𝑒𝑟𝑖𝑒𝑠</m:t>
                              </m:r>
                            </m:e>
                            <m:e/>
                            <m:e>
                              <m:r>
                                <a:rPr lang="en-US" b="0" i="1" smtClean="0">
                                  <a:latin typeface="Cambria Math" panose="02040503050406030204" pitchFamily="18" charset="0"/>
                                </a:rPr>
                                <m:t>𝑠𝑢𝑐h</m:t>
                              </m:r>
                              <m:r>
                                <a:rPr lang="en-US" b="0" i="1" smtClean="0">
                                  <a:latin typeface="Cambria Math" panose="02040503050406030204" pitchFamily="18" charset="0"/>
                                </a:rPr>
                                <m:t> </m:t>
                              </m:r>
                              <m:r>
                                <a:rPr lang="en-US" b="0" i="1" smtClean="0">
                                  <a:latin typeface="Cambria Math" panose="02040503050406030204" pitchFamily="18" charset="0"/>
                                </a:rPr>
                                <m:t>𝑡h𝑎𝑡</m:t>
                              </m:r>
                              <m:r>
                                <a:rPr lang="en-US" b="0" i="1" smtClean="0">
                                  <a:latin typeface="Cambria Math" panose="02040503050406030204" pitchFamily="18" charset="0"/>
                                </a:rPr>
                                <m:t> </m:t>
                              </m:r>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&lt;1  ,</m:t>
                              </m:r>
                              <m:r>
                                <a:rPr lang="en-US" b="0" i="1" smtClean="0">
                                  <a:solidFill>
                                    <a:srgbClr val="FF0000"/>
                                  </a:solidFill>
                                  <a:latin typeface="Cambria Math" panose="02040503050406030204" pitchFamily="18" charset="0"/>
                                </a:rPr>
                                <m:t>𝑖𝑓</m:t>
                              </m:r>
                              <m:r>
                                <a:rPr lang="en-US" b="0" i="1" smtClean="0">
                                  <a:solidFill>
                                    <a:srgbClr val="FF0000"/>
                                  </a:solidFill>
                                  <a:latin typeface="Cambria Math" panose="02040503050406030204" pitchFamily="18" charset="0"/>
                                </a:rPr>
                                <m:t> </m:t>
                              </m:r>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&gt;1 </m:t>
                              </m:r>
                              <m:r>
                                <a:rPr lang="en-US" b="0" i="1" smtClean="0">
                                  <a:solidFill>
                                    <a:srgbClr val="FF0000"/>
                                  </a:solidFill>
                                  <a:latin typeface="Cambria Math" panose="02040503050406030204" pitchFamily="18" charset="0"/>
                                </a:rPr>
                                <m:t>𝑛𝑜</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𝑠𝑢𝑚</m:t>
                              </m:r>
                              <m:r>
                                <a:rPr lang="en-US" b="0" i="1" smtClean="0">
                                  <a:solidFill>
                                    <a:srgbClr val="FF0000"/>
                                  </a:solidFill>
                                  <a:latin typeface="Cambria Math" panose="02040503050406030204" pitchFamily="18" charset="0"/>
                                </a:rPr>
                                <m:t>  </m:t>
                              </m:r>
                            </m:e>
                          </m:eqArr>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64537" y="5567992"/>
                <a:ext cx="5124159" cy="1139223"/>
              </a:xfrm>
              <a:prstGeom prst="rect">
                <a:avLst/>
              </a:prstGeom>
              <a:blipFill rotWithShape="0">
                <a:blip r:embed="rId3"/>
                <a:stretch>
                  <a:fillRect/>
                </a:stretch>
              </a:blipFill>
            </p:spPr>
            <p:txBody>
              <a:bodyPr/>
              <a:lstStyle/>
              <a:p>
                <a:r>
                  <a:rPr lang="en-US">
                    <a:noFill/>
                  </a:rPr>
                  <a:t> </a:t>
                </a:r>
              </a:p>
            </p:txBody>
          </p:sp>
        </mc:Fallback>
      </mc:AlternateContent>
      <p:sp>
        <p:nvSpPr>
          <p:cNvPr id="16" name="Oval 15"/>
          <p:cNvSpPr/>
          <p:nvPr/>
        </p:nvSpPr>
        <p:spPr>
          <a:xfrm>
            <a:off x="117985" y="4847095"/>
            <a:ext cx="457200" cy="457200"/>
          </a:xfrm>
          <a:prstGeom prst="ellipse">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mc:AlternateContent xmlns:mc="http://schemas.openxmlformats.org/markup-compatibility/2006" xmlns:a14="http://schemas.microsoft.com/office/drawing/2010/main">
        <mc:Choice Requires="a14">
          <p:sp>
            <p:nvSpPr>
              <p:cNvPr id="17" name="TextBox 16"/>
              <p:cNvSpPr txBox="1"/>
              <p:nvPr/>
            </p:nvSpPr>
            <p:spPr>
              <a:xfrm>
                <a:off x="802739" y="4804581"/>
                <a:ext cx="5124159" cy="8470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sup>
                              </m:sSup>
                              <m:r>
                                <a:rPr lang="en-US" b="0" i="1" smtClean="0">
                                  <a:latin typeface="Cambria Math" panose="02040503050406030204" pitchFamily="18" charset="0"/>
                                </a:rPr>
                                <m:t>)</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𝑟</m:t>
                                  </m:r>
                                </m:e>
                              </m:d>
                            </m:den>
                          </m:f>
                          <m:r>
                            <a:rPr lang="en-US" b="0" i="1" smtClean="0">
                              <a:latin typeface="Cambria Math" panose="02040503050406030204" pitchFamily="18" charset="0"/>
                            </a:rPr>
                            <m:t>   </m:t>
                          </m:r>
                          <m:r>
                            <a:rPr lang="en-US" b="0" i="1" smtClean="0">
                              <a:latin typeface="Cambria Math" panose="02040503050406030204" pitchFamily="18" charset="0"/>
                            </a:rPr>
                            <m:t>𝐹𝑖𝑛𝑖𝑡𝑒</m:t>
                          </m:r>
                          <m:r>
                            <a:rPr lang="en-US" b="0" i="1" smtClean="0">
                              <a:latin typeface="Cambria Math" panose="02040503050406030204" pitchFamily="18" charset="0"/>
                            </a:rPr>
                            <m:t> </m:t>
                          </m:r>
                          <m:r>
                            <a:rPr lang="en-US" b="0" i="1" smtClean="0">
                              <a:latin typeface="Cambria Math" panose="02040503050406030204" pitchFamily="18" charset="0"/>
                            </a:rPr>
                            <m:t>𝐺𝑒𝑜𝑚𝑒𝑡𝑟𝑖𝑐</m:t>
                          </m:r>
                          <m:r>
                            <a:rPr lang="en-US" b="0" i="1" smtClean="0">
                              <a:latin typeface="Cambria Math" panose="02040503050406030204" pitchFamily="18" charset="0"/>
                            </a:rPr>
                            <m:t> </m:t>
                          </m:r>
                          <m:r>
                            <a:rPr lang="en-US" b="0" i="1" smtClean="0">
                              <a:latin typeface="Cambria Math" panose="02040503050406030204" pitchFamily="18" charset="0"/>
                            </a:rPr>
                            <m:t>𝑠𝑒𝑞𝑢𝑒𝑛𝑐𝑒</m:t>
                          </m:r>
                          <m:r>
                            <a:rPr lang="en-US" b="0" i="1" smtClean="0">
                              <a:latin typeface="Cambria Math" panose="02040503050406030204" pitchFamily="18" charset="0"/>
                            </a:rPr>
                            <m:t> </m:t>
                          </m:r>
                        </m:e>
                      </m:nary>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02739" y="4804581"/>
                <a:ext cx="5124159" cy="847027"/>
              </a:xfrm>
              <a:prstGeom prst="rect">
                <a:avLst/>
              </a:prstGeom>
              <a:blipFill rotWithShape="0">
                <a:blip r:embed="rId4"/>
                <a:stretch>
                  <a:fillRect/>
                </a:stretch>
              </a:blipFill>
            </p:spPr>
            <p:txBody>
              <a:bodyPr/>
              <a:lstStyle/>
              <a:p>
                <a:r>
                  <a:rPr lang="en-US">
                    <a:noFill/>
                  </a:rPr>
                  <a:t> </a:t>
                </a:r>
              </a:p>
            </p:txBody>
          </p:sp>
        </mc:Fallback>
      </mc:AlternateContent>
      <p:sp>
        <p:nvSpPr>
          <p:cNvPr id="18" name="Oval 17"/>
          <p:cNvSpPr/>
          <p:nvPr/>
        </p:nvSpPr>
        <p:spPr>
          <a:xfrm>
            <a:off x="117985" y="5812849"/>
            <a:ext cx="457200" cy="457200"/>
          </a:xfrm>
          <a:prstGeom prst="ellipse">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grpSp>
        <p:nvGrpSpPr>
          <p:cNvPr id="10" name="Group 9"/>
          <p:cNvGrpSpPr/>
          <p:nvPr/>
        </p:nvGrpSpPr>
        <p:grpSpPr>
          <a:xfrm>
            <a:off x="6026226" y="2344901"/>
            <a:ext cx="5671931" cy="2950129"/>
            <a:chOff x="6363826" y="1954060"/>
            <a:chExt cx="5671931" cy="2950129"/>
          </a:xfrm>
        </p:grpSpPr>
        <mc:AlternateContent xmlns:mc="http://schemas.openxmlformats.org/markup-compatibility/2006" xmlns:a14="http://schemas.microsoft.com/office/drawing/2010/main">
          <mc:Choice Requires="a14">
            <p:sp>
              <p:nvSpPr>
                <p:cNvPr id="11" name="TextBox 10"/>
                <p:cNvSpPr txBox="1"/>
                <p:nvPr/>
              </p:nvSpPr>
              <p:spPr>
                <a:xfrm>
                  <a:off x="6363826" y="2759136"/>
                  <a:ext cx="538619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𝐹𝑖𝑛𝑑</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𝑠𝑢𝑚</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1</m:t>
                        </m:r>
                        <m:r>
                          <a:rPr lang="en-US" b="0" i="1" smtClean="0">
                            <a:latin typeface="Cambria Math" panose="02040503050406030204" pitchFamily="18" charset="0"/>
                          </a:rPr>
                          <m:t>𝑠𝑡</m:t>
                        </m:r>
                        <m:r>
                          <a:rPr lang="en-US" b="0" i="1" smtClean="0">
                            <a:latin typeface="Cambria Math" panose="02040503050406030204" pitchFamily="18" charset="0"/>
                          </a:rPr>
                          <m:t> 9 </m:t>
                        </m:r>
                        <m:r>
                          <a:rPr lang="en-US" b="0" i="1" smtClean="0">
                            <a:latin typeface="Cambria Math" panose="02040503050406030204" pitchFamily="18" charset="0"/>
                          </a:rPr>
                          <m:t>𝑡𝑒𝑟𝑚𝑠</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𝑔𝑖𝑣𝑒𝑛</m:t>
                        </m:r>
                        <m:r>
                          <a:rPr lang="en-US" b="0" i="1" smtClean="0">
                            <a:latin typeface="Cambria Math" panose="02040503050406030204" pitchFamily="18" charset="0"/>
                          </a:rPr>
                          <m:t> </m:t>
                        </m:r>
                        <m:r>
                          <a:rPr lang="en-US" b="0" i="1" smtClean="0">
                            <a:latin typeface="Cambria Math" panose="02040503050406030204" pitchFamily="18" charset="0"/>
                          </a:rPr>
                          <m:t>𝑠𝑒𝑟𝑖𝑒𝑠</m:t>
                        </m:r>
                      </m:oMath>
                      <m:oMath xmlns:m="http://schemas.openxmlformats.org/officeDocument/2006/math">
                        <m:r>
                          <a:rPr lang="en-US" i="1">
                            <a:latin typeface="Cambria Math" panose="02040503050406030204" pitchFamily="18" charset="0"/>
                          </a:rPr>
                          <m:t>2</m:t>
                        </m:r>
                        <m:r>
                          <a:rPr lang="en-US" b="0" i="1" smtClean="0">
                            <a:latin typeface="Cambria Math" panose="02040503050406030204" pitchFamily="18" charset="0"/>
                          </a:rPr>
                          <m:t>+4+8+16…..</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363826" y="2759136"/>
                  <a:ext cx="5386192" cy="646331"/>
                </a:xfrm>
                <a:prstGeom prst="rect">
                  <a:avLst/>
                </a:prstGeom>
                <a:blipFill rotWithShape="0">
                  <a:blip r:embed="rId5"/>
                  <a:stretch>
                    <a:fillRect r="-1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363826" y="3548676"/>
                  <a:ext cx="1636602" cy="5867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9</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sup>
                                </m:sSup>
                              </m:e>
                            </m:d>
                          </m:num>
                          <m:den>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−1)</m:t>
                            </m:r>
                          </m:den>
                        </m:f>
                      </m:oMath>
                    </m:oMathPara>
                  </a14:m>
                  <a:r>
                    <a:rPr lang="en-US" dirty="0" smtClean="0"/>
                    <a:t/>
                  </a:r>
                  <a:br>
                    <a:rPr lang="en-US" dirty="0" smtClean="0"/>
                  </a:b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363826" y="3548676"/>
                  <a:ext cx="1636602" cy="58676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881279" y="3576830"/>
                  <a:ext cx="2154478" cy="369397"/>
                </a:xfrm>
                <a:prstGeom prst="rect">
                  <a:avLst/>
                </a:prstGeom>
                <a:noFill/>
                <a:ln w="38100">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𝑟</m:t>
                        </m:r>
                        <m:r>
                          <a:rPr lang="en-US" b="0" i="1" smtClean="0">
                            <a:latin typeface="Cambria Math" panose="02040503050406030204" pitchFamily="18" charset="0"/>
                          </a:rPr>
                          <m:t>=2</m:t>
                        </m:r>
                      </m:oMath>
                    </m:oMathPara>
                  </a14:m>
                  <a:r>
                    <a:rPr lang="en-US" b="0" i="1" dirty="0" smtClean="0">
                      <a:latin typeface="Cambria Math" panose="02040503050406030204" pitchFamily="18" charset="0"/>
                    </a:rPr>
                    <a:t/>
                  </a:r>
                  <a:br>
                    <a:rPr lang="en-US" b="0" i="1" dirty="0" smtClean="0">
                      <a:latin typeface="Cambria Math" panose="02040503050406030204" pitchFamily="18" charset="0"/>
                    </a:rPr>
                  </a:br>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9881279" y="3576830"/>
                  <a:ext cx="2154478" cy="369397"/>
                </a:xfrm>
                <a:prstGeom prst="rect">
                  <a:avLst/>
                </a:prstGeom>
                <a:blipFill rotWithShape="0">
                  <a:blip r:embed="rId7"/>
                  <a:stretch>
                    <a:fillRect/>
                  </a:stretch>
                </a:blipFill>
                <a:ln w="38100">
                  <a:solidFill>
                    <a:srgbClr val="0070C0"/>
                  </a:solidFill>
                </a:ln>
              </p:spPr>
              <p:txBody>
                <a:bodyPr/>
                <a:lstStyle/>
                <a:p>
                  <a:r>
                    <a:rPr lang="en-US">
                      <a:noFill/>
                    </a:rPr>
                    <a:t> </a:t>
                  </a:r>
                </a:p>
              </p:txBody>
            </p:sp>
          </mc:Fallback>
        </mc:AlternateContent>
        <p:sp>
          <p:nvSpPr>
            <p:cNvPr id="14" name="Rounded Rectangle 13"/>
            <p:cNvSpPr/>
            <p:nvPr/>
          </p:nvSpPr>
          <p:spPr>
            <a:xfrm>
              <a:off x="8357825" y="3504011"/>
              <a:ext cx="1398194" cy="4696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Find r </a:t>
              </a:r>
              <a:endParaRPr lang="en-US" dirty="0">
                <a:solidFill>
                  <a:schemeClr val="tx1"/>
                </a:solidFill>
              </a:endParaRPr>
            </a:p>
          </p:txBody>
        </p:sp>
        <mc:AlternateContent xmlns:mc="http://schemas.openxmlformats.org/markup-compatibility/2006" xmlns:a14="http://schemas.microsoft.com/office/drawing/2010/main">
          <mc:Choice Requires="a14">
            <p:sp>
              <p:nvSpPr>
                <p:cNvPr id="15" name="Rectangle 14"/>
                <p:cNvSpPr/>
                <p:nvPr/>
              </p:nvSpPr>
              <p:spPr>
                <a:xfrm>
                  <a:off x="6363826" y="4257858"/>
                  <a:ext cx="257012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9</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9</m:t>
                            </m:r>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9</m:t>
                                    </m:r>
                                  </m:sup>
                                </m:sSup>
                              </m:e>
                            </m:d>
                          </m:num>
                          <m:den>
                            <m:r>
                              <a:rPr lang="en-US" b="0" i="1" smtClean="0">
                                <a:latin typeface="Cambria Math" panose="02040503050406030204" pitchFamily="18" charset="0"/>
                              </a:rPr>
                              <m:t>2−1</m:t>
                            </m:r>
                          </m:den>
                        </m:f>
                        <m:r>
                          <a:rPr lang="en-US" i="1">
                            <a:latin typeface="Cambria Math" panose="02040503050406030204" pitchFamily="18" charset="0"/>
                          </a:rPr>
                          <m:t>=</m:t>
                        </m:r>
                        <m:r>
                          <a:rPr lang="en-US" b="0" i="1" smtClean="0">
                            <a:latin typeface="Cambria Math" panose="02040503050406030204" pitchFamily="18" charset="0"/>
                          </a:rPr>
                          <m:t>5,617</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6363826" y="4257858"/>
                  <a:ext cx="2570127" cy="646331"/>
                </a:xfrm>
                <a:prstGeom prst="rect">
                  <a:avLst/>
                </a:prstGeom>
                <a:blipFill rotWithShape="0">
                  <a:blip r:embed="rId8"/>
                  <a:stretch>
                    <a:fillRect/>
                  </a:stretch>
                </a:blipFill>
              </p:spPr>
              <p:txBody>
                <a:bodyPr/>
                <a:lstStyle/>
                <a:p>
                  <a:r>
                    <a:rPr lang="en-US">
                      <a:noFill/>
                    </a:rPr>
                    <a:t> </a:t>
                  </a:r>
                </a:p>
              </p:txBody>
            </p:sp>
          </mc:Fallback>
        </mc:AlternateContent>
        <p:sp>
          <p:nvSpPr>
            <p:cNvPr id="3" name="Rounded Rectangle 2"/>
            <p:cNvSpPr/>
            <p:nvPr/>
          </p:nvSpPr>
          <p:spPr>
            <a:xfrm>
              <a:off x="8357825" y="1954060"/>
              <a:ext cx="1738153" cy="61377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a:t>
              </a:r>
              <a:endParaRPr lang="en-US" dirty="0"/>
            </a:p>
          </p:txBody>
        </p:sp>
      </p:grpSp>
      <p:grpSp>
        <p:nvGrpSpPr>
          <p:cNvPr id="5" name="Group 4"/>
          <p:cNvGrpSpPr/>
          <p:nvPr/>
        </p:nvGrpSpPr>
        <p:grpSpPr>
          <a:xfrm>
            <a:off x="6049853" y="2356038"/>
            <a:ext cx="5673959" cy="2916594"/>
            <a:chOff x="6078087" y="4176053"/>
            <a:chExt cx="5673959" cy="2916594"/>
          </a:xfrm>
        </p:grpSpPr>
        <mc:AlternateContent xmlns:mc="http://schemas.openxmlformats.org/markup-compatibility/2006" xmlns:a14="http://schemas.microsoft.com/office/drawing/2010/main">
          <mc:Choice Requires="a14">
            <p:sp>
              <p:nvSpPr>
                <p:cNvPr id="19" name="TextBox 18"/>
                <p:cNvSpPr txBox="1"/>
                <p:nvPr/>
              </p:nvSpPr>
              <p:spPr>
                <a:xfrm>
                  <a:off x="6078087" y="4981129"/>
                  <a:ext cx="538619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𝐹𝑖𝑛𝑑</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𝑖𝑛𝑓𝑖𝑛𝑖𝑡𝑒</m:t>
                        </m:r>
                        <m:r>
                          <a:rPr lang="en-US" b="0" i="1" smtClean="0">
                            <a:latin typeface="Cambria Math" panose="02040503050406030204" pitchFamily="18" charset="0"/>
                          </a:rPr>
                          <m:t> </m:t>
                        </m:r>
                        <m:r>
                          <a:rPr lang="en-US" b="0" i="1" smtClean="0">
                            <a:latin typeface="Cambria Math" panose="02040503050406030204" pitchFamily="18" charset="0"/>
                          </a:rPr>
                          <m:t>𝑠𝑢𝑚</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𝑔𝑖𝑣𝑒𝑛</m:t>
                        </m:r>
                        <m:r>
                          <a:rPr lang="en-US" b="0" i="1" smtClean="0">
                            <a:latin typeface="Cambria Math" panose="02040503050406030204" pitchFamily="18" charset="0"/>
                          </a:rPr>
                          <m:t> </m:t>
                        </m:r>
                        <m:r>
                          <a:rPr lang="en-US" b="0" i="1" smtClean="0">
                            <a:latin typeface="Cambria Math" panose="02040503050406030204" pitchFamily="18" charset="0"/>
                          </a:rPr>
                          <m:t>𝑠𝑒𝑟𝑖𝑒𝑠</m:t>
                        </m:r>
                      </m:oMath>
                      <m:oMath xmlns:m="http://schemas.openxmlformats.org/officeDocument/2006/math">
                        <m:r>
                          <a:rPr lang="en-US" i="1">
                            <a:latin typeface="Cambria Math" panose="02040503050406030204" pitchFamily="18" charset="0"/>
                          </a:rPr>
                          <m:t>2</m:t>
                        </m:r>
                        <m:r>
                          <a:rPr lang="en-US" b="0" i="1" smtClean="0">
                            <a:latin typeface="Cambria Math" panose="02040503050406030204" pitchFamily="18" charset="0"/>
                          </a:rPr>
                          <m:t>+1+0.5+0.25…..</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6078087" y="4981129"/>
                  <a:ext cx="5386192" cy="64633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078087" y="5770669"/>
                  <a:ext cx="1392817" cy="5696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i="1">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(1−</m:t>
                            </m:r>
                            <m:r>
                              <a:rPr lang="en-US" b="0" i="1" smtClean="0">
                                <a:latin typeface="Cambria Math" panose="02040503050406030204" pitchFamily="18" charset="0"/>
                              </a:rPr>
                              <m:t>𝑟</m:t>
                            </m:r>
                            <m:r>
                              <a:rPr lang="en-US" b="0" i="1" smtClean="0">
                                <a:latin typeface="Cambria Math" panose="02040503050406030204" pitchFamily="18" charset="0"/>
                              </a:rPr>
                              <m:t>)</m:t>
                            </m:r>
                          </m:den>
                        </m:f>
                      </m:oMath>
                    </m:oMathPara>
                  </a14:m>
                  <a:r>
                    <a:rPr lang="en-US" dirty="0" smtClean="0"/>
                    <a:t/>
                  </a:r>
                  <a:br>
                    <a:rPr lang="en-US" dirty="0" smtClean="0"/>
                  </a:br>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6078087" y="5770669"/>
                  <a:ext cx="1392817" cy="56964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9597568" y="5627460"/>
                  <a:ext cx="2154478" cy="611001"/>
                </a:xfrm>
                <a:prstGeom prst="rect">
                  <a:avLst/>
                </a:prstGeom>
                <a:noFill/>
                <a:ln w="38100">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r>
                    <a:rPr lang="en-US" b="0" i="1" dirty="0" smtClean="0">
                      <a:latin typeface="Cambria Math" panose="02040503050406030204" pitchFamily="18" charset="0"/>
                    </a:rPr>
                    <a:t/>
                  </a:r>
                  <a:br>
                    <a:rPr lang="en-US" b="0" i="1" dirty="0" smtClean="0">
                      <a:latin typeface="Cambria Math" panose="02040503050406030204" pitchFamily="18" charset="0"/>
                    </a:rPr>
                  </a:br>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9597568" y="5627460"/>
                  <a:ext cx="2154478" cy="611001"/>
                </a:xfrm>
                <a:prstGeom prst="rect">
                  <a:avLst/>
                </a:prstGeom>
                <a:blipFill rotWithShape="0">
                  <a:blip r:embed="rId11"/>
                  <a:stretch>
                    <a:fillRect/>
                  </a:stretch>
                </a:blipFill>
                <a:ln w="38100">
                  <a:solidFill>
                    <a:srgbClr val="0070C0"/>
                  </a:solidFill>
                </a:ln>
              </p:spPr>
              <p:txBody>
                <a:bodyPr/>
                <a:lstStyle/>
                <a:p>
                  <a:r>
                    <a:rPr lang="en-US">
                      <a:noFill/>
                    </a:rPr>
                    <a:t> </a:t>
                  </a:r>
                </a:p>
              </p:txBody>
            </p:sp>
          </mc:Fallback>
        </mc:AlternateContent>
        <p:sp>
          <p:nvSpPr>
            <p:cNvPr id="22" name="Rounded Rectangle 21"/>
            <p:cNvSpPr/>
            <p:nvPr/>
          </p:nvSpPr>
          <p:spPr>
            <a:xfrm>
              <a:off x="8072086" y="5726004"/>
              <a:ext cx="1398194" cy="4696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Find r </a:t>
              </a:r>
              <a:endParaRPr lang="en-US" dirty="0">
                <a:solidFill>
                  <a:schemeClr val="tx1"/>
                </a:solidFill>
              </a:endParaRPr>
            </a:p>
          </p:txBody>
        </p:sp>
        <mc:AlternateContent xmlns:mc="http://schemas.openxmlformats.org/markup-compatibility/2006" xmlns:a14="http://schemas.microsoft.com/office/drawing/2010/main">
          <mc:Choice Requires="a14">
            <p:sp>
              <p:nvSpPr>
                <p:cNvPr id="23" name="Rectangle 22"/>
                <p:cNvSpPr/>
                <p:nvPr/>
              </p:nvSpPr>
              <p:spPr>
                <a:xfrm>
                  <a:off x="6078087" y="6479851"/>
                  <a:ext cx="1963936"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1−0.5</m:t>
                            </m:r>
                          </m:den>
                        </m:f>
                        <m:r>
                          <a:rPr lang="en-US" i="1">
                            <a:latin typeface="Cambria Math" panose="02040503050406030204" pitchFamily="18" charset="0"/>
                          </a:rPr>
                          <m:t>=</m:t>
                        </m:r>
                        <m:r>
                          <a:rPr lang="en-US" b="0" i="1" smtClean="0">
                            <a:latin typeface="Cambria Math" panose="02040503050406030204" pitchFamily="18" charset="0"/>
                          </a:rPr>
                          <m:t>4</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6078087" y="6479851"/>
                  <a:ext cx="1963936" cy="612796"/>
                </a:xfrm>
                <a:prstGeom prst="rect">
                  <a:avLst/>
                </a:prstGeom>
                <a:blipFill rotWithShape="0">
                  <a:blip r:embed="rId12"/>
                  <a:stretch>
                    <a:fillRect/>
                  </a:stretch>
                </a:blipFill>
              </p:spPr>
              <p:txBody>
                <a:bodyPr/>
                <a:lstStyle/>
                <a:p>
                  <a:r>
                    <a:rPr lang="en-US">
                      <a:noFill/>
                    </a:rPr>
                    <a:t> </a:t>
                  </a:r>
                </a:p>
              </p:txBody>
            </p:sp>
          </mc:Fallback>
        </mc:AlternateContent>
        <p:sp>
          <p:nvSpPr>
            <p:cNvPr id="24" name="Rounded Rectangle 23"/>
            <p:cNvSpPr/>
            <p:nvPr/>
          </p:nvSpPr>
          <p:spPr>
            <a:xfrm>
              <a:off x="8072086" y="4176053"/>
              <a:ext cx="1738153" cy="61377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a:t>
              </a:r>
              <a:endParaRPr lang="en-US" dirty="0"/>
            </a:p>
          </p:txBody>
        </p:sp>
      </p:grpSp>
      <p:sp>
        <p:nvSpPr>
          <p:cNvPr id="25" name="Rounded Rectangle 24">
            <a:hlinkClick r:id="rId13" action="ppaction://hlinksldjump"/>
          </p:cNvPr>
          <p:cNvSpPr/>
          <p:nvPr/>
        </p:nvSpPr>
        <p:spPr>
          <a:xfrm>
            <a:off x="7311289" y="5998129"/>
            <a:ext cx="1791474" cy="72257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Practice </a:t>
            </a:r>
            <a:endParaRPr lang="en-US" dirty="0"/>
          </a:p>
        </p:txBody>
      </p:sp>
      <p:pic>
        <p:nvPicPr>
          <p:cNvPr id="28" name="Picture 27">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07345" y="6037545"/>
            <a:ext cx="670890" cy="712776"/>
          </a:xfrm>
          <a:prstGeom prst="rect">
            <a:avLst/>
          </a:prstGeom>
        </p:spPr>
      </p:pic>
    </p:spTree>
    <p:extLst>
      <p:ext uri="{BB962C8B-B14F-4D97-AF65-F5344CB8AC3E}">
        <p14:creationId xmlns:p14="http://schemas.microsoft.com/office/powerpoint/2010/main" val="322370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8" grpId="0"/>
      <p:bldP spid="8" grpId="1"/>
      <p:bldP spid="8" grpId="2"/>
      <p:bldP spid="17" grpId="0"/>
      <p:bldP spid="17"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82" y="210896"/>
            <a:ext cx="6096000" cy="1754326"/>
          </a:xfrm>
          <a:prstGeom prst="rect">
            <a:avLst/>
          </a:prstGeom>
        </p:spPr>
        <p:txBody>
          <a:bodyPr>
            <a:spAutoFit/>
          </a:bodyPr>
          <a:lstStyle/>
          <a:p>
            <a:r>
              <a:rPr lang="en-US" dirty="0" smtClean="0"/>
              <a:t>1) If </a:t>
            </a:r>
            <a:r>
              <a:rPr lang="en-US" dirty="0"/>
              <a:t>the first term of an arithmetic series is 2, the last term is 20, and the </a:t>
            </a:r>
            <a:r>
              <a:rPr lang="en-US" dirty="0" smtClean="0"/>
              <a:t>common difference is </a:t>
            </a:r>
            <a:r>
              <a:rPr lang="en-US" dirty="0"/>
              <a:t>+2 … </a:t>
            </a:r>
            <a:r>
              <a:rPr lang="en-US" dirty="0" smtClean="0"/>
              <a:t/>
            </a:r>
            <a:br>
              <a:rPr lang="en-US" dirty="0" smtClean="0"/>
            </a:br>
            <a:endParaRPr lang="en-US" dirty="0" smtClean="0"/>
          </a:p>
          <a:p>
            <a:pPr marL="342900" indent="-342900">
              <a:buAutoNum type="alphaLcParenR"/>
            </a:pPr>
            <a:r>
              <a:rPr lang="en-US" dirty="0" smtClean="0"/>
              <a:t>Determine </a:t>
            </a:r>
            <a:r>
              <a:rPr lang="en-US" dirty="0"/>
              <a:t>the number of terms in the </a:t>
            </a:r>
            <a:r>
              <a:rPr lang="en-US" dirty="0" smtClean="0"/>
              <a:t>series</a:t>
            </a:r>
            <a:br>
              <a:rPr lang="en-US" dirty="0" smtClean="0"/>
            </a:br>
            <a:endParaRPr lang="en-US" dirty="0" smtClean="0"/>
          </a:p>
          <a:p>
            <a:pPr marL="342900" indent="-342900">
              <a:buAutoNum type="alphaLcParenR"/>
            </a:pPr>
            <a:r>
              <a:rPr lang="en-US" dirty="0" smtClean="0"/>
              <a:t> </a:t>
            </a:r>
            <a:r>
              <a:rPr lang="en-US" dirty="0"/>
              <a:t>b) Determine the sum of all the terms in the series</a:t>
            </a:r>
          </a:p>
        </p:txBody>
      </p:sp>
      <p:sp>
        <p:nvSpPr>
          <p:cNvPr id="4" name="Rectangle 3"/>
          <p:cNvSpPr/>
          <p:nvPr/>
        </p:nvSpPr>
        <p:spPr>
          <a:xfrm>
            <a:off x="0" y="2629132"/>
            <a:ext cx="6096000" cy="923330"/>
          </a:xfrm>
          <a:prstGeom prst="rect">
            <a:avLst/>
          </a:prstGeom>
        </p:spPr>
        <p:txBody>
          <a:bodyPr>
            <a:spAutoFit/>
          </a:bodyPr>
          <a:lstStyle/>
          <a:p>
            <a:r>
              <a:rPr lang="en-US" dirty="0" smtClean="0"/>
              <a:t>2) A </a:t>
            </a:r>
            <a:r>
              <a:rPr lang="en-US" dirty="0"/>
              <a:t>geometric series has a sum of 1365. Each term increases by a factor of 4. If there are 6 terms, find the</a:t>
            </a:r>
          </a:p>
          <a:p>
            <a:r>
              <a:rPr lang="en-US" dirty="0"/>
              <a:t>value of the first term. </a:t>
            </a:r>
          </a:p>
        </p:txBody>
      </p:sp>
      <p:sp>
        <p:nvSpPr>
          <p:cNvPr id="5" name="Rectangle 4"/>
          <p:cNvSpPr/>
          <p:nvPr/>
        </p:nvSpPr>
        <p:spPr>
          <a:xfrm>
            <a:off x="0" y="3995183"/>
            <a:ext cx="9306838" cy="369332"/>
          </a:xfrm>
          <a:prstGeom prst="rect">
            <a:avLst/>
          </a:prstGeom>
        </p:spPr>
        <p:txBody>
          <a:bodyPr wrap="square">
            <a:spAutoFit/>
          </a:bodyPr>
          <a:lstStyle/>
          <a:p>
            <a:r>
              <a:rPr lang="en-US" dirty="0" smtClean="0"/>
              <a:t>3) </a:t>
            </a:r>
            <a:r>
              <a:rPr lang="en-US" b="1" dirty="0" smtClean="0"/>
              <a:t>Determine </a:t>
            </a:r>
            <a:r>
              <a:rPr lang="en-US" b="1" dirty="0"/>
              <a:t>if the summation is arithmetic or geometric. Evaluate each series described</a:t>
            </a:r>
            <a:r>
              <a:rPr lang="en-US" dirty="0"/>
              <a:t>.</a:t>
            </a:r>
          </a:p>
        </p:txBody>
      </p:sp>
      <mc:AlternateContent xmlns:mc="http://schemas.openxmlformats.org/markup-compatibility/2006" xmlns:a14="http://schemas.microsoft.com/office/drawing/2010/main">
        <mc:Choice Requires="a14">
          <p:sp>
            <p:nvSpPr>
              <p:cNvPr id="6" name="TextBox 5"/>
              <p:cNvSpPr txBox="1"/>
              <p:nvPr/>
            </p:nvSpPr>
            <p:spPr>
              <a:xfrm>
                <a:off x="175364" y="4530237"/>
                <a:ext cx="1386405" cy="7811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5</m:t>
                          </m:r>
                        </m:sup>
                        <m:e>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+1</m:t>
                          </m:r>
                        </m:e>
                      </m:nary>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75364" y="4530237"/>
                <a:ext cx="1386405" cy="78117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75363" y="5613300"/>
                <a:ext cx="978666" cy="7811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5</m:t>
                          </m:r>
                        </m:sup>
                        <m:e>
                          <m:r>
                            <a:rPr lang="en-US" b="0" i="1" smtClean="0">
                              <a:latin typeface="Cambria Math" panose="02040503050406030204" pitchFamily="18" charset="0"/>
                            </a:rPr>
                            <m:t>4</m:t>
                          </m:r>
                          <m:r>
                            <a:rPr lang="en-US" b="0" i="1" smtClean="0">
                              <a:latin typeface="Cambria Math" panose="02040503050406030204" pitchFamily="18" charset="0"/>
                            </a:rPr>
                            <m:t>𝑛</m:t>
                          </m:r>
                        </m:e>
                      </m:nary>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75363" y="5613300"/>
                <a:ext cx="978666" cy="78117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34218" y="4530237"/>
                <a:ext cx="946093" cy="7811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5</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𝑛</m:t>
                              </m:r>
                            </m:sup>
                          </m:sSup>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434218" y="4530237"/>
                <a:ext cx="946093" cy="781176"/>
              </a:xfrm>
              <a:prstGeom prst="rect">
                <a:avLst/>
              </a:prstGeom>
              <a:blipFill rotWithShape="0">
                <a:blip r:embed="rId4"/>
                <a:stretch>
                  <a:fillRect/>
                </a:stretch>
              </a:blipFill>
            </p:spPr>
            <p:txBody>
              <a:bodyPr/>
              <a:lstStyle/>
              <a:p>
                <a:r>
                  <a:rPr lang="en-US">
                    <a:noFill/>
                  </a:rPr>
                  <a:t> </a:t>
                </a:r>
              </a:p>
            </p:txBody>
          </p:sp>
        </mc:Fallback>
      </mc:AlternateContent>
      <p:pic>
        <p:nvPicPr>
          <p:cNvPr id="9" name="Picture 8">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07345" y="6037545"/>
            <a:ext cx="670890" cy="712776"/>
          </a:xfrm>
          <a:prstGeom prst="rect">
            <a:avLst/>
          </a:prstGeom>
        </p:spPr>
      </p:pic>
    </p:spTree>
    <p:extLst>
      <p:ext uri="{BB962C8B-B14F-4D97-AF65-F5344CB8AC3E}">
        <p14:creationId xmlns:p14="http://schemas.microsoft.com/office/powerpoint/2010/main" val="37225415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4672" y="2936221"/>
            <a:ext cx="2982420" cy="1107996"/>
          </a:xfrm>
          <a:prstGeom prst="rect">
            <a:avLst/>
          </a:prstGeom>
        </p:spPr>
        <p:txBody>
          <a:bodyPr wrap="none">
            <a:spAutoFit/>
          </a:bodyPr>
          <a:lstStyle/>
          <a:p>
            <a:pPr algn="ctr"/>
            <a:r>
              <a:rPr lang="en-US" sz="6600" b="1" smtClean="0"/>
              <a:t>Vectors </a:t>
            </a:r>
            <a:endParaRPr lang="en-US" sz="6600" b="1" dirty="0"/>
          </a:p>
        </p:txBody>
      </p:sp>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9270" y="6029167"/>
            <a:ext cx="677903" cy="720227"/>
          </a:xfrm>
          <a:prstGeom prst="rect">
            <a:avLst/>
          </a:prstGeom>
        </p:spPr>
      </p:pic>
    </p:spTree>
    <p:extLst>
      <p:ext uri="{BB962C8B-B14F-4D97-AF65-F5344CB8AC3E}">
        <p14:creationId xmlns:p14="http://schemas.microsoft.com/office/powerpoint/2010/main" val="32032707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97502" y="149707"/>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tx1"/>
                </a:solidFill>
              </a:rPr>
              <a:t>Vectors </a:t>
            </a:r>
            <a:endParaRPr lang="en-US" sz="2000" dirty="0">
              <a:solidFill>
                <a:schemeClr val="tx1"/>
              </a:solidFill>
            </a:endParaRPr>
          </a:p>
        </p:txBody>
      </p:sp>
      <p:sp>
        <p:nvSpPr>
          <p:cNvPr id="3" name="Rounded Rectangle 2">
            <a:hlinkClick r:id="rId2" action="ppaction://hlinksldjump"/>
          </p:cNvPr>
          <p:cNvSpPr/>
          <p:nvPr/>
        </p:nvSpPr>
        <p:spPr>
          <a:xfrm>
            <a:off x="290637" y="1329242"/>
            <a:ext cx="2352356" cy="837762"/>
          </a:xfrm>
          <a:prstGeom prst="round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tx1"/>
                </a:solidFill>
              </a:rPr>
              <a:t>Vector Introduction </a:t>
            </a:r>
            <a:endParaRPr lang="en-US" sz="2000" dirty="0">
              <a:solidFill>
                <a:schemeClr val="tx1"/>
              </a:solidFill>
            </a:endParaRPr>
          </a:p>
        </p:txBody>
      </p:sp>
      <p:sp>
        <p:nvSpPr>
          <p:cNvPr id="4" name="Rounded Rectangle 3">
            <a:hlinkClick r:id="rId3" action="ppaction://hlinksldjump"/>
          </p:cNvPr>
          <p:cNvSpPr/>
          <p:nvPr/>
        </p:nvSpPr>
        <p:spPr>
          <a:xfrm>
            <a:off x="290637" y="2295834"/>
            <a:ext cx="2352356" cy="837762"/>
          </a:xfrm>
          <a:prstGeom prst="round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tx1"/>
                </a:solidFill>
              </a:rPr>
              <a:t>Vector Operations </a:t>
            </a:r>
            <a:endParaRPr lang="en-US" sz="2000" dirty="0">
              <a:solidFill>
                <a:schemeClr val="tx1"/>
              </a:solidFill>
            </a:endParaRPr>
          </a:p>
        </p:txBody>
      </p:sp>
      <p:sp>
        <p:nvSpPr>
          <p:cNvPr id="5" name="Rounded Rectangle 4">
            <a:hlinkClick r:id="rId4" action="ppaction://hlinksldjump"/>
          </p:cNvPr>
          <p:cNvSpPr/>
          <p:nvPr/>
        </p:nvSpPr>
        <p:spPr>
          <a:xfrm>
            <a:off x="290637" y="3284045"/>
            <a:ext cx="2352356" cy="837762"/>
          </a:xfrm>
          <a:prstGeom prst="round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tx1"/>
                </a:solidFill>
              </a:rPr>
              <a:t>Dot and Cross product </a:t>
            </a:r>
            <a:endParaRPr lang="en-US" sz="2000" dirty="0">
              <a:solidFill>
                <a:schemeClr val="tx1"/>
              </a:solidFill>
            </a:endParaRPr>
          </a:p>
        </p:txBody>
      </p:sp>
      <p:sp>
        <p:nvSpPr>
          <p:cNvPr id="6" name="Rounded Rectangle 5">
            <a:hlinkClick r:id="rId5" action="ppaction://hlinksldjump"/>
          </p:cNvPr>
          <p:cNvSpPr/>
          <p:nvPr/>
        </p:nvSpPr>
        <p:spPr>
          <a:xfrm>
            <a:off x="290637" y="4272256"/>
            <a:ext cx="2352356" cy="837762"/>
          </a:xfrm>
          <a:prstGeom prst="round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tx1"/>
                </a:solidFill>
              </a:rPr>
              <a:t>Polar and Cartesian </a:t>
            </a:r>
            <a:endParaRPr lang="en-US" sz="2000" dirty="0">
              <a:solidFill>
                <a:schemeClr val="tx1"/>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6719" y="1638214"/>
            <a:ext cx="4728856" cy="4129424"/>
          </a:xfrm>
          <a:prstGeom prst="rect">
            <a:avLst/>
          </a:prstGeom>
        </p:spPr>
      </p:pic>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7142" y="5624186"/>
            <a:ext cx="1083501" cy="1083501"/>
          </a:xfrm>
          <a:prstGeom prst="rect">
            <a:avLst/>
          </a:prstGeom>
        </p:spPr>
      </p:pic>
    </p:spTree>
    <p:extLst>
      <p:ext uri="{BB962C8B-B14F-4D97-AF65-F5344CB8AC3E}">
        <p14:creationId xmlns:p14="http://schemas.microsoft.com/office/powerpoint/2010/main" val="2734817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152400"/>
            <a:ext cx="2832100" cy="368300"/>
          </a:xfrm>
          <a:prstGeom prst="rect">
            <a:avLst/>
          </a:prstGeom>
          <a:noFill/>
          <a:ln>
            <a:solidFill>
              <a:srgbClr val="FF0000"/>
            </a:solidFill>
            <a:prstDash val="sysDash"/>
          </a:ln>
        </p:spPr>
        <p:txBody>
          <a:bodyPr wrap="square" rtlCol="0">
            <a:spAutoFit/>
          </a:bodyPr>
          <a:lstStyle/>
          <a:p>
            <a:r>
              <a:rPr lang="en-US" b="1" dirty="0" smtClean="0"/>
              <a:t>Choose the correct answer: </a:t>
            </a:r>
            <a:endParaRPr lang="en-US" b="1" dirty="0"/>
          </a:p>
        </p:txBody>
      </p:sp>
      <p:cxnSp>
        <p:nvCxnSpPr>
          <p:cNvPr id="4" name="Straight Connector 3"/>
          <p:cNvCxnSpPr/>
          <p:nvPr/>
        </p:nvCxnSpPr>
        <p:spPr>
          <a:xfrm flipH="1">
            <a:off x="5791200" y="0"/>
            <a:ext cx="38100" cy="6858000"/>
          </a:xfrm>
          <a:prstGeom prst="line">
            <a:avLst/>
          </a:prstGeom>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20403" y="660400"/>
                <a:ext cx="3390900"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+2=2+</m:t>
                    </m:r>
                    <m:r>
                      <a:rPr lang="en-US" b="0" i="1" smtClean="0">
                        <a:latin typeface="Cambria Math" panose="02040503050406030204" pitchFamily="18" charset="0"/>
                      </a:rPr>
                      <m:t>𝑥</m:t>
                    </m:r>
                  </m:oMath>
                </a14:m>
                <a:r>
                  <a:rPr lang="en-US" dirty="0" smtClean="0"/>
                  <a:t>  is an example of : </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20403" y="660400"/>
                <a:ext cx="3390900" cy="369332"/>
              </a:xfrm>
              <a:prstGeom prst="rect">
                <a:avLst/>
              </a:prstGeom>
              <a:blipFill rotWithShape="0">
                <a:blip r:embed="rId2"/>
                <a:stretch>
                  <a:fillRect t="-8197" b="-24590"/>
                </a:stretch>
              </a:blipFill>
            </p:spPr>
            <p:txBody>
              <a:bodyPr/>
              <a:lstStyle/>
              <a:p>
                <a:r>
                  <a:rPr lang="en-US">
                    <a:noFill/>
                  </a:rPr>
                  <a:t> </a:t>
                </a:r>
              </a:p>
            </p:txBody>
          </p:sp>
        </mc:Fallback>
      </mc:AlternateContent>
      <p:sp>
        <p:nvSpPr>
          <p:cNvPr id="12" name="TextBox 11"/>
          <p:cNvSpPr txBox="1"/>
          <p:nvPr/>
        </p:nvSpPr>
        <p:spPr>
          <a:xfrm>
            <a:off x="120403" y="1583817"/>
            <a:ext cx="3916129" cy="369332"/>
          </a:xfrm>
          <a:prstGeom prst="rect">
            <a:avLst/>
          </a:prstGeom>
          <a:noFill/>
          <a:ln>
            <a:noFill/>
          </a:ln>
        </p:spPr>
        <p:txBody>
          <a:bodyPr wrap="square" rtlCol="0">
            <a:spAutoFit/>
          </a:bodyPr>
          <a:lstStyle/>
          <a:p>
            <a:endParaRPr lang="en-US" dirty="0"/>
          </a:p>
        </p:txBody>
      </p:sp>
      <p:grpSp>
        <p:nvGrpSpPr>
          <p:cNvPr id="13" name="Group 12"/>
          <p:cNvGrpSpPr/>
          <p:nvPr/>
        </p:nvGrpSpPr>
        <p:grpSpPr>
          <a:xfrm>
            <a:off x="130726" y="1216440"/>
            <a:ext cx="2726368" cy="742749"/>
            <a:chOff x="354530" y="1990824"/>
            <a:chExt cx="2273167" cy="742749"/>
          </a:xfrm>
        </p:grpSpPr>
        <p:sp>
          <p:nvSpPr>
            <p:cNvPr id="14" name="Rounded Rectangle 13"/>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Box 14"/>
            <p:cNvSpPr txBox="1"/>
            <p:nvPr/>
          </p:nvSpPr>
          <p:spPr>
            <a:xfrm>
              <a:off x="514150" y="2177532"/>
              <a:ext cx="1953928" cy="369332"/>
            </a:xfrm>
            <a:prstGeom prst="rect">
              <a:avLst/>
            </a:prstGeom>
            <a:noFill/>
            <a:ln>
              <a:noFill/>
            </a:ln>
          </p:spPr>
          <p:txBody>
            <a:bodyPr wrap="square" rtlCol="0">
              <a:spAutoFit/>
            </a:bodyPr>
            <a:lstStyle/>
            <a:p>
              <a:r>
                <a:rPr lang="en-US" dirty="0" smtClean="0"/>
                <a:t>Commutative Property </a:t>
              </a:r>
              <a:endParaRPr lang="en-US" dirty="0"/>
            </a:p>
          </p:txBody>
        </p:sp>
      </p:grpSp>
      <p:grpSp>
        <p:nvGrpSpPr>
          <p:cNvPr id="16" name="Group 15"/>
          <p:cNvGrpSpPr/>
          <p:nvPr/>
        </p:nvGrpSpPr>
        <p:grpSpPr>
          <a:xfrm>
            <a:off x="114300" y="2055672"/>
            <a:ext cx="2726368" cy="742749"/>
            <a:chOff x="354530" y="1990824"/>
            <a:chExt cx="2273167" cy="742749"/>
          </a:xfrm>
        </p:grpSpPr>
        <p:sp>
          <p:nvSpPr>
            <p:cNvPr id="17" name="Rounded Rectangle 16"/>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p:cNvSpPr txBox="1"/>
            <p:nvPr/>
          </p:nvSpPr>
          <p:spPr>
            <a:xfrm>
              <a:off x="514150" y="2177532"/>
              <a:ext cx="1953928" cy="369332"/>
            </a:xfrm>
            <a:prstGeom prst="rect">
              <a:avLst/>
            </a:prstGeom>
            <a:noFill/>
            <a:ln>
              <a:noFill/>
            </a:ln>
          </p:spPr>
          <p:txBody>
            <a:bodyPr wrap="square" rtlCol="0">
              <a:spAutoFit/>
            </a:bodyPr>
            <a:lstStyle/>
            <a:p>
              <a:r>
                <a:rPr lang="en-US" dirty="0" smtClean="0"/>
                <a:t>Associative Property </a:t>
              </a:r>
              <a:endParaRPr lang="en-US" dirty="0"/>
            </a:p>
          </p:txBody>
        </p:sp>
      </p:grpSp>
      <p:grpSp>
        <p:nvGrpSpPr>
          <p:cNvPr id="19" name="Group 18"/>
          <p:cNvGrpSpPr/>
          <p:nvPr/>
        </p:nvGrpSpPr>
        <p:grpSpPr>
          <a:xfrm>
            <a:off x="114300" y="2894904"/>
            <a:ext cx="2726368" cy="742749"/>
            <a:chOff x="354530" y="1990824"/>
            <a:chExt cx="2273167" cy="742749"/>
          </a:xfrm>
        </p:grpSpPr>
        <p:sp>
          <p:nvSpPr>
            <p:cNvPr id="20" name="Rounded Rectangle 19"/>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TextBox 20"/>
            <p:cNvSpPr txBox="1"/>
            <p:nvPr/>
          </p:nvSpPr>
          <p:spPr>
            <a:xfrm>
              <a:off x="514150" y="2177532"/>
              <a:ext cx="1953928" cy="369332"/>
            </a:xfrm>
            <a:prstGeom prst="rect">
              <a:avLst/>
            </a:prstGeom>
            <a:noFill/>
            <a:ln>
              <a:noFill/>
            </a:ln>
          </p:spPr>
          <p:txBody>
            <a:bodyPr wrap="square" rtlCol="0">
              <a:spAutoFit/>
            </a:bodyPr>
            <a:lstStyle/>
            <a:p>
              <a:r>
                <a:rPr lang="en-US" dirty="0" smtClean="0"/>
                <a:t>Distributive Property </a:t>
              </a:r>
              <a:endParaRPr lang="en-US" dirty="0"/>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52503" y="2197052"/>
            <a:ext cx="806683" cy="459988"/>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7687" y="1258651"/>
            <a:ext cx="638251" cy="638251"/>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52502" y="3081612"/>
            <a:ext cx="806683" cy="459988"/>
          </a:xfrm>
          <a:prstGeom prst="rect">
            <a:avLst/>
          </a:prstGeom>
        </p:spPr>
      </p:pic>
      <mc:AlternateContent xmlns:mc="http://schemas.openxmlformats.org/markup-compatibility/2006" xmlns:a14="http://schemas.microsoft.com/office/drawing/2010/main">
        <mc:Choice Requires="a14">
          <p:sp>
            <p:nvSpPr>
              <p:cNvPr id="39" name="TextBox 38"/>
              <p:cNvSpPr txBox="1"/>
              <p:nvPr/>
            </p:nvSpPr>
            <p:spPr>
              <a:xfrm>
                <a:off x="39128" y="3746323"/>
                <a:ext cx="4228072"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5</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+3</m:t>
                        </m:r>
                      </m:e>
                    </m:d>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+15</m:t>
                    </m:r>
                  </m:oMath>
                </a14:m>
                <a:r>
                  <a:rPr lang="en-US" dirty="0" smtClean="0"/>
                  <a:t>  is an example of : </a:t>
                </a:r>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39128" y="3746323"/>
                <a:ext cx="4228072" cy="369332"/>
              </a:xfrm>
              <a:prstGeom prst="rect">
                <a:avLst/>
              </a:prstGeom>
              <a:blipFill rotWithShape="0">
                <a:blip r:embed="rId5"/>
                <a:stretch>
                  <a:fillRect t="-10000" b="-26667"/>
                </a:stretch>
              </a:blipFill>
            </p:spPr>
            <p:txBody>
              <a:bodyPr/>
              <a:lstStyle/>
              <a:p>
                <a:r>
                  <a:rPr lang="en-US">
                    <a:noFill/>
                  </a:rPr>
                  <a:t> </a:t>
                </a:r>
              </a:p>
            </p:txBody>
          </p:sp>
        </mc:Fallback>
      </mc:AlternateContent>
      <p:sp>
        <p:nvSpPr>
          <p:cNvPr id="40" name="TextBox 39"/>
          <p:cNvSpPr txBox="1"/>
          <p:nvPr/>
        </p:nvSpPr>
        <p:spPr>
          <a:xfrm>
            <a:off x="39128" y="4669740"/>
            <a:ext cx="3916129" cy="369332"/>
          </a:xfrm>
          <a:prstGeom prst="rect">
            <a:avLst/>
          </a:prstGeom>
          <a:noFill/>
          <a:ln>
            <a:noFill/>
          </a:ln>
        </p:spPr>
        <p:txBody>
          <a:bodyPr wrap="square" rtlCol="0">
            <a:spAutoFit/>
          </a:bodyPr>
          <a:lstStyle/>
          <a:p>
            <a:endParaRPr lang="en-US" dirty="0"/>
          </a:p>
        </p:txBody>
      </p:sp>
      <p:grpSp>
        <p:nvGrpSpPr>
          <p:cNvPr id="41" name="Group 40"/>
          <p:cNvGrpSpPr/>
          <p:nvPr/>
        </p:nvGrpSpPr>
        <p:grpSpPr>
          <a:xfrm>
            <a:off x="49451" y="4302363"/>
            <a:ext cx="2726368" cy="742749"/>
            <a:chOff x="354530" y="1990824"/>
            <a:chExt cx="2273167" cy="742749"/>
          </a:xfrm>
        </p:grpSpPr>
        <p:sp>
          <p:nvSpPr>
            <p:cNvPr id="42" name="Rounded Rectangle 41"/>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TextBox 42"/>
            <p:cNvSpPr txBox="1"/>
            <p:nvPr/>
          </p:nvSpPr>
          <p:spPr>
            <a:xfrm>
              <a:off x="514150" y="2177532"/>
              <a:ext cx="1953928" cy="369332"/>
            </a:xfrm>
            <a:prstGeom prst="rect">
              <a:avLst/>
            </a:prstGeom>
            <a:noFill/>
            <a:ln>
              <a:noFill/>
            </a:ln>
          </p:spPr>
          <p:txBody>
            <a:bodyPr wrap="square" rtlCol="0">
              <a:spAutoFit/>
            </a:bodyPr>
            <a:lstStyle/>
            <a:p>
              <a:r>
                <a:rPr lang="en-US" dirty="0" smtClean="0"/>
                <a:t>Commutative Property </a:t>
              </a:r>
              <a:endParaRPr lang="en-US" dirty="0"/>
            </a:p>
          </p:txBody>
        </p:sp>
      </p:grpSp>
      <p:grpSp>
        <p:nvGrpSpPr>
          <p:cNvPr id="44" name="Group 43"/>
          <p:cNvGrpSpPr/>
          <p:nvPr/>
        </p:nvGrpSpPr>
        <p:grpSpPr>
          <a:xfrm>
            <a:off x="33025" y="5141595"/>
            <a:ext cx="2726368" cy="742749"/>
            <a:chOff x="354530" y="1990824"/>
            <a:chExt cx="2273167" cy="742749"/>
          </a:xfrm>
        </p:grpSpPr>
        <p:sp>
          <p:nvSpPr>
            <p:cNvPr id="45" name="Rounded Rectangle 44"/>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TextBox 45"/>
            <p:cNvSpPr txBox="1"/>
            <p:nvPr/>
          </p:nvSpPr>
          <p:spPr>
            <a:xfrm>
              <a:off x="514150" y="2177532"/>
              <a:ext cx="1953928" cy="369332"/>
            </a:xfrm>
            <a:prstGeom prst="rect">
              <a:avLst/>
            </a:prstGeom>
            <a:noFill/>
            <a:ln>
              <a:noFill/>
            </a:ln>
          </p:spPr>
          <p:txBody>
            <a:bodyPr wrap="square" rtlCol="0">
              <a:spAutoFit/>
            </a:bodyPr>
            <a:lstStyle/>
            <a:p>
              <a:r>
                <a:rPr lang="en-US" dirty="0" smtClean="0"/>
                <a:t>Associative Property </a:t>
              </a:r>
              <a:endParaRPr lang="en-US" dirty="0"/>
            </a:p>
          </p:txBody>
        </p:sp>
      </p:grpSp>
      <p:grpSp>
        <p:nvGrpSpPr>
          <p:cNvPr id="47" name="Group 46"/>
          <p:cNvGrpSpPr/>
          <p:nvPr/>
        </p:nvGrpSpPr>
        <p:grpSpPr>
          <a:xfrm>
            <a:off x="33025" y="5980827"/>
            <a:ext cx="2726368" cy="742749"/>
            <a:chOff x="354530" y="1990824"/>
            <a:chExt cx="2273167" cy="742749"/>
          </a:xfrm>
        </p:grpSpPr>
        <p:sp>
          <p:nvSpPr>
            <p:cNvPr id="48" name="Rounded Rectangle 47"/>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TextBox 48"/>
            <p:cNvSpPr txBox="1"/>
            <p:nvPr/>
          </p:nvSpPr>
          <p:spPr>
            <a:xfrm>
              <a:off x="514150" y="2177532"/>
              <a:ext cx="1953928" cy="369332"/>
            </a:xfrm>
            <a:prstGeom prst="rect">
              <a:avLst/>
            </a:prstGeom>
            <a:noFill/>
            <a:ln>
              <a:noFill/>
            </a:ln>
          </p:spPr>
          <p:txBody>
            <a:bodyPr wrap="square" rtlCol="0">
              <a:spAutoFit/>
            </a:bodyPr>
            <a:lstStyle/>
            <a:p>
              <a:r>
                <a:rPr lang="en-US" dirty="0" smtClean="0"/>
                <a:t>Distributive Property </a:t>
              </a:r>
              <a:endParaRPr lang="en-US" dirty="0"/>
            </a:p>
          </p:txBody>
        </p:sp>
      </p:gr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46399" y="5260875"/>
            <a:ext cx="806683" cy="459988"/>
          </a:xfrm>
          <a:prstGeom prst="rect">
            <a:avLst/>
          </a:prstGeom>
        </p:spPr>
      </p:pic>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0614" y="6015294"/>
            <a:ext cx="638251" cy="638251"/>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46400" y="4447937"/>
            <a:ext cx="806683" cy="459988"/>
          </a:xfrm>
          <a:prstGeom prst="rect">
            <a:avLst/>
          </a:prstGeom>
        </p:spPr>
      </p:pic>
      <mc:AlternateContent xmlns:mc="http://schemas.openxmlformats.org/markup-compatibility/2006" xmlns:a14="http://schemas.microsoft.com/office/drawing/2010/main">
        <mc:Choice Requires="a14">
          <p:sp>
            <p:nvSpPr>
              <p:cNvPr id="53" name="TextBox 52"/>
              <p:cNvSpPr txBox="1"/>
              <p:nvPr/>
            </p:nvSpPr>
            <p:spPr>
              <a:xfrm>
                <a:off x="6180220" y="112461"/>
                <a:ext cx="3390900"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×9=9×3</m:t>
                    </m:r>
                  </m:oMath>
                </a14:m>
                <a:r>
                  <a:rPr lang="en-US" dirty="0" smtClean="0"/>
                  <a:t>  is an example of : </a:t>
                </a:r>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6180220" y="112461"/>
                <a:ext cx="3390900" cy="369332"/>
              </a:xfrm>
              <a:prstGeom prst="rect">
                <a:avLst/>
              </a:prstGeom>
              <a:blipFill rotWithShape="0">
                <a:blip r:embed="rId6"/>
                <a:stretch>
                  <a:fillRect t="-8197" b="-24590"/>
                </a:stretch>
              </a:blipFill>
            </p:spPr>
            <p:txBody>
              <a:bodyPr/>
              <a:lstStyle/>
              <a:p>
                <a:r>
                  <a:rPr lang="en-US">
                    <a:noFill/>
                  </a:rPr>
                  <a:t> </a:t>
                </a:r>
              </a:p>
            </p:txBody>
          </p:sp>
        </mc:Fallback>
      </mc:AlternateContent>
      <p:sp>
        <p:nvSpPr>
          <p:cNvPr id="54" name="TextBox 53"/>
          <p:cNvSpPr txBox="1"/>
          <p:nvPr/>
        </p:nvSpPr>
        <p:spPr>
          <a:xfrm>
            <a:off x="6180220" y="1035878"/>
            <a:ext cx="3916129" cy="369332"/>
          </a:xfrm>
          <a:prstGeom prst="rect">
            <a:avLst/>
          </a:prstGeom>
          <a:noFill/>
          <a:ln>
            <a:noFill/>
          </a:ln>
        </p:spPr>
        <p:txBody>
          <a:bodyPr wrap="square" rtlCol="0">
            <a:spAutoFit/>
          </a:bodyPr>
          <a:lstStyle/>
          <a:p>
            <a:endParaRPr lang="en-US" dirty="0"/>
          </a:p>
        </p:txBody>
      </p:sp>
      <p:grpSp>
        <p:nvGrpSpPr>
          <p:cNvPr id="55" name="Group 54"/>
          <p:cNvGrpSpPr/>
          <p:nvPr/>
        </p:nvGrpSpPr>
        <p:grpSpPr>
          <a:xfrm>
            <a:off x="6190543" y="668501"/>
            <a:ext cx="2726368" cy="742749"/>
            <a:chOff x="354530" y="1990824"/>
            <a:chExt cx="2273167" cy="742749"/>
          </a:xfrm>
        </p:grpSpPr>
        <p:sp>
          <p:nvSpPr>
            <p:cNvPr id="56" name="Rounded Rectangle 55"/>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7" name="TextBox 56"/>
            <p:cNvSpPr txBox="1"/>
            <p:nvPr/>
          </p:nvSpPr>
          <p:spPr>
            <a:xfrm>
              <a:off x="514150" y="2177532"/>
              <a:ext cx="1953928" cy="369332"/>
            </a:xfrm>
            <a:prstGeom prst="rect">
              <a:avLst/>
            </a:prstGeom>
            <a:noFill/>
            <a:ln>
              <a:noFill/>
            </a:ln>
          </p:spPr>
          <p:txBody>
            <a:bodyPr wrap="square" rtlCol="0">
              <a:spAutoFit/>
            </a:bodyPr>
            <a:lstStyle/>
            <a:p>
              <a:r>
                <a:rPr lang="en-US" dirty="0" smtClean="0"/>
                <a:t>Commutative Property </a:t>
              </a:r>
              <a:endParaRPr lang="en-US" dirty="0"/>
            </a:p>
          </p:txBody>
        </p:sp>
      </p:grpSp>
      <p:grpSp>
        <p:nvGrpSpPr>
          <p:cNvPr id="58" name="Group 57"/>
          <p:cNvGrpSpPr/>
          <p:nvPr/>
        </p:nvGrpSpPr>
        <p:grpSpPr>
          <a:xfrm>
            <a:off x="6174117" y="1507733"/>
            <a:ext cx="2726368" cy="742749"/>
            <a:chOff x="354530" y="1990824"/>
            <a:chExt cx="2273167" cy="742749"/>
          </a:xfrm>
        </p:grpSpPr>
        <p:sp>
          <p:nvSpPr>
            <p:cNvPr id="59" name="Rounded Rectangle 58"/>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0" name="TextBox 59"/>
            <p:cNvSpPr txBox="1"/>
            <p:nvPr/>
          </p:nvSpPr>
          <p:spPr>
            <a:xfrm>
              <a:off x="514150" y="2177532"/>
              <a:ext cx="1953928" cy="369332"/>
            </a:xfrm>
            <a:prstGeom prst="rect">
              <a:avLst/>
            </a:prstGeom>
            <a:noFill/>
            <a:ln>
              <a:noFill/>
            </a:ln>
          </p:spPr>
          <p:txBody>
            <a:bodyPr wrap="square" rtlCol="0">
              <a:spAutoFit/>
            </a:bodyPr>
            <a:lstStyle/>
            <a:p>
              <a:r>
                <a:rPr lang="en-US" dirty="0" smtClean="0"/>
                <a:t>Associative Property </a:t>
              </a:r>
              <a:endParaRPr lang="en-US" dirty="0"/>
            </a:p>
          </p:txBody>
        </p:sp>
      </p:grpSp>
      <p:grpSp>
        <p:nvGrpSpPr>
          <p:cNvPr id="61" name="Group 60"/>
          <p:cNvGrpSpPr/>
          <p:nvPr/>
        </p:nvGrpSpPr>
        <p:grpSpPr>
          <a:xfrm>
            <a:off x="6174117" y="2346965"/>
            <a:ext cx="2726368" cy="742749"/>
            <a:chOff x="354530" y="1990824"/>
            <a:chExt cx="2273167" cy="742749"/>
          </a:xfrm>
        </p:grpSpPr>
        <p:sp>
          <p:nvSpPr>
            <p:cNvPr id="62" name="Rounded Rectangle 61"/>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3" name="TextBox 62"/>
            <p:cNvSpPr txBox="1"/>
            <p:nvPr/>
          </p:nvSpPr>
          <p:spPr>
            <a:xfrm>
              <a:off x="514150" y="2177532"/>
              <a:ext cx="1953928" cy="369332"/>
            </a:xfrm>
            <a:prstGeom prst="rect">
              <a:avLst/>
            </a:prstGeom>
            <a:noFill/>
            <a:ln>
              <a:noFill/>
            </a:ln>
          </p:spPr>
          <p:txBody>
            <a:bodyPr wrap="square" rtlCol="0">
              <a:spAutoFit/>
            </a:bodyPr>
            <a:lstStyle/>
            <a:p>
              <a:r>
                <a:rPr lang="en-US" dirty="0" smtClean="0"/>
                <a:t>Distributive Property </a:t>
              </a:r>
              <a:endParaRPr lang="en-US" dirty="0"/>
            </a:p>
          </p:txBody>
        </p:sp>
      </p:grpSp>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12320" y="1649113"/>
            <a:ext cx="806683" cy="459988"/>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7504" y="710712"/>
            <a:ext cx="638251" cy="638251"/>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12319" y="2494911"/>
            <a:ext cx="806683" cy="459988"/>
          </a:xfrm>
          <a:prstGeom prst="rect">
            <a:avLst/>
          </a:prstGeom>
        </p:spPr>
      </p:pic>
      <mc:AlternateContent xmlns:mc="http://schemas.openxmlformats.org/markup-compatibility/2006" xmlns:a14="http://schemas.microsoft.com/office/drawing/2010/main">
        <mc:Choice Requires="a14">
          <p:sp>
            <p:nvSpPr>
              <p:cNvPr id="67" name="TextBox 66"/>
              <p:cNvSpPr txBox="1"/>
              <p:nvPr/>
            </p:nvSpPr>
            <p:spPr>
              <a:xfrm>
                <a:off x="6053775" y="3746323"/>
                <a:ext cx="3390900"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−2=2−</m:t>
                    </m:r>
                    <m:r>
                      <a:rPr lang="en-US" b="0" i="1" smtClean="0">
                        <a:latin typeface="Cambria Math" panose="02040503050406030204" pitchFamily="18" charset="0"/>
                      </a:rPr>
                      <m:t>𝑥</m:t>
                    </m:r>
                  </m:oMath>
                </a14:m>
                <a:r>
                  <a:rPr lang="en-US" dirty="0" smtClean="0"/>
                  <a:t>  is an example of : </a:t>
                </a:r>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6053775" y="3746323"/>
                <a:ext cx="3390900" cy="369332"/>
              </a:xfrm>
              <a:prstGeom prst="rect">
                <a:avLst/>
              </a:prstGeom>
              <a:blipFill rotWithShape="0">
                <a:blip r:embed="rId7"/>
                <a:stretch>
                  <a:fillRect t="-10000" b="-26667"/>
                </a:stretch>
              </a:blipFill>
            </p:spPr>
            <p:txBody>
              <a:bodyPr/>
              <a:lstStyle/>
              <a:p>
                <a:r>
                  <a:rPr lang="en-US">
                    <a:noFill/>
                  </a:rPr>
                  <a:t> </a:t>
                </a:r>
              </a:p>
            </p:txBody>
          </p:sp>
        </mc:Fallback>
      </mc:AlternateContent>
      <p:sp>
        <p:nvSpPr>
          <p:cNvPr id="68" name="TextBox 67"/>
          <p:cNvSpPr txBox="1"/>
          <p:nvPr/>
        </p:nvSpPr>
        <p:spPr>
          <a:xfrm>
            <a:off x="6053775" y="4669740"/>
            <a:ext cx="3916129" cy="369332"/>
          </a:xfrm>
          <a:prstGeom prst="rect">
            <a:avLst/>
          </a:prstGeom>
          <a:noFill/>
          <a:ln>
            <a:noFill/>
          </a:ln>
        </p:spPr>
        <p:txBody>
          <a:bodyPr wrap="square" rtlCol="0">
            <a:spAutoFit/>
          </a:bodyPr>
          <a:lstStyle/>
          <a:p>
            <a:endParaRPr lang="en-US" dirty="0"/>
          </a:p>
        </p:txBody>
      </p:sp>
      <p:grpSp>
        <p:nvGrpSpPr>
          <p:cNvPr id="69" name="Group 68"/>
          <p:cNvGrpSpPr/>
          <p:nvPr/>
        </p:nvGrpSpPr>
        <p:grpSpPr>
          <a:xfrm>
            <a:off x="6064098" y="4302363"/>
            <a:ext cx="2726368" cy="742749"/>
            <a:chOff x="354530" y="1990824"/>
            <a:chExt cx="2273167" cy="742749"/>
          </a:xfrm>
        </p:grpSpPr>
        <p:sp>
          <p:nvSpPr>
            <p:cNvPr id="70" name="Rounded Rectangle 69"/>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1" name="TextBox 70"/>
            <p:cNvSpPr txBox="1"/>
            <p:nvPr/>
          </p:nvSpPr>
          <p:spPr>
            <a:xfrm>
              <a:off x="514150" y="2177532"/>
              <a:ext cx="1953928" cy="369332"/>
            </a:xfrm>
            <a:prstGeom prst="rect">
              <a:avLst/>
            </a:prstGeom>
            <a:noFill/>
            <a:ln>
              <a:noFill/>
            </a:ln>
          </p:spPr>
          <p:txBody>
            <a:bodyPr wrap="square" rtlCol="0">
              <a:spAutoFit/>
            </a:bodyPr>
            <a:lstStyle/>
            <a:p>
              <a:r>
                <a:rPr lang="en-US" dirty="0" smtClean="0"/>
                <a:t>Commutative Property </a:t>
              </a:r>
              <a:endParaRPr lang="en-US" dirty="0"/>
            </a:p>
          </p:txBody>
        </p:sp>
      </p:grpSp>
      <p:grpSp>
        <p:nvGrpSpPr>
          <p:cNvPr id="72" name="Group 71"/>
          <p:cNvGrpSpPr/>
          <p:nvPr/>
        </p:nvGrpSpPr>
        <p:grpSpPr>
          <a:xfrm>
            <a:off x="6047672" y="5141595"/>
            <a:ext cx="2726368" cy="742749"/>
            <a:chOff x="354530" y="1990824"/>
            <a:chExt cx="2273167" cy="742749"/>
          </a:xfrm>
        </p:grpSpPr>
        <p:sp>
          <p:nvSpPr>
            <p:cNvPr id="73" name="Rounded Rectangle 72"/>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4" name="TextBox 73"/>
            <p:cNvSpPr txBox="1"/>
            <p:nvPr/>
          </p:nvSpPr>
          <p:spPr>
            <a:xfrm>
              <a:off x="514150" y="2177532"/>
              <a:ext cx="1953928" cy="369332"/>
            </a:xfrm>
            <a:prstGeom prst="rect">
              <a:avLst/>
            </a:prstGeom>
            <a:noFill/>
            <a:ln>
              <a:noFill/>
            </a:ln>
          </p:spPr>
          <p:txBody>
            <a:bodyPr wrap="square" rtlCol="0">
              <a:spAutoFit/>
            </a:bodyPr>
            <a:lstStyle/>
            <a:p>
              <a:r>
                <a:rPr lang="en-US" dirty="0" smtClean="0"/>
                <a:t>Associative Property </a:t>
              </a:r>
              <a:endParaRPr lang="en-US" dirty="0"/>
            </a:p>
          </p:txBody>
        </p:sp>
      </p:grpSp>
      <p:grpSp>
        <p:nvGrpSpPr>
          <p:cNvPr id="75" name="Group 74"/>
          <p:cNvGrpSpPr/>
          <p:nvPr/>
        </p:nvGrpSpPr>
        <p:grpSpPr>
          <a:xfrm>
            <a:off x="6047672" y="5980827"/>
            <a:ext cx="2726368" cy="742749"/>
            <a:chOff x="354530" y="1990824"/>
            <a:chExt cx="2273167" cy="742749"/>
          </a:xfrm>
        </p:grpSpPr>
        <p:sp>
          <p:nvSpPr>
            <p:cNvPr id="76" name="Rounded Rectangle 75"/>
            <p:cNvSpPr/>
            <p:nvPr/>
          </p:nvSpPr>
          <p:spPr>
            <a:xfrm>
              <a:off x="354530" y="1990824"/>
              <a:ext cx="2273167" cy="742749"/>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7" name="TextBox 76"/>
            <p:cNvSpPr txBox="1"/>
            <p:nvPr/>
          </p:nvSpPr>
          <p:spPr>
            <a:xfrm>
              <a:off x="514150" y="2177532"/>
              <a:ext cx="1953928" cy="369332"/>
            </a:xfrm>
            <a:prstGeom prst="rect">
              <a:avLst/>
            </a:prstGeom>
            <a:noFill/>
            <a:ln>
              <a:noFill/>
            </a:ln>
          </p:spPr>
          <p:txBody>
            <a:bodyPr wrap="square" rtlCol="0">
              <a:spAutoFit/>
            </a:bodyPr>
            <a:lstStyle/>
            <a:p>
              <a:r>
                <a:rPr lang="en-US" dirty="0" smtClean="0"/>
                <a:t>Distributive Property </a:t>
              </a:r>
              <a:endParaRPr lang="en-US" dirty="0"/>
            </a:p>
          </p:txBody>
        </p:sp>
      </p:grpSp>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85875" y="5282975"/>
            <a:ext cx="806683" cy="459988"/>
          </a:xfrm>
          <a:prstGeom prst="rect">
            <a:avLst/>
          </a:prstGeom>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85874" y="6167535"/>
            <a:ext cx="806683" cy="459988"/>
          </a:xfrm>
          <a:prstGeom prst="rect">
            <a:avLst/>
          </a:prstGeom>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74686" y="4483032"/>
            <a:ext cx="806683" cy="459988"/>
          </a:xfrm>
          <a:prstGeom prst="rect">
            <a:avLst/>
          </a:prstGeom>
        </p:spPr>
      </p:pic>
      <p:pic>
        <p:nvPicPr>
          <p:cNvPr id="83" name="Picture 8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pic>
        <p:nvPicPr>
          <p:cNvPr id="84" name="Picture 83">
            <a:hlinkClick r:id="" action="ppaction://hlinkshowjump?jump=previousslid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4881" y="5992590"/>
            <a:ext cx="808210" cy="808210"/>
          </a:xfrm>
          <a:prstGeom prst="rect">
            <a:avLst/>
          </a:prstGeom>
        </p:spPr>
      </p:pic>
    </p:spTree>
    <p:extLst>
      <p:ext uri="{BB962C8B-B14F-4D97-AF65-F5344CB8AC3E}">
        <p14:creationId xmlns:p14="http://schemas.microsoft.com/office/powerpoint/2010/main" val="15833818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4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27" restart="whenNotActive" fill="hold" evtFilter="cancelBubble" nodeType="interactiveSeq">
                <p:stCondLst>
                  <p:cond evt="onClick" delay="0">
                    <p:tgtEl>
                      <p:spTgt spid="4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32" restart="whenNotActive" fill="hold" evtFilter="cancelBubble" nodeType="interactiveSeq">
                <p:stCondLst>
                  <p:cond evt="onClick" delay="0">
                    <p:tgtEl>
                      <p:spTgt spid="55"/>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seq concurrent="1" nextAc="seek">
              <p:cTn id="37" restart="whenNotActive" fill="hold" evtFilter="cancelBubble" nodeType="interactiveSeq">
                <p:stCondLst>
                  <p:cond evt="onClick" delay="0">
                    <p:tgtEl>
                      <p:spTgt spid="58"/>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58"/>
                  </p:tgtEl>
                </p:cond>
              </p:nextCondLst>
            </p:seq>
            <p:seq concurrent="1" nextAc="seek">
              <p:cTn id="42" restart="whenNotActive" fill="hold" evtFilter="cancelBubble" nodeType="interactiveSeq">
                <p:stCondLst>
                  <p:cond evt="onClick" delay="0">
                    <p:tgtEl>
                      <p:spTgt spid="6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47" restart="whenNotActive" fill="hold" evtFilter="cancelBubble" nodeType="interactiveSeq">
                <p:stCondLst>
                  <p:cond evt="onClick" delay="0">
                    <p:tgtEl>
                      <p:spTgt spid="69"/>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1"/>
                                        </p:tgtEl>
                                        <p:attrNameLst>
                                          <p:attrName>style.visibility</p:attrName>
                                        </p:attrNameLst>
                                      </p:cBhvr>
                                      <p:to>
                                        <p:strVal val="visible"/>
                                      </p:to>
                                    </p:set>
                                  </p:childTnLst>
                                </p:cTn>
                              </p:par>
                            </p:childTnLst>
                          </p:cTn>
                        </p:par>
                      </p:childTnLst>
                    </p:cTn>
                  </p:par>
                </p:childTnLst>
              </p:cTn>
              <p:nextCondLst>
                <p:cond evt="onClick" delay="0">
                  <p:tgtEl>
                    <p:spTgt spid="69"/>
                  </p:tgtEl>
                </p:cond>
              </p:nextCondLst>
            </p:seq>
            <p:seq concurrent="1" nextAc="seek">
              <p:cTn id="52" restart="whenNotActive" fill="hold" evtFilter="cancelBubble" nodeType="interactiveSeq">
                <p:stCondLst>
                  <p:cond evt="onClick" delay="0">
                    <p:tgtEl>
                      <p:spTgt spid="72"/>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childTnLst>
                          </p:cTn>
                        </p:par>
                      </p:childTnLst>
                    </p:cTn>
                  </p:par>
                </p:childTnLst>
              </p:cTn>
              <p:nextCondLst>
                <p:cond evt="onClick" delay="0">
                  <p:tgtEl>
                    <p:spTgt spid="72"/>
                  </p:tgtEl>
                </p:cond>
              </p:nextCondLst>
            </p:seq>
            <p:seq concurrent="1" nextAc="seek">
              <p:cTn id="57" restart="whenNotActive" fill="hold" evtFilter="cancelBubble" nodeType="interactiveSeq">
                <p:stCondLst>
                  <p:cond evt="onClick" delay="0">
                    <p:tgtEl>
                      <p:spTgt spid="75"/>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0"/>
                                        </p:tgtEl>
                                        <p:attrNameLst>
                                          <p:attrName>style.visibility</p:attrName>
                                        </p:attrNameLst>
                                      </p:cBhvr>
                                      <p:to>
                                        <p:strVal val="visible"/>
                                      </p:to>
                                    </p:set>
                                  </p:childTnLst>
                                </p:cTn>
                              </p:par>
                            </p:childTnLst>
                          </p:cTn>
                        </p:par>
                      </p:childTnLst>
                    </p:cTn>
                  </p:par>
                </p:childTnLst>
              </p:cTn>
              <p:nextCondLst>
                <p:cond evt="onClick" delay="0">
                  <p:tgtEl>
                    <p:spTgt spid="75"/>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87689" y="201899"/>
            <a:ext cx="2352356" cy="837762"/>
          </a:xfrm>
          <a:prstGeom prst="round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tx1"/>
                </a:solidFill>
              </a:rPr>
              <a:t>Vector Introduction </a:t>
            </a:r>
            <a:endParaRPr lang="en-US" sz="2000" dirty="0">
              <a:solidFill>
                <a:schemeClr val="tx1"/>
              </a:solidFill>
            </a:endParaRPr>
          </a:p>
        </p:txBody>
      </p:sp>
      <p:sp>
        <p:nvSpPr>
          <p:cNvPr id="4" name="Rectangle 3"/>
          <p:cNvSpPr/>
          <p:nvPr/>
        </p:nvSpPr>
        <p:spPr>
          <a:xfrm>
            <a:off x="-30298" y="1135104"/>
            <a:ext cx="9835974" cy="923330"/>
          </a:xfrm>
          <a:prstGeom prst="rect">
            <a:avLst/>
          </a:prstGeom>
          <a:noFill/>
          <a:ln w="38100">
            <a:solidFill>
              <a:srgbClr val="FF0000"/>
            </a:solidFill>
            <a:prstDash val="sysDash"/>
          </a:ln>
        </p:spPr>
        <p:txBody>
          <a:bodyPr wrap="square">
            <a:spAutoFit/>
          </a:bodyPr>
          <a:lstStyle/>
          <a:p>
            <a:r>
              <a:rPr lang="en-US" dirty="0"/>
              <a:t>A vector is an object that has both a magnitude and a direction. Geometrically, we can picture a vector as a directed line segment, whose length is the magnitude of the vector and with an arrow indicating the direction. The direction of the vector is from its tail to its head.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4344" y="1958353"/>
            <a:ext cx="2603529" cy="1281470"/>
          </a:xfrm>
          <a:prstGeom prst="rect">
            <a:avLst/>
          </a:prstGeom>
        </p:spPr>
      </p:pic>
      <p:sp>
        <p:nvSpPr>
          <p:cNvPr id="6" name="Rounded Rectangle 5"/>
          <p:cNvSpPr/>
          <p:nvPr/>
        </p:nvSpPr>
        <p:spPr>
          <a:xfrm>
            <a:off x="1312963" y="2138065"/>
            <a:ext cx="1809135" cy="79641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Name a vector </a:t>
            </a:r>
            <a:endParaRPr lang="en-US" dirty="0"/>
          </a:p>
        </p:txBody>
      </p:sp>
      <p:grpSp>
        <p:nvGrpSpPr>
          <p:cNvPr id="26" name="Group 25"/>
          <p:cNvGrpSpPr/>
          <p:nvPr/>
        </p:nvGrpSpPr>
        <p:grpSpPr>
          <a:xfrm>
            <a:off x="231752" y="3139742"/>
            <a:ext cx="4011562" cy="3609652"/>
            <a:chOff x="7236880" y="3056619"/>
            <a:chExt cx="4011562" cy="3609652"/>
          </a:xfrm>
        </p:grpSpPr>
        <p:sp>
          <p:nvSpPr>
            <p:cNvPr id="7" name="Rounded Rectangle 6"/>
            <p:cNvSpPr/>
            <p:nvPr/>
          </p:nvSpPr>
          <p:spPr>
            <a:xfrm>
              <a:off x="7236880" y="3056619"/>
              <a:ext cx="4011562" cy="3609652"/>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p:cNvSpPr txBox="1"/>
            <p:nvPr/>
          </p:nvSpPr>
          <p:spPr>
            <a:xfrm>
              <a:off x="7561006" y="3252352"/>
              <a:ext cx="3352800" cy="923330"/>
            </a:xfrm>
            <a:prstGeom prst="rect">
              <a:avLst/>
            </a:prstGeom>
            <a:noFill/>
          </p:spPr>
          <p:txBody>
            <a:bodyPr wrap="square" rtlCol="0">
              <a:spAutoFit/>
            </a:bodyPr>
            <a:lstStyle/>
            <a:p>
              <a:r>
                <a:rPr lang="en-US" dirty="0" smtClean="0"/>
                <a:t>To name a vector start from tail to head : </a:t>
              </a:r>
            </a:p>
            <a:p>
              <a:endParaRPr lang="en-US" dirty="0" smtClean="0"/>
            </a:p>
          </p:txBody>
        </p:sp>
        <p:grpSp>
          <p:nvGrpSpPr>
            <p:cNvPr id="22" name="Group 21"/>
            <p:cNvGrpSpPr/>
            <p:nvPr/>
          </p:nvGrpSpPr>
          <p:grpSpPr>
            <a:xfrm>
              <a:off x="7502906" y="4137218"/>
              <a:ext cx="3469000" cy="1283758"/>
              <a:chOff x="7423354" y="4137218"/>
              <a:chExt cx="3469000" cy="1283758"/>
            </a:xfrm>
          </p:grpSpPr>
          <p:cxnSp>
            <p:nvCxnSpPr>
              <p:cNvPr id="10" name="Straight Arrow Connector 9"/>
              <p:cNvCxnSpPr/>
              <p:nvPr/>
            </p:nvCxnSpPr>
            <p:spPr>
              <a:xfrm flipV="1">
                <a:off x="7561006" y="4424516"/>
                <a:ext cx="963562" cy="5875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8983523" y="4316525"/>
                <a:ext cx="268974" cy="8035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9820349" y="4692140"/>
                <a:ext cx="991221" cy="261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7423354" y="4692140"/>
                <a:ext cx="275304" cy="369332"/>
              </a:xfrm>
              <a:prstGeom prst="rect">
                <a:avLst/>
              </a:prstGeom>
              <a:noFill/>
            </p:spPr>
            <p:txBody>
              <a:bodyPr wrap="square" rtlCol="0">
                <a:spAutoFit/>
              </a:bodyPr>
              <a:lstStyle/>
              <a:p>
                <a:r>
                  <a:rPr lang="en-US" dirty="0" smtClean="0"/>
                  <a:t>A</a:t>
                </a:r>
                <a:endParaRPr lang="en-US" dirty="0"/>
              </a:p>
            </p:txBody>
          </p:sp>
          <p:sp>
            <p:nvSpPr>
              <p:cNvPr id="17" name="TextBox 16"/>
              <p:cNvSpPr txBox="1"/>
              <p:nvPr/>
            </p:nvSpPr>
            <p:spPr>
              <a:xfrm>
                <a:off x="8233197" y="4137218"/>
                <a:ext cx="275304" cy="369332"/>
              </a:xfrm>
              <a:prstGeom prst="rect">
                <a:avLst/>
              </a:prstGeom>
              <a:noFill/>
            </p:spPr>
            <p:txBody>
              <a:bodyPr wrap="square" rtlCol="0">
                <a:spAutoFit/>
              </a:bodyPr>
              <a:lstStyle/>
              <a:p>
                <a:r>
                  <a:rPr lang="en-US" dirty="0" smtClean="0"/>
                  <a:t>B</a:t>
                </a:r>
                <a:endParaRPr lang="en-US" dirty="0"/>
              </a:p>
            </p:txBody>
          </p:sp>
          <p:sp>
            <p:nvSpPr>
              <p:cNvPr id="18" name="TextBox 17"/>
              <p:cNvSpPr txBox="1"/>
              <p:nvPr/>
            </p:nvSpPr>
            <p:spPr>
              <a:xfrm>
                <a:off x="8819538" y="5051644"/>
                <a:ext cx="275304" cy="369332"/>
              </a:xfrm>
              <a:prstGeom prst="rect">
                <a:avLst/>
              </a:prstGeom>
              <a:noFill/>
            </p:spPr>
            <p:txBody>
              <a:bodyPr wrap="square" rtlCol="0">
                <a:spAutoFit/>
              </a:bodyPr>
              <a:lstStyle/>
              <a:p>
                <a:r>
                  <a:rPr lang="en-US" dirty="0" smtClean="0"/>
                  <a:t>A</a:t>
                </a:r>
                <a:endParaRPr lang="en-US" dirty="0"/>
              </a:p>
            </p:txBody>
          </p:sp>
          <p:sp>
            <p:nvSpPr>
              <p:cNvPr id="19" name="TextBox 18"/>
              <p:cNvSpPr txBox="1"/>
              <p:nvPr/>
            </p:nvSpPr>
            <p:spPr>
              <a:xfrm>
                <a:off x="9197550" y="4239850"/>
                <a:ext cx="275304" cy="369332"/>
              </a:xfrm>
              <a:prstGeom prst="rect">
                <a:avLst/>
              </a:prstGeom>
              <a:noFill/>
            </p:spPr>
            <p:txBody>
              <a:bodyPr wrap="square" rtlCol="0">
                <a:spAutoFit/>
              </a:bodyPr>
              <a:lstStyle/>
              <a:p>
                <a:r>
                  <a:rPr lang="en-US" dirty="0" smtClean="0"/>
                  <a:t>B</a:t>
                </a:r>
                <a:endParaRPr lang="en-US" dirty="0"/>
              </a:p>
            </p:txBody>
          </p:sp>
          <p:sp>
            <p:nvSpPr>
              <p:cNvPr id="20" name="TextBox 19"/>
              <p:cNvSpPr txBox="1"/>
              <p:nvPr/>
            </p:nvSpPr>
            <p:spPr>
              <a:xfrm>
                <a:off x="10617050" y="4371415"/>
                <a:ext cx="275304" cy="369332"/>
              </a:xfrm>
              <a:prstGeom prst="rect">
                <a:avLst/>
              </a:prstGeom>
              <a:noFill/>
            </p:spPr>
            <p:txBody>
              <a:bodyPr wrap="square" rtlCol="0">
                <a:spAutoFit/>
              </a:bodyPr>
              <a:lstStyle/>
              <a:p>
                <a:r>
                  <a:rPr lang="en-US" dirty="0" smtClean="0"/>
                  <a:t>A</a:t>
                </a:r>
                <a:endParaRPr lang="en-US" dirty="0"/>
              </a:p>
            </p:txBody>
          </p:sp>
          <p:sp>
            <p:nvSpPr>
              <p:cNvPr id="21" name="TextBox 20"/>
              <p:cNvSpPr txBox="1"/>
              <p:nvPr/>
            </p:nvSpPr>
            <p:spPr>
              <a:xfrm>
                <a:off x="9739565" y="4335889"/>
                <a:ext cx="275304" cy="369332"/>
              </a:xfrm>
              <a:prstGeom prst="rect">
                <a:avLst/>
              </a:prstGeom>
              <a:noFill/>
            </p:spPr>
            <p:txBody>
              <a:bodyPr wrap="square" rtlCol="0">
                <a:spAutoFit/>
              </a:bodyPr>
              <a:lstStyle/>
              <a:p>
                <a:r>
                  <a:rPr lang="en-US" dirty="0" smtClean="0"/>
                  <a:t>B</a:t>
                </a:r>
                <a:endParaRPr lang="en-US" dirty="0"/>
              </a:p>
            </p:txBody>
          </p:sp>
        </p:grpSp>
        <mc:AlternateContent xmlns:mc="http://schemas.openxmlformats.org/markup-compatibility/2006" xmlns:a14="http://schemas.microsoft.com/office/drawing/2010/main">
          <mc:Choice Requires="a14">
            <p:sp>
              <p:nvSpPr>
                <p:cNvPr id="23" name="TextBox 22"/>
                <p:cNvSpPr txBox="1"/>
                <p:nvPr/>
              </p:nvSpPr>
              <p:spPr>
                <a:xfrm>
                  <a:off x="7606238" y="5417952"/>
                  <a:ext cx="579210" cy="4047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𝐴𝐵</m:t>
                            </m:r>
                          </m:e>
                        </m:acc>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606238" y="5417952"/>
                  <a:ext cx="579210" cy="40479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805236" y="5420976"/>
                  <a:ext cx="579210"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𝐵𝐴</m:t>
                            </m:r>
                          </m:e>
                        </m:acc>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8805236" y="5420976"/>
                  <a:ext cx="579210" cy="40293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0090484" y="5417952"/>
                  <a:ext cx="579210" cy="4047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𝐴𝐵</m:t>
                            </m:r>
                          </m:e>
                        </m:acc>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10090484" y="5417952"/>
                  <a:ext cx="579210" cy="404791"/>
                </a:xfrm>
                <a:prstGeom prst="rect">
                  <a:avLst/>
                </a:prstGeom>
                <a:blipFill rotWithShape="0">
                  <a:blip r:embed="rId5"/>
                  <a:stretch>
                    <a:fillRect/>
                  </a:stretch>
                </a:blipFill>
              </p:spPr>
              <p:txBody>
                <a:bodyPr/>
                <a:lstStyle/>
                <a:p>
                  <a:r>
                    <a:rPr lang="en-US">
                      <a:noFill/>
                    </a:rPr>
                    <a:t> </a:t>
                  </a:r>
                </a:p>
              </p:txBody>
            </p:sp>
          </mc:Fallback>
        </mc:AlternateContent>
      </p:grpSp>
      <p:sp>
        <p:nvSpPr>
          <p:cNvPr id="27" name="Rounded Rectangle 26"/>
          <p:cNvSpPr/>
          <p:nvPr/>
        </p:nvSpPr>
        <p:spPr>
          <a:xfrm>
            <a:off x="6149861" y="2158663"/>
            <a:ext cx="1809135" cy="79641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Vector Components  </a:t>
            </a:r>
            <a:endParaRPr lang="en-US" dirty="0"/>
          </a:p>
        </p:txBody>
      </p:sp>
      <p:grpSp>
        <p:nvGrpSpPr>
          <p:cNvPr id="45" name="Group 44"/>
          <p:cNvGrpSpPr/>
          <p:nvPr/>
        </p:nvGrpSpPr>
        <p:grpSpPr>
          <a:xfrm>
            <a:off x="5128188" y="3139742"/>
            <a:ext cx="4011562" cy="3609652"/>
            <a:chOff x="5128188" y="3139742"/>
            <a:chExt cx="4011562" cy="3609652"/>
          </a:xfrm>
        </p:grpSpPr>
        <p:grpSp>
          <p:nvGrpSpPr>
            <p:cNvPr id="28" name="Group 27"/>
            <p:cNvGrpSpPr/>
            <p:nvPr/>
          </p:nvGrpSpPr>
          <p:grpSpPr>
            <a:xfrm>
              <a:off x="5128188" y="3139742"/>
              <a:ext cx="4011562" cy="3609652"/>
              <a:chOff x="7271321" y="3056619"/>
              <a:chExt cx="4011562" cy="3609652"/>
            </a:xfrm>
          </p:grpSpPr>
          <p:sp>
            <p:nvSpPr>
              <p:cNvPr id="29" name="Rounded Rectangle 28"/>
              <p:cNvSpPr/>
              <p:nvPr/>
            </p:nvSpPr>
            <p:spPr>
              <a:xfrm>
                <a:off x="7271321" y="3056619"/>
                <a:ext cx="4011562" cy="3609652"/>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7561006" y="3252352"/>
                    <a:ext cx="3352800" cy="923330"/>
                  </a:xfrm>
                  <a:prstGeom prst="rect">
                    <a:avLst/>
                  </a:prstGeom>
                  <a:noFill/>
                </p:spPr>
                <p:txBody>
                  <a:bodyPr wrap="square" rtlCol="0">
                    <a:spAutoFit/>
                  </a:bodyPr>
                  <a:lstStyle/>
                  <a:p>
                    <a:r>
                      <a:rPr lang="en-US" dirty="0" smtClean="0"/>
                      <a:t>In coordinate plane each vector has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𝑐𝑜𝑚𝑝𝑜𝑛𝑒𝑛𝑡𝑠</m:t>
                        </m:r>
                        <m:r>
                          <a:rPr lang="en-US" b="0" i="1" smtClean="0">
                            <a:latin typeface="Cambria Math" panose="02040503050406030204" pitchFamily="18" charset="0"/>
                          </a:rPr>
                          <m:t> </m:t>
                        </m:r>
                      </m:oMath>
                    </a14:m>
                    <a:endParaRPr lang="en-US" dirty="0" smtClean="0"/>
                  </a:p>
                  <a:p>
                    <a:endParaRPr lang="en-US" dirty="0" smtClean="0"/>
                  </a:p>
                </p:txBody>
              </p:sp>
            </mc:Choice>
            <mc:Fallback xmlns="">
              <p:sp>
                <p:nvSpPr>
                  <p:cNvPr id="30" name="TextBox 29"/>
                  <p:cNvSpPr txBox="1">
                    <a:spLocks noRot="1" noChangeAspect="1" noMove="1" noResize="1" noEditPoints="1" noAdjustHandles="1" noChangeArrowheads="1" noChangeShapeType="1" noTextEdit="1"/>
                  </p:cNvSpPr>
                  <p:nvPr/>
                </p:nvSpPr>
                <p:spPr>
                  <a:xfrm>
                    <a:off x="7561006" y="3252352"/>
                    <a:ext cx="3352800" cy="923330"/>
                  </a:xfrm>
                  <a:prstGeom prst="rect">
                    <a:avLst/>
                  </a:prstGeom>
                  <a:blipFill rotWithShape="0">
                    <a:blip r:embed="rId6"/>
                    <a:stretch>
                      <a:fillRect l="-1636" t="-3289"/>
                    </a:stretch>
                  </a:blipFill>
                </p:spPr>
                <p:txBody>
                  <a:bodyPr/>
                  <a:lstStyle/>
                  <a:p>
                    <a:r>
                      <a:rPr lang="en-US">
                        <a:noFill/>
                      </a:rPr>
                      <a:t> </a:t>
                    </a:r>
                  </a:p>
                </p:txBody>
              </p:sp>
            </mc:Fallback>
          </mc:AlternateContent>
        </p:gr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3018" y="4024240"/>
              <a:ext cx="3484196" cy="2456073"/>
            </a:xfrm>
            <a:prstGeom prst="rect">
              <a:avLst/>
            </a:prstGeom>
          </p:spPr>
        </p:pic>
      </p:grpSp>
      <p:sp>
        <p:nvSpPr>
          <p:cNvPr id="46" name="Rounded Rectangle 45">
            <a:hlinkClick r:id="rId8" action="ppaction://hlinksldjump"/>
          </p:cNvPr>
          <p:cNvSpPr/>
          <p:nvPr/>
        </p:nvSpPr>
        <p:spPr>
          <a:xfrm>
            <a:off x="9354344" y="5905866"/>
            <a:ext cx="2194926" cy="79641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How to calculate vector components </a:t>
            </a:r>
            <a:endParaRPr lang="en-US" dirty="0"/>
          </a:p>
        </p:txBody>
      </p:sp>
      <p:pic>
        <p:nvPicPr>
          <p:cNvPr id="47" name="Picture 46">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49270" y="6029167"/>
            <a:ext cx="677903" cy="720227"/>
          </a:xfrm>
          <a:prstGeom prst="rect">
            <a:avLst/>
          </a:prstGeom>
        </p:spPr>
      </p:pic>
    </p:spTree>
    <p:extLst>
      <p:ext uri="{BB962C8B-B14F-4D97-AF65-F5344CB8AC3E}">
        <p14:creationId xmlns:p14="http://schemas.microsoft.com/office/powerpoint/2010/main" val="2488026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childTnLst>
        </p:cTn>
      </p:par>
    </p:tnLst>
    <p:bldLst>
      <p:bldP spid="4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0709" y="101414"/>
            <a:ext cx="2194926" cy="79641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How to calculate vector components </a:t>
            </a:r>
            <a:endParaRPr lang="en-US" dirty="0"/>
          </a:p>
        </p:txBody>
      </p:sp>
      <mc:AlternateContent xmlns:mc="http://schemas.openxmlformats.org/markup-compatibility/2006" xmlns:a14="http://schemas.microsoft.com/office/drawing/2010/main">
        <mc:Choice Requires="a14">
          <p:sp>
            <p:nvSpPr>
              <p:cNvPr id="3" name="Rounded Rectangle 2"/>
              <p:cNvSpPr/>
              <p:nvPr/>
            </p:nvSpPr>
            <p:spPr>
              <a:xfrm>
                <a:off x="150709" y="1202635"/>
                <a:ext cx="5247861" cy="79513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are the components of vector </a:t>
                </a:r>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𝐴𝐵</m:t>
                        </m:r>
                      </m:e>
                    </m:acc>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𝑔𝑖𝑣𝑒𝑛</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𝐴</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−3,−2</m:t>
                        </m:r>
                      </m:e>
                    </m:d>
                    <m:r>
                      <a:rPr lang="en-US" b="0" i="1" smtClean="0">
                        <a:solidFill>
                          <a:schemeClr val="tx1"/>
                        </a:solidFill>
                        <a:latin typeface="Cambria Math" panose="02040503050406030204" pitchFamily="18" charset="0"/>
                      </a:rPr>
                      <m:t>𝑎𝑛𝑑</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𝐵</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3,1</m:t>
                        </m:r>
                      </m:e>
                    </m:d>
                  </m:oMath>
                </a14:m>
                <a:endParaRPr lang="en-US" dirty="0">
                  <a:solidFill>
                    <a:schemeClr val="tx1"/>
                  </a:solidFill>
                </a:endParaRPr>
              </a:p>
            </p:txBody>
          </p:sp>
        </mc:Choice>
        <mc:Fallback xmlns="">
          <p:sp>
            <p:nvSpPr>
              <p:cNvPr id="3" name="Rounded Rectangle 2"/>
              <p:cNvSpPr>
                <a:spLocks noRot="1" noChangeAspect="1" noMove="1" noResize="1" noEditPoints="1" noAdjustHandles="1" noChangeArrowheads="1" noChangeShapeType="1" noTextEdit="1"/>
              </p:cNvSpPr>
              <p:nvPr/>
            </p:nvSpPr>
            <p:spPr>
              <a:xfrm>
                <a:off x="150709" y="1202635"/>
                <a:ext cx="5247861" cy="795131"/>
              </a:xfrm>
              <a:prstGeom prst="roundRect">
                <a:avLst/>
              </a:prstGeom>
              <a:blipFill rotWithShape="0">
                <a:blip r:embed="rId2"/>
                <a:stretch>
                  <a:fillRect/>
                </a:stretch>
              </a:blipFill>
              <a:ln w="38100">
                <a:solidFill>
                  <a:srgbClr val="FF0000"/>
                </a:solidFill>
                <a:prstDash val="sysDash"/>
              </a:ln>
            </p:spPr>
            <p:txBody>
              <a:bodyPr/>
              <a:lstStyle/>
              <a:p>
                <a:r>
                  <a:rPr lang="en-US">
                    <a:noFill/>
                  </a:rPr>
                  <a:t> </a:t>
                </a:r>
              </a:p>
            </p:txBody>
          </p:sp>
        </mc:Fallback>
      </mc:AlternateContent>
      <p:sp>
        <p:nvSpPr>
          <p:cNvPr id="4" name="Oval 3"/>
          <p:cNvSpPr/>
          <p:nvPr/>
        </p:nvSpPr>
        <p:spPr>
          <a:xfrm>
            <a:off x="180526" y="2302574"/>
            <a:ext cx="457200" cy="457200"/>
          </a:xfrm>
          <a:prstGeom prst="ellipse">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5" name="TextBox 4"/>
          <p:cNvSpPr txBox="1"/>
          <p:nvPr/>
        </p:nvSpPr>
        <p:spPr>
          <a:xfrm>
            <a:off x="637726" y="2208008"/>
            <a:ext cx="3785187" cy="923330"/>
          </a:xfrm>
          <a:prstGeom prst="rect">
            <a:avLst/>
          </a:prstGeom>
          <a:noFill/>
        </p:spPr>
        <p:txBody>
          <a:bodyPr wrap="square" rtlCol="0">
            <a:spAutoFit/>
          </a:bodyPr>
          <a:lstStyle/>
          <a:p>
            <a:r>
              <a:rPr lang="en-US" dirty="0" smtClean="0"/>
              <a:t>Locate head and tail and represent them for corresponding letter </a:t>
            </a:r>
          </a:p>
          <a:p>
            <a:r>
              <a:rPr lang="en-US" dirty="0" smtClean="0"/>
              <a:t>Direction is from A to B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261" y="499620"/>
            <a:ext cx="6096000" cy="6096000"/>
          </a:xfrm>
          <a:prstGeom prst="rect">
            <a:avLst/>
          </a:prstGeom>
        </p:spPr>
      </p:pic>
      <p:sp>
        <p:nvSpPr>
          <p:cNvPr id="7" name="Oval 6"/>
          <p:cNvSpPr/>
          <p:nvPr/>
        </p:nvSpPr>
        <p:spPr>
          <a:xfrm>
            <a:off x="7126355" y="4611755"/>
            <a:ext cx="91440" cy="91440"/>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 name="Oval 7"/>
          <p:cNvSpPr/>
          <p:nvPr/>
        </p:nvSpPr>
        <p:spPr>
          <a:xfrm>
            <a:off x="10469216" y="2935356"/>
            <a:ext cx="91440" cy="91440"/>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6838121" y="4293458"/>
                <a:ext cx="2484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838121" y="4293458"/>
                <a:ext cx="248478" cy="369332"/>
              </a:xfrm>
              <a:prstGeom prst="rect">
                <a:avLst/>
              </a:prstGeom>
              <a:blipFill rotWithShape="0">
                <a:blip r:embed="rId4"/>
                <a:stretch>
                  <a:fillRect r="-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612340" y="2643102"/>
                <a:ext cx="2484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0612340" y="2643102"/>
                <a:ext cx="248478" cy="369332"/>
              </a:xfrm>
              <a:prstGeom prst="rect">
                <a:avLst/>
              </a:prstGeom>
              <a:blipFill rotWithShape="0">
                <a:blip r:embed="rId5"/>
                <a:stretch>
                  <a:fillRect r="-29268"/>
                </a:stretch>
              </a:blipFill>
            </p:spPr>
            <p:txBody>
              <a:bodyPr/>
              <a:lstStyle/>
              <a:p>
                <a:r>
                  <a:rPr lang="en-US">
                    <a:noFill/>
                  </a:rPr>
                  <a:t> </a:t>
                </a:r>
              </a:p>
            </p:txBody>
          </p:sp>
        </mc:Fallback>
      </mc:AlternateContent>
      <p:cxnSp>
        <p:nvCxnSpPr>
          <p:cNvPr id="12" name="Straight Arrow Connector 11"/>
          <p:cNvCxnSpPr/>
          <p:nvPr/>
        </p:nvCxnSpPr>
        <p:spPr>
          <a:xfrm flipV="1">
            <a:off x="7185466" y="2948746"/>
            <a:ext cx="3375190" cy="1708729"/>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657604" y="3586727"/>
                <a:ext cx="4570378" cy="3268139"/>
              </a:xfrm>
              <a:prstGeom prst="rect">
                <a:avLst/>
              </a:prstGeom>
              <a:noFill/>
            </p:spPr>
            <p:txBody>
              <a:bodyPr wrap="square" rtlCol="0">
                <a:spAutoFit/>
              </a:bodyPr>
              <a:lstStyle/>
              <a:p>
                <a:r>
                  <a:rPr lang="en-US" dirty="0" smtClean="0"/>
                  <a:t>Each vector has x and y component </a:t>
                </a:r>
              </a:p>
              <a:p>
                <a:endParaRPr lang="en-US" dirty="0"/>
              </a:p>
              <a:p>
                <a:r>
                  <a:rPr lang="en-US" dirty="0" smtClean="0"/>
                  <a:t>Calculation if x-component</a:t>
                </a:r>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𝐴𝐵</m:t>
                              </m:r>
                            </m:e>
                          </m:acc>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     </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𝑜𝑓</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h𝑒𝑎𝑑</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𝑜𝑓</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𝑡𝑎𝑖𝑙</m:t>
                          </m:r>
                        </m:e>
                      </m:d>
                    </m:oMath>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𝐴𝐵</m:t>
                              </m:r>
                            </m:e>
                          </m:acc>
                        </m:sub>
                      </m:sSub>
                      <m:r>
                        <a:rPr lang="en-US" b="0" i="1" smtClean="0">
                          <a:solidFill>
                            <a:schemeClr val="tx1"/>
                          </a:solidFill>
                          <a:latin typeface="Cambria Math" panose="02040503050406030204" pitchFamily="18" charset="0"/>
                        </a:rPr>
                        <m:t>=3−(−3)=6 </m:t>
                      </m:r>
                    </m:oMath>
                  </m:oMathPara>
                </a14:m>
                <a:endParaRPr lang="en-US" b="0" dirty="0" smtClean="0">
                  <a:solidFill>
                    <a:schemeClr val="tx1"/>
                  </a:solidFill>
                </a:endParaRPr>
              </a:p>
              <a:p>
                <a:r>
                  <a:rPr lang="en-US" dirty="0" smtClean="0"/>
                  <a:t> </a:t>
                </a:r>
              </a:p>
              <a:p>
                <a:r>
                  <a:rPr lang="en-US" dirty="0" smtClean="0"/>
                  <a:t>Calculation of y-component</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acc>
                            <m:accPr>
                              <m:chr m:val="⃗"/>
                              <m:ctrlPr>
                                <a:rPr lang="en-US" i="1">
                                  <a:latin typeface="Cambria Math" panose="02040503050406030204" pitchFamily="18" charset="0"/>
                                </a:rPr>
                              </m:ctrlPr>
                            </m:accPr>
                            <m:e>
                              <m:r>
                                <a:rPr lang="en-US" i="1">
                                  <a:latin typeface="Cambria Math" panose="02040503050406030204" pitchFamily="18" charset="0"/>
                                </a:rPr>
                                <m:t>𝐴𝐵</m:t>
                              </m:r>
                            </m:e>
                          </m:acc>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𝐴</m:t>
                          </m:r>
                        </m:sub>
                      </m:sSub>
                      <m:r>
                        <a:rPr lang="en-US" i="1">
                          <a:latin typeface="Cambria Math" panose="02040503050406030204" pitchFamily="18" charset="0"/>
                        </a:rPr>
                        <m:t>     </m:t>
                      </m:r>
                      <m:d>
                        <m:dPr>
                          <m:ctrlPr>
                            <a:rPr lang="en-US" i="1">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𝑦</m:t>
                          </m:r>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𝑜𝑓</m:t>
                          </m:r>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h𝑒𝑎𝑑</m:t>
                          </m:r>
                          <m:r>
                            <a:rPr lang="en-US" i="1">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𝑜𝑓</m:t>
                          </m:r>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𝑡𝑎𝑖𝑙</m:t>
                          </m:r>
                        </m:e>
                      </m:d>
                    </m:oMath>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acc>
                            <m:accPr>
                              <m:chr m:val="⃗"/>
                              <m:ctrlPr>
                                <a:rPr lang="en-US"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𝐴𝐵</m:t>
                              </m:r>
                            </m:e>
                          </m:acc>
                        </m:sub>
                      </m:sSub>
                      <m:r>
                        <a:rPr lang="en-US" b="0" i="1" smtClean="0">
                          <a:solidFill>
                            <a:schemeClr val="tx1"/>
                          </a:solidFill>
                          <a:latin typeface="Cambria Math" panose="02040503050406030204" pitchFamily="18" charset="0"/>
                        </a:rPr>
                        <m:t>=1−</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e>
                      </m:d>
                      <m:r>
                        <a:rPr lang="en-US" b="0" i="1" smtClean="0">
                          <a:solidFill>
                            <a:schemeClr val="tx1"/>
                          </a:solidFill>
                          <a:latin typeface="Cambria Math" panose="02040503050406030204" pitchFamily="18" charset="0"/>
                        </a:rPr>
                        <m:t>=3</m:t>
                      </m:r>
                    </m:oMath>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𝐴𝐵</m:t>
                          </m:r>
                        </m:e>
                      </m:acc>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6,3</m:t>
                          </m:r>
                        </m:e>
                      </m:d>
                      <m:r>
                        <a:rPr lang="en-US" b="0" i="1" smtClean="0">
                          <a:solidFill>
                            <a:schemeClr val="tx1"/>
                          </a:solidFill>
                          <a:latin typeface="Cambria Math" panose="02040503050406030204" pitchFamily="18" charset="0"/>
                        </a:rPr>
                        <m:t> </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57604" y="3586727"/>
                <a:ext cx="4570378" cy="3268139"/>
              </a:xfrm>
              <a:prstGeom prst="rect">
                <a:avLst/>
              </a:prstGeom>
              <a:blipFill rotWithShape="0">
                <a:blip r:embed="rId6"/>
                <a:stretch>
                  <a:fillRect l="-1200" t="-933"/>
                </a:stretch>
              </a:blipFill>
            </p:spPr>
            <p:txBody>
              <a:bodyPr/>
              <a:lstStyle/>
              <a:p>
                <a:r>
                  <a:rPr lang="en-US">
                    <a:noFill/>
                  </a:rPr>
                  <a:t> </a:t>
                </a:r>
              </a:p>
            </p:txBody>
          </p:sp>
        </mc:Fallback>
      </mc:AlternateContent>
      <p:sp>
        <p:nvSpPr>
          <p:cNvPr id="17" name="Oval 16"/>
          <p:cNvSpPr/>
          <p:nvPr/>
        </p:nvSpPr>
        <p:spPr>
          <a:xfrm>
            <a:off x="150709" y="3547620"/>
            <a:ext cx="457200" cy="457200"/>
          </a:xfrm>
          <a:prstGeom prst="ellipse">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19" name="Straight Arrow Connector 18"/>
          <p:cNvCxnSpPr>
            <a:stCxn id="7" idx="6"/>
          </p:cNvCxnSpPr>
          <p:nvPr/>
        </p:nvCxnSpPr>
        <p:spPr>
          <a:xfrm>
            <a:off x="7217795" y="4657475"/>
            <a:ext cx="334286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0518912" y="3021496"/>
            <a:ext cx="21866" cy="16001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8438322" y="4670865"/>
                <a:ext cx="18162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𝑐𝑜𝑚𝑝𝑜𝑛𝑒𝑛𝑡</m:t>
                      </m:r>
                    </m:oMath>
                  </m:oMathPara>
                </a14:m>
                <a:endParaRPr lang="en-US" dirty="0">
                  <a:solidFill>
                    <a:srgbClr val="FF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8438322" y="4670865"/>
                <a:ext cx="1816209" cy="369332"/>
              </a:xfrm>
              <a:prstGeom prst="rect">
                <a:avLst/>
              </a:prstGeom>
              <a:blipFill rotWithShape="0">
                <a:blip r:embed="rId7"/>
                <a:stretch>
                  <a:fillRect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rot="16200000">
                <a:off x="9867036" y="3672184"/>
                <a:ext cx="18162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𝑐𝑜𝑚𝑝𝑜𝑛𝑒𝑛𝑡</m:t>
                      </m:r>
                    </m:oMath>
                  </m:oMathPara>
                </a14:m>
                <a:endParaRPr lang="en-US"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rot="16200000">
                <a:off x="9867036" y="3672184"/>
                <a:ext cx="1816209" cy="369332"/>
              </a:xfrm>
              <a:prstGeom prst="rect">
                <a:avLst/>
              </a:prstGeom>
              <a:blipFill rotWithShape="0">
                <a:blip r:embed="rId8"/>
                <a:stretch>
                  <a:fillRect r="-9836"/>
                </a:stretch>
              </a:blipFill>
            </p:spPr>
            <p:txBody>
              <a:bodyPr/>
              <a:lstStyle/>
              <a:p>
                <a:r>
                  <a:rPr lang="en-US">
                    <a:noFill/>
                  </a:rPr>
                  <a:t> </a:t>
                </a:r>
              </a:p>
            </p:txBody>
          </p:sp>
        </mc:Fallback>
      </mc:AlternateContent>
      <p:pic>
        <p:nvPicPr>
          <p:cNvPr id="30" name="Picture 29">
            <a:hlinkClick r:id="" action="ppaction://hlinkshowjump?jump=previousslid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36758" y="6202758"/>
            <a:ext cx="655242" cy="655242"/>
          </a:xfrm>
          <a:prstGeom prst="rect">
            <a:avLst/>
          </a:prstGeom>
        </p:spPr>
      </p:pic>
    </p:spTree>
    <p:extLst>
      <p:ext uri="{BB962C8B-B14F-4D97-AF65-F5344CB8AC3E}">
        <p14:creationId xmlns:p14="http://schemas.microsoft.com/office/powerpoint/2010/main" val="34734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2" grpId="0" animBg="1"/>
      <p:bldP spid="5" grpId="0"/>
      <p:bldP spid="16" grpId="0"/>
      <p:bldP spid="27" grpId="0"/>
      <p:bldP spid="2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59283" y="113073"/>
            <a:ext cx="2352356" cy="837762"/>
          </a:xfrm>
          <a:prstGeom prst="round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tx1"/>
                </a:solidFill>
              </a:rPr>
              <a:t>Vector Operations </a:t>
            </a:r>
            <a:endParaRPr lang="en-US" sz="2000" dirty="0">
              <a:solidFill>
                <a:schemeClr val="tx1"/>
              </a:solidFill>
            </a:endParaRPr>
          </a:p>
        </p:txBody>
      </p:sp>
      <p:cxnSp>
        <p:nvCxnSpPr>
          <p:cNvPr id="4" name="Elbow Connector 3"/>
          <p:cNvCxnSpPr>
            <a:stCxn id="2" idx="2"/>
          </p:cNvCxnSpPr>
          <p:nvPr/>
        </p:nvCxnSpPr>
        <p:spPr>
          <a:xfrm rot="5400000">
            <a:off x="3489910" y="-1142894"/>
            <a:ext cx="651823" cy="483928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5" name="Elbow Connector 4"/>
          <p:cNvCxnSpPr/>
          <p:nvPr/>
        </p:nvCxnSpPr>
        <p:spPr>
          <a:xfrm rot="16200000" flipH="1">
            <a:off x="8329190" y="-1142893"/>
            <a:ext cx="651823" cy="483928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a:stCxn id="2" idx="2"/>
          </p:cNvCxnSpPr>
          <p:nvPr/>
        </p:nvCxnSpPr>
        <p:spPr>
          <a:xfrm flipH="1">
            <a:off x="6235460" y="950835"/>
            <a:ext cx="1" cy="11299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Rounded Rectangle 7"/>
          <p:cNvSpPr/>
          <p:nvPr/>
        </p:nvSpPr>
        <p:spPr>
          <a:xfrm>
            <a:off x="698090" y="1832992"/>
            <a:ext cx="1573161" cy="719202"/>
          </a:xfrm>
          <a:prstGeom prst="round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Add/Subtract</a:t>
            </a:r>
            <a:endParaRPr lang="en-US" dirty="0">
              <a:solidFill>
                <a:schemeClr val="tx1"/>
              </a:solidFill>
            </a:endParaRPr>
          </a:p>
        </p:txBody>
      </p:sp>
      <p:sp>
        <p:nvSpPr>
          <p:cNvPr id="9" name="Rounded Rectangle 8"/>
          <p:cNvSpPr/>
          <p:nvPr/>
        </p:nvSpPr>
        <p:spPr>
          <a:xfrm>
            <a:off x="5448881" y="2212256"/>
            <a:ext cx="1573161" cy="719202"/>
          </a:xfrm>
          <a:prstGeom prst="round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Scalar Product</a:t>
            </a:r>
            <a:endParaRPr lang="en-US" dirty="0">
              <a:solidFill>
                <a:schemeClr val="tx1"/>
              </a:solidFill>
            </a:endParaRPr>
          </a:p>
        </p:txBody>
      </p:sp>
      <p:sp>
        <p:nvSpPr>
          <p:cNvPr id="10" name="Rounded Rectangle 9"/>
          <p:cNvSpPr/>
          <p:nvPr/>
        </p:nvSpPr>
        <p:spPr>
          <a:xfrm>
            <a:off x="10199672" y="1721219"/>
            <a:ext cx="1573161" cy="719202"/>
          </a:xfrm>
          <a:prstGeom prst="round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Magnitude </a:t>
            </a:r>
            <a:endParaRPr lang="en-US" dirty="0">
              <a:solidFill>
                <a:schemeClr val="tx1"/>
              </a:solidFill>
            </a:endParaRPr>
          </a:p>
        </p:txBody>
      </p:sp>
      <p:sp>
        <p:nvSpPr>
          <p:cNvPr id="11" name="TextBox 10"/>
          <p:cNvSpPr txBox="1"/>
          <p:nvPr/>
        </p:nvSpPr>
        <p:spPr>
          <a:xfrm>
            <a:off x="58992" y="2635046"/>
            <a:ext cx="3303638" cy="646331"/>
          </a:xfrm>
          <a:prstGeom prst="rect">
            <a:avLst/>
          </a:prstGeom>
          <a:noFill/>
          <a:ln w="19050">
            <a:solidFill>
              <a:srgbClr val="FF0000"/>
            </a:solidFill>
            <a:prstDash val="sysDash"/>
          </a:ln>
        </p:spPr>
        <p:txBody>
          <a:bodyPr wrap="square" rtlCol="0">
            <a:spAutoFit/>
          </a:bodyPr>
          <a:lstStyle/>
          <a:p>
            <a:r>
              <a:rPr lang="en-US" dirty="0" smtClean="0"/>
              <a:t>Add or subtract x-component and y –components respectively </a:t>
            </a:r>
            <a:endParaRPr lang="en-US" dirty="0"/>
          </a:p>
        </p:txBody>
      </p:sp>
      <p:sp>
        <p:nvSpPr>
          <p:cNvPr id="12" name="Rounded Rectangle 11"/>
          <p:cNvSpPr/>
          <p:nvPr/>
        </p:nvSpPr>
        <p:spPr>
          <a:xfrm>
            <a:off x="58992" y="3364229"/>
            <a:ext cx="3008671" cy="3362632"/>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383456" y="3541061"/>
                <a:ext cx="2271254" cy="35595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𝐴𝐵</m:t>
                          </m:r>
                        </m:e>
                      </m:acc>
                      <m:d>
                        <m:dPr>
                          <m:ctrlPr>
                            <a:rPr lang="en-US" b="0" i="1" smtClean="0">
                              <a:latin typeface="Cambria Math" panose="02040503050406030204" pitchFamily="18" charset="0"/>
                            </a:rPr>
                          </m:ctrlPr>
                        </m:dPr>
                        <m:e>
                          <m:r>
                            <a:rPr lang="en-US" b="0" i="1" smtClean="0">
                              <a:latin typeface="Cambria Math" panose="02040503050406030204" pitchFamily="18" charset="0"/>
                            </a:rPr>
                            <m:t>2,1</m:t>
                          </m:r>
                        </m:e>
                      </m:d>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𝐶𝐷</m:t>
                          </m:r>
                        </m:e>
                      </m:acc>
                      <m:d>
                        <m:dPr>
                          <m:ctrlPr>
                            <a:rPr lang="en-US" b="0" i="1" smtClean="0">
                              <a:latin typeface="Cambria Math" panose="02040503050406030204" pitchFamily="18" charset="0"/>
                            </a:rPr>
                          </m:ctrlPr>
                        </m:dPr>
                        <m:e>
                          <m:r>
                            <a:rPr lang="en-US" b="0" i="1" smtClean="0">
                              <a:latin typeface="Cambria Math" panose="02040503050406030204" pitchFamily="18" charset="0"/>
                            </a:rPr>
                            <m:t>4,2</m:t>
                          </m:r>
                        </m:e>
                      </m:d>
                    </m:oMath>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𝐶𝐷</m:t>
                          </m:r>
                        </m:e>
                      </m:acc>
                    </m:oMath>
                  </m:oMathPara>
                </a14:m>
                <a:endParaRPr lang="en-US" dirty="0" smtClean="0"/>
              </a:p>
              <a:p>
                <a:endParaRPr lang="en-US" dirty="0" smtClean="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𝐶𝐷</m:t>
                              </m:r>
                            </m:e>
                          </m:acc>
                        </m:sub>
                      </m:sSub>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sub>
                      </m:sSub>
                      <m:r>
                        <a:rPr lang="en-US" b="0" i="1" smtClean="0">
                          <a:latin typeface="Cambria Math" panose="02040503050406030204" pitchFamily="18" charset="0"/>
                        </a:rPr>
                        <m:t>=2+4=6</m:t>
                      </m:r>
                    </m:oMath>
                  </m:oMathPara>
                </a14:m>
                <a:r>
                  <a:rPr lang="en-US" b="0" dirty="0" smtClean="0"/>
                  <a:t/>
                </a:r>
                <a:br>
                  <a:rPr lang="en-US" b="0" dirty="0" smtClean="0"/>
                </a:br>
                <a:endParaRPr lang="en-US" b="0" dirty="0" smtClean="0"/>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acc>
                            <m:accPr>
                              <m:chr m:val="⃗"/>
                              <m:ctrlPr>
                                <a:rPr lang="en-US" i="1">
                                  <a:latin typeface="Cambria Math" panose="02040503050406030204" pitchFamily="18" charset="0"/>
                                </a:rPr>
                              </m:ctrlPr>
                            </m:accPr>
                            <m:e>
                              <m:r>
                                <a:rPr lang="en-US" i="1">
                                  <a:latin typeface="Cambria Math" panose="02040503050406030204" pitchFamily="18" charset="0"/>
                                </a:rPr>
                                <m:t>𝑤</m:t>
                              </m:r>
                            </m:e>
                          </m:acc>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acc>
                            <m:accPr>
                              <m:chr m:val="⃗"/>
                              <m:ctrlPr>
                                <a:rPr lang="en-US" i="1">
                                  <a:latin typeface="Cambria Math" panose="02040503050406030204" pitchFamily="18" charset="0"/>
                                </a:rPr>
                              </m:ctrlPr>
                            </m:accPr>
                            <m:e>
                              <m:r>
                                <a:rPr lang="en-US" i="1">
                                  <a:latin typeface="Cambria Math" panose="02040503050406030204" pitchFamily="18" charset="0"/>
                                </a:rPr>
                                <m:t>𝐴𝐵</m:t>
                              </m:r>
                            </m:e>
                          </m:acc>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acc>
                            <m:accPr>
                              <m:chr m:val="⃗"/>
                              <m:ctrlPr>
                                <a:rPr lang="en-US" i="1">
                                  <a:latin typeface="Cambria Math" panose="02040503050406030204" pitchFamily="18" charset="0"/>
                                </a:rPr>
                              </m:ctrlPr>
                            </m:accPr>
                            <m:e>
                              <m:r>
                                <a:rPr lang="en-US" i="1">
                                  <a:latin typeface="Cambria Math" panose="02040503050406030204" pitchFamily="18" charset="0"/>
                                </a:rPr>
                                <m:t>𝐶𝐷</m:t>
                              </m:r>
                            </m:e>
                          </m:acc>
                        </m:sub>
                      </m:sSub>
                    </m:oMath>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acc>
                            <m:accPr>
                              <m:chr m:val="⃗"/>
                              <m:ctrlPr>
                                <a:rPr lang="en-US" i="1">
                                  <a:latin typeface="Cambria Math" panose="02040503050406030204" pitchFamily="18" charset="0"/>
                                </a:rPr>
                              </m:ctrlPr>
                            </m:accPr>
                            <m:e>
                              <m:r>
                                <a:rPr lang="en-US" i="1">
                                  <a:latin typeface="Cambria Math" panose="02040503050406030204" pitchFamily="18" charset="0"/>
                                </a:rPr>
                                <m:t>𝑤</m:t>
                              </m:r>
                            </m:e>
                          </m:acc>
                        </m:sub>
                      </m:sSub>
                      <m:r>
                        <a:rPr lang="en-US" i="1">
                          <a:latin typeface="Cambria Math" panose="02040503050406030204" pitchFamily="18" charset="0"/>
                        </a:rPr>
                        <m:t>=</m:t>
                      </m:r>
                      <m:r>
                        <a:rPr lang="en-US" b="0" i="1" smtClean="0">
                          <a:latin typeface="Cambria Math" panose="02040503050406030204" pitchFamily="18" charset="0"/>
                        </a:rPr>
                        <m:t>1+2=3</m:t>
                      </m:r>
                    </m:oMath>
                  </m:oMathPara>
                </a14:m>
                <a:endParaRPr lang="en-US" b="0" i="1" dirty="0" smtClean="0">
                  <a:latin typeface="Cambria Math" panose="02040503050406030204" pitchFamily="18" charset="0"/>
                </a:endParaRPr>
              </a:p>
              <a:p>
                <a:pPr/>
                <a:r>
                  <a:rPr lang="en-US" b="0" i="1" dirty="0" smtClean="0">
                    <a:latin typeface="Cambria Math" panose="02040503050406030204" pitchFamily="18" charset="0"/>
                  </a:rPr>
                  <a:t/>
                </a:r>
                <a:br>
                  <a:rPr lang="en-US"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d>
                        <m:dPr>
                          <m:ctrlPr>
                            <a:rPr lang="en-US" b="0" i="1" smtClean="0">
                              <a:latin typeface="Cambria Math" panose="02040503050406030204" pitchFamily="18" charset="0"/>
                            </a:rPr>
                          </m:ctrlPr>
                        </m:dPr>
                        <m:e>
                          <m:r>
                            <a:rPr lang="en-US" b="0" i="1" smtClean="0">
                              <a:latin typeface="Cambria Math" panose="02040503050406030204" pitchFamily="18" charset="0"/>
                            </a:rPr>
                            <m:t>6,3</m:t>
                          </m:r>
                        </m:e>
                      </m:d>
                    </m:oMath>
                  </m:oMathPara>
                </a14:m>
                <a:endParaRPr lang="en-US" dirty="0" smtClean="0"/>
              </a:p>
              <a:p>
                <a:endParaRPr lang="en-US" dirty="0"/>
              </a:p>
              <a:p>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83456" y="3541061"/>
                <a:ext cx="2271254" cy="3559564"/>
              </a:xfrm>
              <a:prstGeom prst="rect">
                <a:avLst/>
              </a:prstGeom>
              <a:blipFill rotWithShape="0">
                <a:blip r:embed="rId2"/>
                <a:stretch>
                  <a:fillRect/>
                </a:stretch>
              </a:blipFill>
            </p:spPr>
            <p:txBody>
              <a:bodyPr/>
              <a:lstStyle/>
              <a:p>
                <a:r>
                  <a:rPr lang="en-US">
                    <a:noFill/>
                  </a:rPr>
                  <a:t> </a:t>
                </a:r>
              </a:p>
            </p:txBody>
          </p:sp>
        </mc:Fallback>
      </mc:AlternateContent>
      <p:sp>
        <p:nvSpPr>
          <p:cNvPr id="15" name="TextBox 14"/>
          <p:cNvSpPr txBox="1"/>
          <p:nvPr/>
        </p:nvSpPr>
        <p:spPr>
          <a:xfrm>
            <a:off x="4492691" y="3011560"/>
            <a:ext cx="3485537" cy="646331"/>
          </a:xfrm>
          <a:prstGeom prst="rect">
            <a:avLst/>
          </a:prstGeom>
          <a:noFill/>
          <a:ln w="19050">
            <a:solidFill>
              <a:srgbClr val="FF0000"/>
            </a:solidFill>
            <a:prstDash val="sysDash"/>
          </a:ln>
        </p:spPr>
        <p:txBody>
          <a:bodyPr wrap="square" rtlCol="0">
            <a:spAutoFit/>
          </a:bodyPr>
          <a:lstStyle/>
          <a:p>
            <a:r>
              <a:rPr lang="en-US" dirty="0" smtClean="0"/>
              <a:t>Multiply number by x-component and y –components respectively </a:t>
            </a:r>
            <a:endParaRPr lang="en-US" dirty="0"/>
          </a:p>
        </p:txBody>
      </p:sp>
      <p:sp>
        <p:nvSpPr>
          <p:cNvPr id="16" name="Rounded Rectangle 15"/>
          <p:cNvSpPr/>
          <p:nvPr/>
        </p:nvSpPr>
        <p:spPr>
          <a:xfrm>
            <a:off x="4567082" y="3737993"/>
            <a:ext cx="3008671" cy="2988868"/>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4935790" y="3737993"/>
                <a:ext cx="2271254" cy="3001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𝐴𝐵</m:t>
                          </m:r>
                        </m:e>
                      </m:acc>
                      <m:d>
                        <m:dPr>
                          <m:ctrlPr>
                            <a:rPr lang="en-US" b="0" i="1" smtClean="0">
                              <a:latin typeface="Cambria Math" panose="02040503050406030204" pitchFamily="18" charset="0"/>
                            </a:rPr>
                          </m:ctrlPr>
                        </m:dPr>
                        <m:e>
                          <m:r>
                            <a:rPr lang="en-US" b="0" i="1" smtClean="0">
                              <a:latin typeface="Cambria Math" panose="02040503050406030204" pitchFamily="18" charset="0"/>
                            </a:rPr>
                            <m:t>2,1</m:t>
                          </m:r>
                        </m:e>
                      </m:d>
                    </m:oMath>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r>
                        <a:rPr lang="en-US" b="0" i="1" smtClean="0">
                          <a:latin typeface="Cambria Math" panose="02040503050406030204" pitchFamily="18" charset="0"/>
                        </a:rPr>
                        <m:t>=4</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oMath>
                  </m:oMathPara>
                </a14:m>
                <a:endParaRPr lang="en-US" dirty="0" smtClean="0"/>
              </a:p>
              <a:p>
                <a:endParaRPr lang="en-US" dirty="0" smtClean="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sub>
                      </m:sSub>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sub>
                      </m:sSub>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sub>
                      </m:sSub>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×2=8</m:t>
                      </m:r>
                    </m:oMath>
                  </m:oMathPara>
                </a14:m>
                <a:r>
                  <a:rPr lang="en-US" b="0" dirty="0" smtClean="0"/>
                  <a:t/>
                </a:r>
                <a:br>
                  <a:rPr lang="en-US" b="0" dirty="0" smtClean="0"/>
                </a:br>
                <a:endParaRPr lang="en-US" b="0" dirty="0" smtClean="0"/>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acc>
                            <m:accPr>
                              <m:chr m:val="⃗"/>
                              <m:ctrlPr>
                                <a:rPr lang="en-US" i="1">
                                  <a:latin typeface="Cambria Math" panose="02040503050406030204" pitchFamily="18" charset="0"/>
                                </a:rPr>
                              </m:ctrlPr>
                            </m:accPr>
                            <m:e>
                              <m:r>
                                <a:rPr lang="en-US" i="1">
                                  <a:latin typeface="Cambria Math" panose="02040503050406030204" pitchFamily="18" charset="0"/>
                                </a:rPr>
                                <m:t>𝑤</m:t>
                              </m:r>
                            </m:e>
                          </m:acc>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𝑦</m:t>
                          </m:r>
                        </m:e>
                        <m:sub>
                          <m:acc>
                            <m:accPr>
                              <m:chr m:val="⃗"/>
                              <m:ctrlPr>
                                <a:rPr lang="en-US" i="1">
                                  <a:latin typeface="Cambria Math" panose="02040503050406030204" pitchFamily="18" charset="0"/>
                                </a:rPr>
                              </m:ctrlPr>
                            </m:accPr>
                            <m:e>
                              <m:r>
                                <a:rPr lang="en-US" i="1">
                                  <a:latin typeface="Cambria Math" panose="02040503050406030204" pitchFamily="18" charset="0"/>
                                </a:rPr>
                                <m:t>𝐴𝐵</m:t>
                              </m:r>
                            </m:e>
                          </m:acc>
                        </m:sub>
                      </m:sSub>
                    </m:oMath>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acc>
                            <m:accPr>
                              <m:chr m:val="⃗"/>
                              <m:ctrlPr>
                                <a:rPr lang="en-US" i="1">
                                  <a:latin typeface="Cambria Math" panose="02040503050406030204" pitchFamily="18" charset="0"/>
                                </a:rPr>
                              </m:ctrlPr>
                            </m:accPr>
                            <m:e>
                              <m:r>
                                <a:rPr lang="en-US" i="1">
                                  <a:latin typeface="Cambria Math" panose="02040503050406030204" pitchFamily="18" charset="0"/>
                                </a:rPr>
                                <m:t>𝑤</m:t>
                              </m:r>
                            </m:e>
                          </m:acc>
                        </m:sub>
                      </m:sSub>
                      <m:r>
                        <a:rPr lang="en-US" i="1">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×1=4</m:t>
                      </m:r>
                    </m:oMath>
                  </m:oMathPara>
                </a14:m>
                <a:endParaRPr lang="en-US" b="0" i="1" dirty="0" smtClean="0">
                  <a:latin typeface="Cambria Math" panose="02040503050406030204" pitchFamily="18" charset="0"/>
                  <a:ea typeface="Cambria Math" panose="02040503050406030204" pitchFamily="18" charset="0"/>
                </a:endParaRPr>
              </a:p>
              <a:p>
                <a:pPr/>
                <a:r>
                  <a:rPr lang="en-US" b="0" i="1" dirty="0" smtClean="0">
                    <a:latin typeface="Cambria Math" panose="02040503050406030204" pitchFamily="18" charset="0"/>
                    <a:ea typeface="Cambria Math" panose="02040503050406030204" pitchFamily="18" charset="0"/>
                  </a:rPr>
                  <a:t/>
                </a:r>
                <a:br>
                  <a:rPr lang="en-US" b="0" i="1" dirty="0" smtClean="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𝑊</m:t>
                          </m:r>
                        </m:e>
                      </m:acc>
                      <m:r>
                        <a:rPr lang="en-US" b="0" i="1" smtClean="0">
                          <a:latin typeface="Cambria Math" panose="02040503050406030204" pitchFamily="18" charset="0"/>
                          <a:ea typeface="Cambria Math" panose="02040503050406030204" pitchFamily="18" charset="0"/>
                        </a:rPr>
                        <m:t>(8,4)</m:t>
                      </m:r>
                    </m:oMath>
                  </m:oMathPara>
                </a14:m>
                <a:endParaRPr lang="en-US" b="0" i="1" dirty="0" smtClean="0">
                  <a:latin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935790" y="3737993"/>
                <a:ext cx="2271254" cy="3001591"/>
              </a:xfrm>
              <a:prstGeom prst="rect">
                <a:avLst/>
              </a:prstGeom>
              <a:blipFill rotWithShape="0">
                <a:blip r:embed="rId3"/>
                <a:stretch>
                  <a:fillRect b="-1014"/>
                </a:stretch>
              </a:blipFill>
            </p:spPr>
            <p:txBody>
              <a:bodyPr/>
              <a:lstStyle/>
              <a:p>
                <a:r>
                  <a:rPr lang="en-US">
                    <a:noFill/>
                  </a:rPr>
                  <a:t> </a:t>
                </a:r>
              </a:p>
            </p:txBody>
          </p:sp>
        </mc:Fallback>
      </mc:AlternateContent>
      <p:sp>
        <p:nvSpPr>
          <p:cNvPr id="18" name="TextBox 17"/>
          <p:cNvSpPr txBox="1"/>
          <p:nvPr/>
        </p:nvSpPr>
        <p:spPr>
          <a:xfrm>
            <a:off x="9403256" y="2552194"/>
            <a:ext cx="2694042" cy="646331"/>
          </a:xfrm>
          <a:prstGeom prst="rect">
            <a:avLst/>
          </a:prstGeom>
          <a:noFill/>
          <a:ln w="19050">
            <a:solidFill>
              <a:srgbClr val="FF0000"/>
            </a:solidFill>
            <a:prstDash val="sysDash"/>
          </a:ln>
        </p:spPr>
        <p:txBody>
          <a:bodyPr wrap="square" rtlCol="0">
            <a:spAutoFit/>
          </a:bodyPr>
          <a:lstStyle/>
          <a:p>
            <a:r>
              <a:rPr lang="en-US" dirty="0" smtClean="0"/>
              <a:t>Is the length of the vector calculated by the formula</a:t>
            </a:r>
            <a:endParaRPr lang="en-US" dirty="0"/>
          </a:p>
        </p:txBody>
      </p:sp>
      <p:sp>
        <p:nvSpPr>
          <p:cNvPr id="19" name="Rounded Rectangle 18"/>
          <p:cNvSpPr/>
          <p:nvPr/>
        </p:nvSpPr>
        <p:spPr>
          <a:xfrm>
            <a:off x="9119416" y="3737993"/>
            <a:ext cx="3008671" cy="2988868"/>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9217735" y="3920021"/>
                <a:ext cx="2812031" cy="1582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𝐴𝐵</m:t>
                          </m:r>
                        </m:e>
                      </m:acc>
                      <m:d>
                        <m:dPr>
                          <m:ctrlPr>
                            <a:rPr lang="en-US" b="0" i="1" smtClean="0">
                              <a:latin typeface="Cambria Math" panose="02040503050406030204" pitchFamily="18" charset="0"/>
                            </a:rPr>
                          </m:ctrlPr>
                        </m:dPr>
                        <m:e>
                          <m:r>
                            <a:rPr lang="en-US" b="0" i="1" smtClean="0">
                              <a:latin typeface="Cambria Math" panose="02040503050406030204" pitchFamily="18" charset="0"/>
                            </a:rPr>
                            <m:t>2,1</m:t>
                          </m:r>
                        </m:e>
                      </m:d>
                    </m:oMath>
                  </m:oMathPara>
                </a14:m>
                <a:r>
                  <a:rPr lang="en-US" b="0" dirty="0" smtClean="0"/>
                  <a:t/>
                </a:r>
                <a:br>
                  <a:rPr lang="en-US" b="0" dirty="0" smtClean="0"/>
                </a:br>
                <a:endParaRPr lang="en-US" dirty="0" smtClean="0"/>
              </a:p>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𝐴𝐵</m:t>
                              </m:r>
                            </m:e>
                          </m:acc>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𝑦</m:t>
                              </m:r>
                            </m:e>
                            <m: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sub>
                            <m:sup>
                              <m:r>
                                <a:rPr lang="en-US" b="0" i="1" smtClean="0">
                                  <a:latin typeface="Cambria Math" panose="02040503050406030204" pitchFamily="18" charset="0"/>
                                </a:rPr>
                                <m:t>2</m:t>
                              </m:r>
                            </m:sup>
                          </m:sSubSup>
                        </m:e>
                      </m:rad>
                    </m:oMath>
                  </m:oMathPara>
                </a14:m>
                <a:endParaRPr lang="en-US" dirty="0" smtClean="0"/>
              </a:p>
              <a:p>
                <a:endParaRPr lang="en-US" dirty="0"/>
              </a:p>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𝐴𝐵</m:t>
                              </m:r>
                            </m:e>
                          </m:acc>
                        </m:e>
                      </m:d>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b="0" i="1" smtClean="0">
                              <a:latin typeface="Cambria Math" panose="02040503050406030204" pitchFamily="18" charset="0"/>
                            </a:rPr>
                            <m:t>4+1</m:t>
                          </m:r>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5 </m:t>
                          </m:r>
                        </m:e>
                      </m:rad>
                    </m:oMath>
                  </m:oMathPara>
                </a14:m>
                <a:r>
                  <a:rPr lang="en-US" dirty="0" smtClean="0"/>
                  <a:t/>
                </a:r>
                <a:br>
                  <a:rPr lang="en-US" dirty="0" smtClean="0"/>
                </a:br>
                <a:endParaRPr lang="en-US" dirty="0" smtClean="0"/>
              </a:p>
            </p:txBody>
          </p:sp>
        </mc:Choice>
        <mc:Fallback xmlns="">
          <p:sp>
            <p:nvSpPr>
              <p:cNvPr id="20" name="TextBox 19"/>
              <p:cNvSpPr txBox="1">
                <a:spLocks noRot="1" noChangeAspect="1" noMove="1" noResize="1" noEditPoints="1" noAdjustHandles="1" noChangeArrowheads="1" noChangeShapeType="1" noTextEdit="1"/>
              </p:cNvSpPr>
              <p:nvPr/>
            </p:nvSpPr>
            <p:spPr>
              <a:xfrm>
                <a:off x="9217735" y="3920021"/>
                <a:ext cx="2812031" cy="1582997"/>
              </a:xfrm>
              <a:prstGeom prst="rect">
                <a:avLst/>
              </a:prstGeom>
              <a:blipFill rotWithShape="0">
                <a:blip r:embed="rId4"/>
                <a:stretch>
                  <a:fillRect/>
                </a:stretch>
              </a:blipFill>
            </p:spPr>
            <p:txBody>
              <a:bodyPr/>
              <a:lstStyle/>
              <a:p>
                <a:r>
                  <a:rPr lang="en-US">
                    <a:noFill/>
                  </a:rPr>
                  <a:t> </a:t>
                </a:r>
              </a:p>
            </p:txBody>
          </p:sp>
        </mc:Fallback>
      </mc:AlternateContent>
      <p:pic>
        <p:nvPicPr>
          <p:cNvPr id="21" name="Picture 2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51863" y="5903040"/>
            <a:ext cx="677903" cy="720227"/>
          </a:xfrm>
          <a:prstGeom prst="rect">
            <a:avLst/>
          </a:prstGeom>
        </p:spPr>
      </p:pic>
    </p:spTree>
    <p:extLst>
      <p:ext uri="{BB962C8B-B14F-4D97-AF65-F5344CB8AC3E}">
        <p14:creationId xmlns:p14="http://schemas.microsoft.com/office/powerpoint/2010/main" val="3471514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11" grpId="0" animBg="1"/>
      <p:bldP spid="12" grpId="0" animBg="1"/>
      <p:bldP spid="14" grpId="0"/>
      <p:bldP spid="15" grpId="0" animBg="1"/>
      <p:bldP spid="16" grpId="0" animBg="1"/>
      <p:bldP spid="17" grpId="0"/>
      <p:bldP spid="18" grpId="0" animBg="1"/>
      <p:bldP spid="19" grpId="0" animBg="1"/>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921630" y="127890"/>
            <a:ext cx="2352356" cy="837762"/>
          </a:xfrm>
          <a:prstGeom prst="round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tx1"/>
                </a:solidFill>
              </a:rPr>
              <a:t>Dot and Cross product </a:t>
            </a:r>
            <a:endParaRPr lang="en-US" sz="2000" dirty="0">
              <a:solidFill>
                <a:schemeClr val="tx1"/>
              </a:solidFill>
            </a:endParaRPr>
          </a:p>
        </p:txBody>
      </p:sp>
      <p:sp>
        <p:nvSpPr>
          <p:cNvPr id="3" name="Rounded Rectangle 2"/>
          <p:cNvSpPr/>
          <p:nvPr/>
        </p:nvSpPr>
        <p:spPr>
          <a:xfrm>
            <a:off x="1642571" y="1533973"/>
            <a:ext cx="1808551" cy="643942"/>
          </a:xfrm>
          <a:prstGeom prst="roundRect">
            <a:avLst/>
          </a:prstGeom>
          <a:ln w="57150">
            <a:solidFill>
              <a:srgbClr val="0070C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tx1"/>
                </a:solidFill>
              </a:rPr>
              <a:t>Dot product </a:t>
            </a:r>
            <a:endParaRPr lang="en-US" sz="2000" dirty="0">
              <a:solidFill>
                <a:schemeClr val="tx1"/>
              </a:solidFill>
            </a:endParaRPr>
          </a:p>
        </p:txBody>
      </p:sp>
      <p:sp>
        <p:nvSpPr>
          <p:cNvPr id="4" name="Rounded Rectangle 3"/>
          <p:cNvSpPr/>
          <p:nvPr/>
        </p:nvSpPr>
        <p:spPr>
          <a:xfrm>
            <a:off x="8077784" y="1533973"/>
            <a:ext cx="1808551" cy="643942"/>
          </a:xfrm>
          <a:prstGeom prst="roundRect">
            <a:avLst/>
          </a:prstGeom>
          <a:ln w="57150">
            <a:solidFill>
              <a:srgbClr val="0070C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tx1"/>
                </a:solidFill>
              </a:rPr>
              <a:t>Cross product </a:t>
            </a:r>
            <a:endParaRPr lang="en-US" sz="2000" dirty="0">
              <a:solidFill>
                <a:schemeClr val="tx1"/>
              </a:solidFill>
            </a:endParaRPr>
          </a:p>
        </p:txBody>
      </p:sp>
      <p:sp>
        <p:nvSpPr>
          <p:cNvPr id="6" name="TextBox 5"/>
          <p:cNvSpPr txBox="1"/>
          <p:nvPr/>
        </p:nvSpPr>
        <p:spPr>
          <a:xfrm>
            <a:off x="673801" y="2338343"/>
            <a:ext cx="4100052" cy="646331"/>
          </a:xfrm>
          <a:prstGeom prst="rect">
            <a:avLst/>
          </a:prstGeom>
          <a:noFill/>
        </p:spPr>
        <p:txBody>
          <a:bodyPr wrap="square" rtlCol="0">
            <a:spAutoFit/>
          </a:bodyPr>
          <a:lstStyle/>
          <a:p>
            <a:pPr algn="ctr"/>
            <a:r>
              <a:rPr lang="en-US" dirty="0" smtClean="0"/>
              <a:t>The dot product of</a:t>
            </a:r>
            <a:r>
              <a:rPr lang="en-US" b="1" dirty="0" smtClean="0"/>
              <a:t> u </a:t>
            </a:r>
            <a:r>
              <a:rPr lang="en-US" dirty="0" smtClean="0"/>
              <a:t>and</a:t>
            </a:r>
            <a:r>
              <a:rPr lang="en-US" b="1" dirty="0" smtClean="0"/>
              <a:t> v </a:t>
            </a:r>
            <a:r>
              <a:rPr lang="en-US" dirty="0" smtClean="0"/>
              <a:t>is written as </a:t>
            </a:r>
            <a:r>
              <a:rPr lang="en-US" b="1" dirty="0" err="1" smtClean="0"/>
              <a:t>u.v</a:t>
            </a:r>
            <a:r>
              <a:rPr lang="en-US" b="1" dirty="0" smtClean="0"/>
              <a:t> </a:t>
            </a:r>
            <a:r>
              <a:rPr lang="en-US" dirty="0" smtClean="0"/>
              <a:t>and is defined two ways </a:t>
            </a: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673801" y="3140256"/>
                <a:ext cx="5111898" cy="923330"/>
              </a:xfrm>
              <a:prstGeom prst="rect">
                <a:avLst/>
              </a:prstGeom>
              <a:noFill/>
            </p:spPr>
            <p:txBody>
              <a:bodyPr wrap="square" rtlCol="0">
                <a:spAutoFit/>
              </a:bodyPr>
              <a:lstStyle/>
              <a:p>
                <a:pPr marL="342900" indent="-342900">
                  <a:buAutoNum type="arabicParenR"/>
                </a:pPr>
                <a14:m>
                  <m:oMath xmlns:m="http://schemas.openxmlformats.org/officeDocument/2006/math">
                    <m:r>
                      <a:rPr lang="en-US" b="1" i="1" smtClean="0">
                        <a:latin typeface="Cambria Math" panose="02040503050406030204" pitchFamily="18" charset="0"/>
                      </a:rPr>
                      <m:t>𝒖</m:t>
                    </m:r>
                    <m:r>
                      <a:rPr lang="en-US" b="1" i="1" smtClean="0">
                        <a:latin typeface="Cambria Math" panose="02040503050406030204" pitchFamily="18" charset="0"/>
                      </a:rPr>
                      <m:t>.</m:t>
                    </m:r>
                    <m:r>
                      <a:rPr lang="en-US" b="1" i="1" smtClean="0">
                        <a:latin typeface="Cambria Math" panose="02040503050406030204" pitchFamily="18" charset="0"/>
                      </a:rPr>
                      <m:t>𝒗</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𝒖</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𝒗</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𝒖</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𝒗</m:t>
                        </m:r>
                      </m:sub>
                    </m:sSub>
                  </m:oMath>
                </a14:m>
                <a:endParaRPr lang="en-US" b="1" dirty="0" smtClean="0"/>
              </a:p>
              <a:p>
                <a:pPr marL="342900" indent="-342900">
                  <a:buAutoNum type="arabicParenR"/>
                </a:pPr>
                <a14:m>
                  <m:oMath xmlns:m="http://schemas.openxmlformats.org/officeDocument/2006/math">
                    <m:r>
                      <a:rPr lang="en-US" b="1" i="1" smtClean="0">
                        <a:latin typeface="Cambria Math" panose="02040503050406030204" pitchFamily="18" charset="0"/>
                      </a:rPr>
                      <m:t>𝒖</m:t>
                    </m:r>
                    <m:r>
                      <a:rPr lang="en-US" b="1" i="1" smtClean="0">
                        <a:latin typeface="Cambria Math" panose="02040503050406030204" pitchFamily="18" charset="0"/>
                      </a:rPr>
                      <m:t>.</m:t>
                    </m:r>
                    <m:r>
                      <a:rPr lang="en-US" b="1" i="1" smtClean="0">
                        <a:latin typeface="Cambria Math" panose="02040503050406030204" pitchFamily="18" charset="0"/>
                      </a:rPr>
                      <m:t>𝒗</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𝒖</m:t>
                        </m:r>
                      </m:e>
                    </m:d>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𝒗</m:t>
                        </m:r>
                      </m:e>
                    </m:d>
                    <m:r>
                      <a:rPr lang="en-US" b="1" i="1" smtClean="0">
                        <a:latin typeface="Cambria Math" panose="02040503050406030204" pitchFamily="18" charset="0"/>
                      </a:rPr>
                      <m:t>𝒄𝒐𝒔</m:t>
                    </m:r>
                    <m:d>
                      <m:dPr>
                        <m:ctrlPr>
                          <a:rPr lang="en-US" b="1" i="1" smtClean="0">
                            <a:latin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𝜽</m:t>
                        </m:r>
                      </m:e>
                    </m:d>
                    <m:r>
                      <a:rPr lang="en-US" b="1" i="1" smtClean="0">
                        <a:latin typeface="Cambria Math" panose="02040503050406030204" pitchFamily="18" charset="0"/>
                      </a:rPr>
                      <m:t>   </m:t>
                    </m:r>
                  </m:oMath>
                </a14:m>
                <a:endParaRPr lang="en-US" b="1" i="1" dirty="0" smtClean="0">
                  <a:latin typeface="Cambria Math" panose="02040503050406030204" pitchFamily="18" charset="0"/>
                </a:endParaRPr>
              </a:p>
              <a:p>
                <a14:m>
                  <m:oMath xmlns:m="http://schemas.openxmlformats.org/officeDocument/2006/math">
                    <m:r>
                      <a:rPr lang="en-US" b="0" i="1" smtClean="0">
                        <a:solidFill>
                          <a:srgbClr val="0070C0"/>
                        </a:solidFill>
                        <a:latin typeface="Cambria Math" panose="02040503050406030204" pitchFamily="18" charset="0"/>
                      </a:rPr>
                      <m:t>𝑤h𝑒𝑟𝑒</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𝜃</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𝑖𝑠</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𝑎𝑛𝑔𝑙𝑒</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𝑏𝑒𝑡𝑤𝑒𝑒𝑛</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𝑡h𝑒</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𝑡𝑤𝑜</m:t>
                    </m:r>
                    <m:r>
                      <a:rPr lang="en-US" b="0" i="1" smtClean="0">
                        <a:solidFill>
                          <a:srgbClr val="0070C0"/>
                        </a:solidFill>
                        <a:latin typeface="Cambria Math" panose="02040503050406030204" pitchFamily="18" charset="0"/>
                        <a:ea typeface="Cambria Math" panose="02040503050406030204" pitchFamily="18" charset="0"/>
                      </a:rPr>
                      <m:t> </m:t>
                    </m:r>
                    <m:r>
                      <a:rPr lang="en-US" b="0" i="1" smtClean="0">
                        <a:solidFill>
                          <a:srgbClr val="0070C0"/>
                        </a:solidFill>
                        <a:latin typeface="Cambria Math" panose="02040503050406030204" pitchFamily="18" charset="0"/>
                        <a:ea typeface="Cambria Math" panose="02040503050406030204" pitchFamily="18" charset="0"/>
                      </a:rPr>
                      <m:t>𝑣𝑒𝑐𝑡𝑜𝑟𝑠</m:t>
                    </m:r>
                    <m:r>
                      <a:rPr lang="en-US" b="0" i="1" smtClean="0">
                        <a:solidFill>
                          <a:srgbClr val="0070C0"/>
                        </a:solidFill>
                        <a:latin typeface="Cambria Math" panose="02040503050406030204" pitchFamily="18" charset="0"/>
                        <a:ea typeface="Cambria Math" panose="02040503050406030204" pitchFamily="18" charset="0"/>
                      </a:rPr>
                      <m:t> </m:t>
                    </m:r>
                  </m:oMath>
                </a14:m>
                <a:r>
                  <a:rPr lang="en-US" dirty="0" smtClean="0">
                    <a:solidFill>
                      <a:srgbClr val="0070C0"/>
                    </a:solidFill>
                  </a:rPr>
                  <a:t>  </a:t>
                </a:r>
                <a:endParaRPr lang="en-US"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73801" y="3140256"/>
                <a:ext cx="5111898" cy="923330"/>
              </a:xfrm>
              <a:prstGeom prst="rect">
                <a:avLst/>
              </a:prstGeom>
              <a:blipFill rotWithShape="0">
                <a:blip r:embed="rId2"/>
                <a:stretch>
                  <a:fillRect l="-955" t="-3289" b="-4605"/>
                </a:stretch>
              </a:blipFill>
            </p:spPr>
            <p:txBody>
              <a:bodyPr/>
              <a:lstStyle/>
              <a:p>
                <a:r>
                  <a:rPr lang="en-US">
                    <a:noFill/>
                  </a:rPr>
                  <a:t> </a:t>
                </a:r>
              </a:p>
            </p:txBody>
          </p:sp>
        </mc:Fallback>
      </mc:AlternateContent>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8" y="4531288"/>
            <a:ext cx="5505450" cy="1590675"/>
          </a:xfrm>
          <a:prstGeom prst="rect">
            <a:avLst/>
          </a:prstGeom>
        </p:spPr>
      </p:pic>
      <p:sp>
        <p:nvSpPr>
          <p:cNvPr id="10" name="Rectangle 9"/>
          <p:cNvSpPr/>
          <p:nvPr/>
        </p:nvSpPr>
        <p:spPr>
          <a:xfrm>
            <a:off x="6292645" y="2338343"/>
            <a:ext cx="6096000" cy="1200329"/>
          </a:xfrm>
          <a:prstGeom prst="rect">
            <a:avLst/>
          </a:prstGeom>
        </p:spPr>
        <p:txBody>
          <a:bodyPr>
            <a:spAutoFit/>
          </a:bodyPr>
          <a:lstStyle/>
          <a:p>
            <a:r>
              <a:rPr lang="en-US" dirty="0"/>
              <a:t>The cross product is an operation on two three-dimensional vectors which results in a </a:t>
            </a:r>
            <a:r>
              <a:rPr lang="en-US" dirty="0" smtClean="0"/>
              <a:t>third vector </a:t>
            </a:r>
            <a:r>
              <a:rPr lang="en-US" dirty="0"/>
              <a:t>orthogonal to the first two. The length of the cross-product is equivalent to the area of </a:t>
            </a:r>
            <a:r>
              <a:rPr lang="en-US" dirty="0" smtClean="0"/>
              <a:t>the parallelogram </a:t>
            </a:r>
            <a:r>
              <a:rPr lang="en-US" dirty="0"/>
              <a:t>formed by the two vectors.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0796" y="3967639"/>
            <a:ext cx="3975539" cy="271797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8817" y="3893559"/>
            <a:ext cx="2305765" cy="2228404"/>
          </a:xfrm>
          <a:prstGeom prst="rect">
            <a:avLst/>
          </a:prstGeom>
        </p:spPr>
      </p:pic>
      <p:sp>
        <p:nvSpPr>
          <p:cNvPr id="13" name="Rounded Rectangle 12">
            <a:hlinkClick r:id="rId6" action="ppaction://hlinksldjump"/>
          </p:cNvPr>
          <p:cNvSpPr/>
          <p:nvPr/>
        </p:nvSpPr>
        <p:spPr>
          <a:xfrm>
            <a:off x="10116031" y="1533973"/>
            <a:ext cx="1808551" cy="643942"/>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smtClean="0">
                <a:solidFill>
                  <a:schemeClr val="bg1"/>
                </a:solidFill>
              </a:rPr>
              <a:t>Calculate Cross product </a:t>
            </a:r>
            <a:endParaRPr lang="en-US" sz="2000" dirty="0">
              <a:solidFill>
                <a:schemeClr val="bg1"/>
              </a:solidFill>
            </a:endParaRPr>
          </a:p>
        </p:txBody>
      </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14097" y="6116736"/>
            <a:ext cx="677903" cy="720227"/>
          </a:xfrm>
          <a:prstGeom prst="rect">
            <a:avLst/>
          </a:prstGeom>
        </p:spPr>
      </p:pic>
    </p:spTree>
    <p:extLst>
      <p:ext uri="{BB962C8B-B14F-4D97-AF65-F5344CB8AC3E}">
        <p14:creationId xmlns:p14="http://schemas.microsoft.com/office/powerpoint/2010/main" val="192806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6" grpId="0"/>
      <p:bldP spid="6" grpId="1"/>
      <p:bldP spid="7" grpId="0"/>
      <p:bldP spid="7" grpId="1"/>
      <p:bldP spid="10" grpId="0"/>
      <p:bldP spid="10" grpId="1"/>
      <p:bldP spid="10" grpId="2"/>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808" y="168636"/>
            <a:ext cx="3070380" cy="643942"/>
          </a:xfrm>
          <a:prstGeom prst="roundRect">
            <a:avLst/>
          </a:prstGeom>
          <a:ln w="57150">
            <a:solidFill>
              <a:srgbClr val="0070C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tx1"/>
                </a:solidFill>
              </a:rPr>
              <a:t>Cross product calculation  </a:t>
            </a:r>
            <a:endParaRPr lang="en-US" sz="20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627" y="0"/>
            <a:ext cx="5060892" cy="1778151"/>
          </a:xfrm>
          <a:prstGeom prst="rect">
            <a:avLst/>
          </a:prstGeom>
        </p:spPr>
      </p:pic>
      <p:grpSp>
        <p:nvGrpSpPr>
          <p:cNvPr id="6" name="Group 5"/>
          <p:cNvGrpSpPr/>
          <p:nvPr/>
        </p:nvGrpSpPr>
        <p:grpSpPr>
          <a:xfrm>
            <a:off x="0" y="2192594"/>
            <a:ext cx="10078065" cy="4665406"/>
            <a:chOff x="0" y="2192594"/>
            <a:chExt cx="10078065" cy="4665406"/>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373" b="10340"/>
            <a:stretch/>
          </p:blipFill>
          <p:spPr>
            <a:xfrm>
              <a:off x="0" y="2315496"/>
              <a:ext cx="10058400" cy="4542504"/>
            </a:xfrm>
            <a:prstGeom prst="rect">
              <a:avLst/>
            </a:prstGeom>
          </p:spPr>
        </p:pic>
        <p:sp>
          <p:nvSpPr>
            <p:cNvPr id="5" name="Rectangle 4"/>
            <p:cNvSpPr/>
            <p:nvPr/>
          </p:nvSpPr>
          <p:spPr>
            <a:xfrm>
              <a:off x="8141110" y="2192594"/>
              <a:ext cx="1936955" cy="1012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 action="ppaction://hlinkshowjump?jump=previous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6758" y="6202758"/>
            <a:ext cx="655242" cy="655242"/>
          </a:xfrm>
          <a:prstGeom prst="rect">
            <a:avLst/>
          </a:prstGeom>
        </p:spPr>
      </p:pic>
    </p:spTree>
    <p:extLst>
      <p:ext uri="{BB962C8B-B14F-4D97-AF65-F5344CB8AC3E}">
        <p14:creationId xmlns:p14="http://schemas.microsoft.com/office/powerpoint/2010/main" val="5077453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30" y="1553498"/>
            <a:ext cx="5427407" cy="4928188"/>
          </a:xfrm>
          <a:prstGeom prst="rect">
            <a:avLst/>
          </a:prstGeom>
        </p:spPr>
      </p:pic>
      <p:sp>
        <p:nvSpPr>
          <p:cNvPr id="4" name="Rounded Rectangle 3"/>
          <p:cNvSpPr/>
          <p:nvPr/>
        </p:nvSpPr>
        <p:spPr>
          <a:xfrm>
            <a:off x="4764314" y="103379"/>
            <a:ext cx="2352356" cy="837762"/>
          </a:xfrm>
          <a:prstGeom prst="round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tx1"/>
                </a:solidFill>
              </a:rPr>
              <a:t>Polar and Cartesian </a:t>
            </a:r>
            <a:endParaRPr lang="en-US" sz="2000" dirty="0">
              <a:solidFill>
                <a:schemeClr val="tx1"/>
              </a:solidFill>
            </a:endParaRPr>
          </a:p>
        </p:txBody>
      </p:sp>
      <p:sp>
        <p:nvSpPr>
          <p:cNvPr id="5" name="Rounded Rectangle 4"/>
          <p:cNvSpPr/>
          <p:nvPr/>
        </p:nvSpPr>
        <p:spPr>
          <a:xfrm>
            <a:off x="8641610" y="1425676"/>
            <a:ext cx="1838633" cy="76691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Example </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7116669" y="2349910"/>
                <a:ext cx="4888517" cy="646331"/>
              </a:xfrm>
              <a:prstGeom prst="rect">
                <a:avLst/>
              </a:prstGeom>
              <a:noFill/>
            </p:spPr>
            <p:txBody>
              <a:bodyPr wrap="square" rtlCol="0">
                <a:spAutoFit/>
              </a:bodyPr>
              <a:lstStyle/>
              <a:p>
                <a:pPr/>
                <a:r>
                  <a:rPr lang="en-US" dirty="0" smtClean="0"/>
                  <a:t>Convert the following from polar to Cartesian : </a:t>
                </a:r>
                <a:br>
                  <a:rPr lang="en-US" dirty="0" smtClean="0"/>
                </a:b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=8</m:t>
                      </m:r>
                      <m:r>
                        <a:rPr lang="en-US" b="0" i="1" smtClean="0">
                          <a:latin typeface="Cambria Math" panose="02040503050406030204" pitchFamily="18" charset="0"/>
                        </a:rPr>
                        <m:t>𝑟𝑠𝑖𝑛</m:t>
                      </m:r>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116669" y="2349910"/>
                <a:ext cx="4888517" cy="646331"/>
              </a:xfrm>
              <a:prstGeom prst="rect">
                <a:avLst/>
              </a:prstGeom>
              <a:blipFill rotWithShape="0">
                <a:blip r:embed="rId3"/>
                <a:stretch>
                  <a:fillRect l="-998" t="-4673"/>
                </a:stretch>
              </a:blipFill>
            </p:spPr>
            <p:txBody>
              <a:bodyPr/>
              <a:lstStyle/>
              <a:p>
                <a:r>
                  <a:rPr lang="en-US">
                    <a:noFill/>
                  </a:rPr>
                  <a:t> </a:t>
                </a:r>
              </a:p>
            </p:txBody>
          </p:sp>
        </mc:Fallback>
      </mc:AlternateContent>
      <p:sp>
        <p:nvSpPr>
          <p:cNvPr id="7" name="Oval 6"/>
          <p:cNvSpPr/>
          <p:nvPr/>
        </p:nvSpPr>
        <p:spPr>
          <a:xfrm>
            <a:off x="6659469" y="3345687"/>
            <a:ext cx="457200" cy="457200"/>
          </a:xfrm>
          <a:prstGeom prst="ellipse">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mc:AlternateContent xmlns:mc="http://schemas.openxmlformats.org/markup-compatibility/2006" xmlns:a14="http://schemas.microsoft.com/office/drawing/2010/main">
        <mc:Choice Requires="a14">
          <p:sp>
            <p:nvSpPr>
              <p:cNvPr id="8" name="TextBox 7"/>
              <p:cNvSpPr txBox="1"/>
              <p:nvPr/>
            </p:nvSpPr>
            <p:spPr>
              <a:xfrm>
                <a:off x="7333493" y="3251122"/>
                <a:ext cx="3549445" cy="2585323"/>
              </a:xfrm>
              <a:prstGeom prst="rect">
                <a:avLst/>
              </a:prstGeom>
              <a:noFill/>
            </p:spPr>
            <p:txBody>
              <a:bodyPr wrap="square" rtlCol="0">
                <a:spAutoFit/>
              </a:bodyPr>
              <a:lstStyle/>
              <a:p>
                <a:r>
                  <a:rPr lang="en-US" dirty="0" smtClean="0"/>
                  <a:t>Replace </a:t>
                </a:r>
                <a14:m>
                  <m:oMath xmlns:m="http://schemas.openxmlformats.org/officeDocument/2006/math">
                    <m:r>
                      <a:rPr lang="en-US" b="0" i="1" smtClean="0">
                        <a:latin typeface="Cambria Math" panose="02040503050406030204" pitchFamily="18" charset="0"/>
                      </a:rPr>
                      <m:t>𝑟𝑠𝑖𝑛</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𝑏𝑦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𝑏𝑦</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2</m:t>
                        </m:r>
                      </m:sup>
                    </m:sSup>
                  </m:oMath>
                </a14:m>
                <a:endParaRPr lang="en-US" dirty="0" smtClean="0"/>
              </a:p>
              <a:p>
                <a:pPr/>
                <a:r>
                  <a:rPr lang="en-US" dirty="0" smtClean="0"/>
                  <a:t/>
                </a:r>
                <a:br>
                  <a:rPr lang="en-US" dirty="0" smtClean="0"/>
                </a:b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=8</m:t>
                      </m:r>
                      <m:r>
                        <a:rPr lang="en-US" b="0" i="1" smtClean="0">
                          <a:latin typeface="Cambria Math" panose="02040503050406030204" pitchFamily="18" charset="0"/>
                        </a:rPr>
                        <m:t>𝑟𝑠𝑖𝑛</m:t>
                      </m:r>
                      <m:r>
                        <a:rPr lang="en-US" b="0" i="1" smtClean="0">
                          <a:latin typeface="Cambria Math" panose="02040503050406030204" pitchFamily="18" charset="0"/>
                          <a:ea typeface="Cambria Math" panose="02040503050406030204" pitchFamily="18" charset="0"/>
                        </a:rPr>
                        <m:t>𝜃</m:t>
                      </m:r>
                    </m:oMath>
                  </m:oMathPara>
                </a14:m>
                <a:endParaRPr lang="en-US" b="0" dirty="0" smtClean="0">
                  <a:ea typeface="Cambria Math" panose="02040503050406030204" pitchFamily="18" charset="0"/>
                </a:endParaRPr>
              </a:p>
              <a:p>
                <a:pPr/>
                <a:r>
                  <a:rPr lang="en-US" b="0" dirty="0" smtClean="0">
                    <a:ea typeface="Cambria Math" panose="02040503050406030204" pitchFamily="18" charset="0"/>
                  </a:rPr>
                  <a:t/>
                </a:r>
                <a:br>
                  <a:rPr lang="en-US" b="0" dirty="0" smtClean="0">
                    <a:ea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=8</m:t>
                      </m:r>
                      <m:r>
                        <a:rPr lang="en-US" b="0" i="1" smtClean="0">
                          <a:latin typeface="Cambria Math" panose="02040503050406030204" pitchFamily="18" charset="0"/>
                          <a:ea typeface="Cambria Math" panose="02040503050406030204" pitchFamily="18" charset="0"/>
                        </a:rPr>
                        <m:t>𝑦</m:t>
                      </m:r>
                    </m:oMath>
                  </m:oMathPara>
                </a14:m>
                <a:endParaRPr lang="en-US" b="0" dirty="0" smtClean="0">
                  <a:ea typeface="Cambria Math" panose="02040503050406030204" pitchFamily="18" charset="0"/>
                </a:endParaRPr>
              </a:p>
              <a:p>
                <a:r>
                  <a:rPr lang="en-US" b="0" dirty="0" smtClean="0">
                    <a:ea typeface="Cambria Math" panose="02040503050406030204" pitchFamily="18" charset="0"/>
                  </a:rPr>
                  <a:t/>
                </a:r>
                <a:br>
                  <a:rPr lang="en-US" b="0" dirty="0" smtClean="0">
                    <a:ea typeface="Cambria Math" panose="02040503050406030204" pitchFamily="18" charset="0"/>
                  </a:rPr>
                </a:br>
                <a:r>
                  <a:rPr lang="en-US" b="0" dirty="0" smtClean="0">
                    <a:ea typeface="Cambria Math" panose="02040503050406030204" pitchFamily="18" charset="0"/>
                  </a:rPr>
                  <a:t>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−8</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=0 </m:t>
                    </m:r>
                  </m:oMath>
                </a14:m>
                <a:r>
                  <a:rPr lang="en-US" b="0" dirty="0" smtClean="0">
                    <a:ea typeface="Cambria Math" panose="02040503050406030204" pitchFamily="18" charset="0"/>
                  </a:rPr>
                  <a:t/>
                </a:r>
                <a:br>
                  <a:rPr lang="en-US" b="0" dirty="0" smtClean="0">
                    <a:ea typeface="Cambria Math" panose="02040503050406030204" pitchFamily="18" charset="0"/>
                  </a:rPr>
                </a:b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E</m:t>
                    </m:r>
                    <m:r>
                      <a:rPr lang="en-US" b="0" i="1" smtClean="0">
                        <a:latin typeface="Cambria Math" panose="02040503050406030204" pitchFamily="18" charset="0"/>
                        <a:ea typeface="Cambria Math" panose="02040503050406030204" pitchFamily="18" charset="0"/>
                      </a:rPr>
                      <m:t>𝑞𝑢𝑎𝑡𝑖𝑜𝑛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𝑐𝑖𝑟𝑐𝑙𝑒</m:t>
                    </m:r>
                    <m:r>
                      <a:rPr lang="en-US" b="0" i="1" smtClean="0">
                        <a:latin typeface="Cambria Math" panose="02040503050406030204" pitchFamily="18" charset="0"/>
                        <a:ea typeface="Cambria Math" panose="02040503050406030204" pitchFamily="18" charset="0"/>
                      </a:rPr>
                      <m:t> </m:t>
                    </m:r>
                  </m:oMath>
                </a14:m>
                <a:r>
                  <a:rPr lang="en-US" dirty="0" smtClean="0"/>
                  <a:t> </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333493" y="3251122"/>
                <a:ext cx="3549445" cy="2585323"/>
              </a:xfrm>
              <a:prstGeom prst="rect">
                <a:avLst/>
              </a:prstGeom>
              <a:blipFill rotWithShape="0">
                <a:blip r:embed="rId4"/>
                <a:stretch>
                  <a:fillRect l="-1375" t="-1179" b="-1179"/>
                </a:stretch>
              </a:blipFill>
            </p:spPr>
            <p:txBody>
              <a:bodyPr/>
              <a:lstStyle/>
              <a:p>
                <a:r>
                  <a:rPr lang="en-US">
                    <a:noFill/>
                  </a:rPr>
                  <a:t> </a:t>
                </a:r>
              </a:p>
            </p:txBody>
          </p:sp>
        </mc:Fallback>
      </mc:AlternateContent>
      <p:pic>
        <p:nvPicPr>
          <p:cNvPr id="9" name="Picture 8">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8103" y="6040691"/>
            <a:ext cx="677903" cy="720227"/>
          </a:xfrm>
          <a:prstGeom prst="rect">
            <a:avLst/>
          </a:prstGeom>
        </p:spPr>
      </p:pic>
    </p:spTree>
    <p:extLst>
      <p:ext uri="{BB962C8B-B14F-4D97-AF65-F5344CB8AC3E}">
        <p14:creationId xmlns:p14="http://schemas.microsoft.com/office/powerpoint/2010/main" val="35750264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6" grpId="0"/>
      <p:bldP spid="7" grpId="0" animBg="1"/>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6058" y="2654399"/>
            <a:ext cx="3496535" cy="1107996"/>
          </a:xfrm>
          <a:prstGeom prst="rect">
            <a:avLst/>
          </a:prstGeom>
        </p:spPr>
        <p:txBody>
          <a:bodyPr wrap="none">
            <a:spAutoFit/>
          </a:bodyPr>
          <a:lstStyle/>
          <a:p>
            <a:pPr algn="ctr"/>
            <a:r>
              <a:rPr lang="en-US" sz="6600" b="1" dirty="0"/>
              <a:t>Statistics </a:t>
            </a:r>
          </a:p>
        </p:txBody>
      </p:sp>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4097" y="6048832"/>
            <a:ext cx="677903" cy="720227"/>
          </a:xfrm>
          <a:prstGeom prst="rect">
            <a:avLst/>
          </a:prstGeom>
        </p:spPr>
      </p:pic>
    </p:spTree>
    <p:extLst>
      <p:ext uri="{BB962C8B-B14F-4D97-AF65-F5344CB8AC3E}">
        <p14:creationId xmlns:p14="http://schemas.microsoft.com/office/powerpoint/2010/main" val="29995575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46863" y="162560"/>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Statistics </a:t>
            </a:r>
            <a:endParaRPr lang="en-US" sz="2000" b="1" dirty="0"/>
          </a:p>
        </p:txBody>
      </p:sp>
      <p:sp>
        <p:nvSpPr>
          <p:cNvPr id="3" name="Rounded Rectangle 2">
            <a:hlinkClick r:id="rId2" action="ppaction://hlinksldjump"/>
          </p:cNvPr>
          <p:cNvSpPr/>
          <p:nvPr/>
        </p:nvSpPr>
        <p:spPr>
          <a:xfrm>
            <a:off x="385011" y="1309036"/>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Types of Statistics </a:t>
            </a:r>
            <a:endParaRPr lang="en-US" dirty="0">
              <a:solidFill>
                <a:schemeClr val="tx1"/>
              </a:solidFill>
            </a:endParaRPr>
          </a:p>
        </p:txBody>
      </p:sp>
      <p:sp>
        <p:nvSpPr>
          <p:cNvPr id="4" name="Rounded Rectangle 3">
            <a:hlinkClick r:id="rId3" action="ppaction://hlinksldjump"/>
          </p:cNvPr>
          <p:cNvSpPr/>
          <p:nvPr/>
        </p:nvSpPr>
        <p:spPr>
          <a:xfrm>
            <a:off x="433137" y="2125579"/>
            <a:ext cx="195392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Central Tendency </a:t>
            </a:r>
            <a:endParaRPr lang="en-US" dirty="0">
              <a:solidFill>
                <a:schemeClr val="tx1"/>
              </a:solidFill>
            </a:endParaRPr>
          </a:p>
        </p:txBody>
      </p:sp>
      <p:sp>
        <p:nvSpPr>
          <p:cNvPr id="5" name="Rounded Rectangle 4">
            <a:hlinkClick r:id="rId4" action="ppaction://hlinksldjump"/>
          </p:cNvPr>
          <p:cNvSpPr/>
          <p:nvPr/>
        </p:nvSpPr>
        <p:spPr>
          <a:xfrm>
            <a:off x="404261" y="2942122"/>
            <a:ext cx="195392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Variation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8778" y="1155032"/>
            <a:ext cx="5610710" cy="4519061"/>
          </a:xfrm>
          <a:prstGeom prst="rect">
            <a:avLst/>
          </a:prstGeom>
        </p:spPr>
      </p:pic>
      <p:pic>
        <p:nvPicPr>
          <p:cNvPr id="7" name="Picture 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31167" y="5575909"/>
            <a:ext cx="1142847" cy="1142847"/>
          </a:xfrm>
          <a:prstGeom prst="rect">
            <a:avLst/>
          </a:prstGeom>
        </p:spPr>
      </p:pic>
    </p:spTree>
    <p:extLst>
      <p:ext uri="{BB962C8B-B14F-4D97-AF65-F5344CB8AC3E}">
        <p14:creationId xmlns:p14="http://schemas.microsoft.com/office/powerpoint/2010/main" val="32437638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8767" y="105878"/>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Types of Statistics </a:t>
            </a:r>
            <a:endParaRPr lang="en-US" dirty="0">
              <a:solidFill>
                <a:schemeClr val="tx1"/>
              </a:solidFill>
            </a:endParaRPr>
          </a:p>
        </p:txBody>
      </p:sp>
      <p:sp>
        <p:nvSpPr>
          <p:cNvPr id="3" name="Rectangle 2"/>
          <p:cNvSpPr/>
          <p:nvPr/>
        </p:nvSpPr>
        <p:spPr>
          <a:xfrm>
            <a:off x="1267327" y="1263483"/>
            <a:ext cx="6096000" cy="2021451"/>
          </a:xfrm>
          <a:prstGeom prst="rect">
            <a:avLst/>
          </a:prstGeom>
        </p:spPr>
        <p:txBody>
          <a:bodyPr>
            <a:spAutoFit/>
          </a:bodyPr>
          <a:lstStyle/>
          <a:p>
            <a:pPr>
              <a:lnSpc>
                <a:spcPct val="80000"/>
              </a:lnSpc>
            </a:pPr>
            <a:r>
              <a:rPr lang="en-US" altLang="en-US" sz="2800" b="1" dirty="0"/>
              <a:t>Descriptive statistics of a POPULATION</a:t>
            </a:r>
          </a:p>
          <a:p>
            <a:pPr>
              <a:lnSpc>
                <a:spcPct val="80000"/>
              </a:lnSpc>
            </a:pPr>
            <a:r>
              <a:rPr lang="en-US" altLang="en-US" sz="2800" b="1" dirty="0"/>
              <a:t>Relevant notation (Greek):</a:t>
            </a:r>
          </a:p>
          <a:p>
            <a:pPr lvl="1">
              <a:lnSpc>
                <a:spcPct val="80000"/>
              </a:lnSpc>
            </a:pPr>
            <a:r>
              <a:rPr lang="en-US" altLang="en-US" sz="2400" dirty="0">
                <a:sym typeface="Symbol" panose="05050102010706020507" pitchFamily="18" charset="2"/>
              </a:rPr>
              <a:t> mean</a:t>
            </a:r>
          </a:p>
          <a:p>
            <a:pPr lvl="1">
              <a:lnSpc>
                <a:spcPct val="80000"/>
              </a:lnSpc>
            </a:pPr>
            <a:r>
              <a:rPr lang="en-US" altLang="en-US" sz="2400" dirty="0">
                <a:sym typeface="Symbol" panose="05050102010706020507" pitchFamily="18" charset="2"/>
              </a:rPr>
              <a:t>N population size</a:t>
            </a:r>
          </a:p>
          <a:p>
            <a:pPr lvl="1">
              <a:lnSpc>
                <a:spcPct val="80000"/>
              </a:lnSpc>
            </a:pPr>
            <a:r>
              <a:rPr lang="en-US" altLang="en-US" sz="2400" dirty="0">
                <a:sym typeface="Symbol" panose="05050102010706020507" pitchFamily="18" charset="2"/>
              </a:rPr>
              <a:t> sum</a:t>
            </a:r>
            <a:endParaRPr lang="en-US" altLang="en-US" sz="2400" b="1" dirty="0"/>
          </a:p>
          <a:p>
            <a:pPr>
              <a:lnSpc>
                <a:spcPct val="80000"/>
              </a:lnSpc>
            </a:pPr>
            <a:endParaRPr lang="en-US" altLang="en-US" sz="2800" b="1" dirty="0"/>
          </a:p>
        </p:txBody>
      </p:sp>
      <p:sp>
        <p:nvSpPr>
          <p:cNvPr id="4" name="Rectangle 3"/>
          <p:cNvSpPr/>
          <p:nvPr/>
        </p:nvSpPr>
        <p:spPr>
          <a:xfrm>
            <a:off x="1267327" y="3739896"/>
            <a:ext cx="6096000" cy="2554545"/>
          </a:xfrm>
          <a:prstGeom prst="rect">
            <a:avLst/>
          </a:prstGeom>
        </p:spPr>
        <p:txBody>
          <a:bodyPr>
            <a:spAutoFit/>
          </a:bodyPr>
          <a:lstStyle/>
          <a:p>
            <a:pPr>
              <a:lnSpc>
                <a:spcPct val="80000"/>
              </a:lnSpc>
            </a:pPr>
            <a:r>
              <a:rPr lang="en-US" altLang="en-US" sz="2800" b="1" dirty="0"/>
              <a:t>Inferential statistics of SAMPLES from a population.</a:t>
            </a:r>
          </a:p>
          <a:p>
            <a:pPr lvl="1">
              <a:lnSpc>
                <a:spcPct val="80000"/>
              </a:lnSpc>
            </a:pPr>
            <a:r>
              <a:rPr lang="en-US" altLang="en-US" sz="2400" b="1" dirty="0"/>
              <a:t>Assumptions are made that the sample reflects the population in an unbiased form.  Roman Notation:</a:t>
            </a:r>
          </a:p>
          <a:p>
            <a:pPr lvl="1">
              <a:lnSpc>
                <a:spcPct val="80000"/>
              </a:lnSpc>
            </a:pPr>
            <a:r>
              <a:rPr lang="en-US" altLang="en-US" sz="2400" dirty="0"/>
              <a:t>X mean</a:t>
            </a:r>
          </a:p>
          <a:p>
            <a:pPr lvl="1">
              <a:lnSpc>
                <a:spcPct val="80000"/>
              </a:lnSpc>
            </a:pPr>
            <a:r>
              <a:rPr lang="en-US" altLang="en-US" sz="2400" dirty="0"/>
              <a:t>n sample size</a:t>
            </a:r>
          </a:p>
          <a:p>
            <a:pPr lvl="1">
              <a:lnSpc>
                <a:spcPct val="80000"/>
              </a:lnSpc>
            </a:pPr>
            <a:r>
              <a:rPr lang="en-US" altLang="en-US" sz="2400" dirty="0">
                <a:sym typeface="Symbol" panose="05050102010706020507" pitchFamily="18" charset="2"/>
              </a:rPr>
              <a:t> sum</a:t>
            </a:r>
          </a:p>
        </p:txBody>
      </p:sp>
      <p:sp>
        <p:nvSpPr>
          <p:cNvPr id="5" name="Oval 4"/>
          <p:cNvSpPr/>
          <p:nvPr/>
        </p:nvSpPr>
        <p:spPr>
          <a:xfrm>
            <a:off x="490888" y="1357162"/>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6" name="Oval 5"/>
          <p:cNvSpPr/>
          <p:nvPr/>
        </p:nvSpPr>
        <p:spPr>
          <a:xfrm>
            <a:off x="490888" y="3739896"/>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4097" y="6048832"/>
            <a:ext cx="677903" cy="720227"/>
          </a:xfrm>
          <a:prstGeom prst="rect">
            <a:avLst/>
          </a:prstGeom>
        </p:spPr>
      </p:pic>
    </p:spTree>
    <p:extLst>
      <p:ext uri="{BB962C8B-B14F-4D97-AF65-F5344CB8AC3E}">
        <p14:creationId xmlns:p14="http://schemas.microsoft.com/office/powerpoint/2010/main" val="2420746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3" grpId="0"/>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88596" y="109966"/>
            <a:ext cx="195392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Central Tendency </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Rectangle 2"/>
              <p:cNvSpPr/>
              <p:nvPr/>
            </p:nvSpPr>
            <p:spPr>
              <a:xfrm>
                <a:off x="131908" y="1217193"/>
                <a:ext cx="6096000" cy="1057469"/>
              </a:xfrm>
              <a:prstGeom prst="rect">
                <a:avLst/>
              </a:prstGeom>
            </p:spPr>
            <p:txBody>
              <a:bodyPr>
                <a:spAutoFit/>
              </a:bodyPr>
              <a:lstStyle/>
              <a:p>
                <a:r>
                  <a:rPr lang="en-US" b="1" dirty="0" smtClean="0"/>
                  <a:t>Mean (Average</a:t>
                </a:r>
                <a:r>
                  <a:rPr lang="en-US" dirty="0" smtClean="0"/>
                  <a:t>): The sum of all the data entries divided by the number of entries. </a:t>
                </a:r>
              </a:p>
              <a:p>
                <a:r>
                  <a:rPr lang="en-US" dirty="0" smtClean="0"/>
                  <a:t>Population </a:t>
                </a:r>
                <a:r>
                  <a:rPr lang="en-US" dirty="0"/>
                  <a:t>Mean: </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nary>
                          <m:naryPr>
                            <m:chr m:val="∑"/>
                            <m:subHide m:val="on"/>
                            <m:supHide m:val="on"/>
                            <m:ctrlPr>
                              <a:rPr lang="en-US" b="0" i="1" smtClean="0">
                                <a:latin typeface="Cambria Math" panose="02040503050406030204" pitchFamily="18"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𝑥</m:t>
                            </m:r>
                          </m:e>
                        </m:nary>
                      </m:num>
                      <m:den>
                        <m:r>
                          <a:rPr lang="en-US" b="0" i="1" smtClean="0">
                            <a:latin typeface="Cambria Math" panose="02040503050406030204" pitchFamily="18" charset="0"/>
                            <a:ea typeface="Cambria Math" panose="02040503050406030204" pitchFamily="18" charset="0"/>
                          </a:rPr>
                          <m:t>𝑛</m:t>
                        </m:r>
                      </m:den>
                    </m:f>
                  </m:oMath>
                </a14:m>
                <a:r>
                  <a:rPr lang="en-US" dirty="0" smtClean="0"/>
                  <a:t>         Sample Mean:</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nary>
                          <m:naryPr>
                            <m:chr m:val="∑"/>
                            <m:subHide m:val="on"/>
                            <m:supHide m:val="on"/>
                            <m:ctrlPr>
                              <a:rPr lang="en-US" i="1">
                                <a:latin typeface="Cambria Math" panose="02040503050406030204" pitchFamily="18" charset="0"/>
                                <a:ea typeface="Cambria Math" panose="02040503050406030204" pitchFamily="18" charset="0"/>
                              </a:rPr>
                            </m:ctrlPr>
                          </m:naryPr>
                          <m:sub/>
                          <m:sup/>
                          <m:e>
                            <m:r>
                              <a:rPr lang="en-US" i="1">
                                <a:latin typeface="Cambria Math" panose="02040503050406030204" pitchFamily="18" charset="0"/>
                                <a:ea typeface="Cambria Math" panose="02040503050406030204" pitchFamily="18" charset="0"/>
                              </a:rPr>
                              <m:t>𝑥</m:t>
                            </m:r>
                          </m:e>
                        </m:nary>
                      </m:num>
                      <m:den>
                        <m:r>
                          <a:rPr lang="en-US" i="1">
                            <a:latin typeface="Cambria Math" panose="02040503050406030204" pitchFamily="18" charset="0"/>
                            <a:ea typeface="Cambria Math" panose="02040503050406030204" pitchFamily="18" charset="0"/>
                          </a:rPr>
                          <m:t>𝑛</m:t>
                        </m:r>
                      </m:den>
                    </m:f>
                  </m:oMath>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31908" y="1217193"/>
                <a:ext cx="6096000" cy="1057469"/>
              </a:xfrm>
              <a:prstGeom prst="rect">
                <a:avLst/>
              </a:prstGeom>
              <a:blipFill rotWithShape="0">
                <a:blip r:embed="rId2"/>
                <a:stretch>
                  <a:fillRect l="-900" t="-3468" r="-100" b="-27168"/>
                </a:stretch>
              </a:blipFill>
            </p:spPr>
            <p:txBody>
              <a:bodyPr/>
              <a:lstStyle/>
              <a:p>
                <a:r>
                  <a:rPr lang="en-US">
                    <a:noFill/>
                  </a:rPr>
                  <a:t> </a:t>
                </a:r>
              </a:p>
            </p:txBody>
          </p:sp>
        </mc:Fallback>
      </mc:AlternateContent>
      <p:sp>
        <p:nvSpPr>
          <p:cNvPr id="4" name="Rectangle 3"/>
          <p:cNvSpPr/>
          <p:nvPr/>
        </p:nvSpPr>
        <p:spPr>
          <a:xfrm>
            <a:off x="131908" y="2512097"/>
            <a:ext cx="6096000" cy="1754326"/>
          </a:xfrm>
          <a:prstGeom prst="rect">
            <a:avLst/>
          </a:prstGeom>
        </p:spPr>
        <p:txBody>
          <a:bodyPr>
            <a:spAutoFit/>
          </a:bodyPr>
          <a:lstStyle/>
          <a:p>
            <a:r>
              <a:rPr lang="en-US" b="1" dirty="0"/>
              <a:t>Median</a:t>
            </a:r>
            <a:r>
              <a:rPr lang="en-US" dirty="0"/>
              <a:t>: The value that lies in the middle of the data when the data set is ordered. If the data set has an odd number of entries, then the median is the middle data entry. If the data has an even number of entries, then the median is obtained by adding the two numbers in the middle and dividing result by two</a:t>
            </a:r>
          </a:p>
        </p:txBody>
      </p:sp>
      <p:sp>
        <p:nvSpPr>
          <p:cNvPr id="5" name="Rectangle 4"/>
          <p:cNvSpPr/>
          <p:nvPr/>
        </p:nvSpPr>
        <p:spPr>
          <a:xfrm>
            <a:off x="131908" y="4609322"/>
            <a:ext cx="6096000" cy="923330"/>
          </a:xfrm>
          <a:prstGeom prst="rect">
            <a:avLst/>
          </a:prstGeom>
        </p:spPr>
        <p:txBody>
          <a:bodyPr>
            <a:spAutoFit/>
          </a:bodyPr>
          <a:lstStyle/>
          <a:p>
            <a:r>
              <a:rPr lang="en-US" b="1" dirty="0"/>
              <a:t>Mode</a:t>
            </a:r>
            <a:r>
              <a:rPr lang="en-US" dirty="0"/>
              <a:t>: The data entry that occurs with the greatest frequency. A data set may have one mode, more than one mode, or no mode. If no entry is repeated the data set has no mode</a:t>
            </a:r>
          </a:p>
        </p:txBody>
      </p:sp>
      <p:sp>
        <p:nvSpPr>
          <p:cNvPr id="6" name="Rounded Rectangle 5">
            <a:hlinkClick r:id="rId3" action="ppaction://hlinksldjump"/>
          </p:cNvPr>
          <p:cNvSpPr/>
          <p:nvPr/>
        </p:nvSpPr>
        <p:spPr>
          <a:xfrm>
            <a:off x="8650214" y="4539594"/>
            <a:ext cx="1386348" cy="6685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 </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3595" y="1677026"/>
            <a:ext cx="5060115" cy="2589397"/>
          </a:xfrm>
          <a:prstGeom prst="rect">
            <a:avLst/>
          </a:prstGeom>
        </p:spPr>
      </p:pic>
      <p:pic>
        <p:nvPicPr>
          <p:cNvPr id="9" name="Picture 8">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14758" y="6137773"/>
            <a:ext cx="677903" cy="720227"/>
          </a:xfrm>
          <a:prstGeom prst="rect">
            <a:avLst/>
          </a:prstGeom>
        </p:spPr>
      </p:pic>
    </p:spTree>
    <p:extLst>
      <p:ext uri="{BB962C8B-B14F-4D97-AF65-F5344CB8AC3E}">
        <p14:creationId xmlns:p14="http://schemas.microsoft.com/office/powerpoint/2010/main" val="601918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810" y="156810"/>
            <a:ext cx="2273167" cy="742749"/>
            <a:chOff x="354530" y="1990824"/>
            <a:chExt cx="2273167" cy="742749"/>
          </a:xfrm>
        </p:grpSpPr>
        <p:sp>
          <p:nvSpPr>
            <p:cNvPr id="3" name="Rounded Rectangle 2"/>
            <p:cNvSpPr/>
            <p:nvPr/>
          </p:nvSpPr>
          <p:spPr>
            <a:xfrm>
              <a:off x="354530" y="1990824"/>
              <a:ext cx="2273167" cy="742749"/>
            </a:xfrm>
            <a:prstGeom prst="round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514150" y="2039034"/>
              <a:ext cx="1953928" cy="646331"/>
            </a:xfrm>
            <a:prstGeom prst="rect">
              <a:avLst/>
            </a:prstGeom>
            <a:noFill/>
          </p:spPr>
          <p:txBody>
            <a:bodyPr wrap="square" rtlCol="0">
              <a:spAutoFit/>
            </a:bodyPr>
            <a:lstStyle/>
            <a:p>
              <a:pPr algn="ctr"/>
              <a:r>
                <a:rPr lang="en-US" dirty="0" smtClean="0"/>
                <a:t>Addition and Subtraction </a:t>
              </a:r>
              <a:endParaRPr lang="en-US" dirty="0"/>
            </a:p>
          </p:txBody>
        </p: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608135670"/>
                  </p:ext>
                </p:extLst>
              </p:nvPr>
            </p:nvGraphicFramePr>
            <p:xfrm>
              <a:off x="114300" y="1532466"/>
              <a:ext cx="5435600" cy="397934"/>
            </p:xfrm>
            <a:graphic>
              <a:graphicData uri="http://schemas.openxmlformats.org/drawingml/2006/table">
                <a:tbl>
                  <a:tblPr firstRow="1" bandRow="1">
                    <a:tableStyleId>{5C22544A-7EE6-4342-B048-85BDC9FD1C3A}</a:tableStyleId>
                  </a:tblPr>
                  <a:tblGrid>
                    <a:gridCol w="2717800"/>
                    <a:gridCol w="2717800"/>
                  </a:tblGrid>
                  <a:tr h="397934">
                    <a:tc>
                      <a:txBody>
                        <a:bodyPr/>
                        <a:lstStyle/>
                        <a:p>
                          <a:r>
                            <a:rPr lang="en-US" dirty="0" smtClean="0">
                              <a:solidFill>
                                <a:schemeClr val="tx1"/>
                              </a:solidFill>
                            </a:rPr>
                            <a:t>Additive identity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𝒂</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𝟎</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𝟎</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608135670"/>
                  </p:ext>
                </p:extLst>
              </p:nvPr>
            </p:nvGraphicFramePr>
            <p:xfrm>
              <a:off x="114300" y="1532466"/>
              <a:ext cx="5435600" cy="397934"/>
            </p:xfrm>
            <a:graphic>
              <a:graphicData uri="http://schemas.openxmlformats.org/drawingml/2006/table">
                <a:tbl>
                  <a:tblPr firstRow="1" bandRow="1">
                    <a:tableStyleId>{5C22544A-7EE6-4342-B048-85BDC9FD1C3A}</a:tableStyleId>
                  </a:tblPr>
                  <a:tblGrid>
                    <a:gridCol w="2717800"/>
                    <a:gridCol w="2717800"/>
                  </a:tblGrid>
                  <a:tr h="397934">
                    <a:tc>
                      <a:txBody>
                        <a:bodyPr/>
                        <a:lstStyle/>
                        <a:p>
                          <a:r>
                            <a:rPr lang="en-US" dirty="0" smtClean="0">
                              <a:solidFill>
                                <a:schemeClr val="tx1"/>
                              </a:solidFill>
                            </a:rPr>
                            <a:t>Additive identity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00448" t="-7576" r="-448" b="-15152"/>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694105990"/>
                  </p:ext>
                </p:extLst>
              </p:nvPr>
            </p:nvGraphicFramePr>
            <p:xfrm>
              <a:off x="114300" y="2700866"/>
              <a:ext cx="5435600" cy="3179232"/>
            </p:xfrm>
            <a:graphic>
              <a:graphicData uri="http://schemas.openxmlformats.org/drawingml/2006/table">
                <a:tbl>
                  <a:tblPr firstRow="1" bandRow="1">
                    <a:tableStyleId>{5C22544A-7EE6-4342-B048-85BDC9FD1C3A}</a:tableStyleId>
                  </a:tblPr>
                  <a:tblGrid>
                    <a:gridCol w="2717800"/>
                    <a:gridCol w="2717800"/>
                  </a:tblGrid>
                  <a:tr h="529872">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oMath>
                            </m:oMathPara>
                          </a14:m>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3</m:t>
                                    </m:r>
                                  </m:e>
                                </m:d>
                                <m:r>
                                  <a:rPr lang="en-US" b="0" i="1" smtClean="0">
                                    <a:solidFill>
                                      <a:schemeClr val="tx1"/>
                                    </a:solidFill>
                                    <a:latin typeface="Cambria Math" panose="02040503050406030204" pitchFamily="18" charset="0"/>
                                  </a:rPr>
                                  <m:t>=−3</m:t>
                                </m:r>
                              </m:oMath>
                            </m:oMathPara>
                          </a14:m>
                          <a:endParaRPr lang="en-US"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872">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−3</m:t>
                                    </m:r>
                                  </m:e>
                                </m:d>
                                <m:r>
                                  <a:rPr lang="en-US" b="0" i="1" smtClean="0">
                                    <a:solidFill>
                                      <a:schemeClr val="tx1"/>
                                    </a:solidFill>
                                    <a:latin typeface="Cambria Math" panose="02040503050406030204" pitchFamily="18" charset="0"/>
                                  </a:rPr>
                                  <m:t>=3</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872">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𝑏</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𝑏</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𝑎𝑏</m:t>
                                </m:r>
                                <m:r>
                                  <a:rPr lang="en-US" b="0" i="1" smtClean="0">
                                    <a:solidFill>
                                      <a:schemeClr val="tx1"/>
                                    </a:solidFill>
                                    <a:latin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US" sz="1400" b="0" i="1" smtClean="0">
                                    <a:solidFill>
                                      <a:schemeClr val="tx1"/>
                                    </a:solidFill>
                                    <a:latin typeface="Cambria Math" panose="02040503050406030204" pitchFamily="18" charset="0"/>
                                  </a:rPr>
                                  <m:t>−5</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2</m:t>
                                    </m:r>
                                  </m:e>
                                </m:d>
                                <m:r>
                                  <a:rPr lang="en-US" sz="1400" b="0" i="1" smtClean="0">
                                    <a:solidFill>
                                      <a:schemeClr val="tx1"/>
                                    </a:solidFill>
                                    <a:latin typeface="Cambria Math" panose="02040503050406030204" pitchFamily="18" charset="0"/>
                                  </a:rPr>
                                  <m:t>=5</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−2</m:t>
                                    </m:r>
                                  </m:e>
                                </m:d>
                                <m:r>
                                  <a:rPr lang="en-US" sz="1400" b="0" i="1" smtClean="0">
                                    <a:solidFill>
                                      <a:schemeClr val="tx1"/>
                                    </a:solidFill>
                                    <a:latin typeface="Cambria Math" panose="02040503050406030204" pitchFamily="18" charset="0"/>
                                  </a:rPr>
                                  <m:t>=   −(5</m:t>
                                </m:r>
                                <m:r>
                                  <a:rPr lang="en-US" sz="1400" b="0" i="1" smtClean="0">
                                    <a:solidFill>
                                      <a:schemeClr val="tx1"/>
                                    </a:solidFill>
                                    <a:latin typeface="Cambria Math" panose="02040503050406030204" pitchFamily="18" charset="0"/>
                                    <a:ea typeface="Cambria Math" panose="02040503050406030204" pitchFamily="18" charset="0"/>
                                  </a:rPr>
                                  <m:t>×2)</m:t>
                                </m:r>
                              </m:oMath>
                            </m:oMathPara>
                          </a14:m>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872">
                    <a:tc>
                      <a:txBody>
                        <a:bodyPr/>
                        <a:lstStyle/>
                        <a:p>
                          <a:pP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e>
                                </m:d>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𝑏</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𝑎𝑏</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e>
                                </m:d>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−3</m:t>
                                    </m:r>
                                  </m:e>
                                </m:d>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ea typeface="Cambria Math" panose="02040503050406030204" pitchFamily="18" charset="0"/>
                                  </a:rPr>
                                  <m:t>×3=6</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872">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𝑏</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𝑏</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2+3</m:t>
                                    </m:r>
                                  </m:e>
                                </m:d>
                                <m:r>
                                  <a:rPr lang="en-US" b="0" i="1" smtClean="0">
                                    <a:solidFill>
                                      <a:schemeClr val="tx1"/>
                                    </a:solidFill>
                                    <a:latin typeface="Cambria Math" panose="02040503050406030204" pitchFamily="18" charset="0"/>
                                  </a:rPr>
                                  <m:t>=−2−3</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872">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𝑏</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𝑏</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3−2</m:t>
                                    </m:r>
                                  </m:e>
                                </m:d>
                                <m:r>
                                  <a:rPr lang="en-US" b="0" i="1" smtClean="0">
                                    <a:solidFill>
                                      <a:schemeClr val="tx1"/>
                                    </a:solidFill>
                                    <a:latin typeface="Cambria Math" panose="02040503050406030204" pitchFamily="18" charset="0"/>
                                  </a:rPr>
                                  <m:t>=−3+2</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694105990"/>
                  </p:ext>
                </p:extLst>
              </p:nvPr>
            </p:nvGraphicFramePr>
            <p:xfrm>
              <a:off x="114300" y="2700866"/>
              <a:ext cx="5435600" cy="3179232"/>
            </p:xfrm>
            <a:graphic>
              <a:graphicData uri="http://schemas.openxmlformats.org/drawingml/2006/table">
                <a:tbl>
                  <a:tblPr firstRow="1" bandRow="1">
                    <a:tableStyleId>{5C22544A-7EE6-4342-B048-85BDC9FD1C3A}</a:tableStyleId>
                  </a:tblPr>
                  <a:tblGrid>
                    <a:gridCol w="2717800"/>
                    <a:gridCol w="2717800"/>
                  </a:tblGrid>
                  <a:tr h="52987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24" t="-1149" r="-100224" b="-50229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0448" t="-1149" r="-448" b="-502299"/>
                          </a:stretch>
                        </a:blipFill>
                      </a:tcPr>
                    </a:tc>
                  </a:tr>
                  <a:tr h="52987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24" t="-101149" r="-100224" b="-40229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0448" t="-101149" r="-448" b="-402299"/>
                          </a:stretch>
                        </a:blipFill>
                      </a:tcPr>
                    </a:tc>
                  </a:tr>
                  <a:tr h="52987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24" t="-201149" r="-100224" b="-30229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0448" t="-201149" r="-448" b="-302299"/>
                          </a:stretch>
                        </a:blipFill>
                      </a:tcPr>
                    </a:tc>
                  </a:tr>
                  <a:tr h="52987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24" t="-301149" r="-100224" b="-20229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0448" t="-301149" r="-448" b="-202299"/>
                          </a:stretch>
                        </a:blipFill>
                      </a:tcPr>
                    </a:tc>
                  </a:tr>
                  <a:tr h="52987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24" t="-401149" r="-100224" b="-10229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0448" t="-401149" r="-448" b="-102299"/>
                          </a:stretch>
                        </a:blipFill>
                      </a:tcPr>
                    </a:tc>
                  </a:tr>
                  <a:tr h="52987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24" t="-501149" r="-100224" b="-229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00448" t="-501149" r="-448" b="-2299"/>
                          </a:stretch>
                        </a:blipFill>
                      </a:tcPr>
                    </a:tc>
                  </a:tr>
                </a:tbl>
              </a:graphicData>
            </a:graphic>
          </p:graphicFrame>
        </mc:Fallback>
      </mc:AlternateContent>
      <p:sp>
        <p:nvSpPr>
          <p:cNvPr id="7" name="Rectangle 6"/>
          <p:cNvSpPr/>
          <p:nvPr/>
        </p:nvSpPr>
        <p:spPr>
          <a:xfrm>
            <a:off x="101600" y="2298700"/>
            <a:ext cx="5461000" cy="406400"/>
          </a:xfrm>
          <a:prstGeom prst="rect">
            <a:avLst/>
          </a:prstGeom>
          <a:solidFill>
            <a:schemeClr val="accent1">
              <a:lumMod val="75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bg1"/>
                </a:solidFill>
              </a:rPr>
              <a:t>Properties of Negatives  </a:t>
            </a:r>
            <a:endParaRPr lang="en-US" dirty="0">
              <a:solidFill>
                <a:schemeClr val="bg1"/>
              </a:solidFill>
            </a:endParaRPr>
          </a:p>
        </p:txBody>
      </p:sp>
      <p:sp>
        <p:nvSpPr>
          <p:cNvPr id="8" name="Rounded Rectangle 7"/>
          <p:cNvSpPr/>
          <p:nvPr/>
        </p:nvSpPr>
        <p:spPr>
          <a:xfrm>
            <a:off x="7837948" y="1204107"/>
            <a:ext cx="1876022" cy="7570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Examples </a:t>
            </a:r>
            <a:endParaRPr lang="en-US" dirty="0"/>
          </a:p>
        </p:txBody>
      </p:sp>
      <p:sp>
        <p:nvSpPr>
          <p:cNvPr id="9" name="TextBox 8"/>
          <p:cNvSpPr txBox="1"/>
          <p:nvPr/>
        </p:nvSpPr>
        <p:spPr>
          <a:xfrm>
            <a:off x="7347209" y="2144825"/>
            <a:ext cx="2857500" cy="369332"/>
          </a:xfrm>
          <a:prstGeom prst="rect">
            <a:avLst/>
          </a:prstGeom>
          <a:noFill/>
          <a:ln w="19050">
            <a:solidFill>
              <a:srgbClr val="FF0000"/>
            </a:solidFill>
            <a:prstDash val="sysDot"/>
          </a:ln>
        </p:spPr>
        <p:txBody>
          <a:bodyPr wrap="square" rtlCol="0">
            <a:spAutoFit/>
          </a:bodyPr>
          <a:lstStyle/>
          <a:p>
            <a:r>
              <a:rPr lang="en-US" dirty="0" smtClean="0"/>
              <a:t>Choose the correct answers </a:t>
            </a:r>
            <a:endParaRPr lang="en-US" dirty="0"/>
          </a:p>
        </p:txBody>
      </p:sp>
      <p:grpSp>
        <p:nvGrpSpPr>
          <p:cNvPr id="13" name="Group 12"/>
          <p:cNvGrpSpPr/>
          <p:nvPr/>
        </p:nvGrpSpPr>
        <p:grpSpPr>
          <a:xfrm>
            <a:off x="7256956" y="2675467"/>
            <a:ext cx="2585544" cy="690033"/>
            <a:chOff x="7256956" y="2675467"/>
            <a:chExt cx="2585544" cy="690033"/>
          </a:xfrm>
        </p:grpSpPr>
        <p:sp>
          <p:nvSpPr>
            <p:cNvPr id="11" name="Rounded Rectangle 10"/>
            <p:cNvSpPr/>
            <p:nvPr/>
          </p:nvSpPr>
          <p:spPr>
            <a:xfrm>
              <a:off x="7269656" y="2675467"/>
              <a:ext cx="2572844" cy="690033"/>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256956" y="2845765"/>
                  <a:ext cx="2337704" cy="34943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=−1−3</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256956" y="2845765"/>
                  <a:ext cx="2337704" cy="349435"/>
                </a:xfrm>
                <a:prstGeom prst="rect">
                  <a:avLst/>
                </a:prstGeom>
                <a:blipFill rotWithShape="0">
                  <a:blip r:embed="rId4"/>
                  <a:stretch>
                    <a:fillRect/>
                  </a:stretch>
                </a:blipFill>
                <a:ln>
                  <a:noFill/>
                </a:ln>
              </p:spPr>
              <p:txBody>
                <a:bodyPr/>
                <a:lstStyle/>
                <a:p>
                  <a:r>
                    <a:rPr lang="en-US">
                      <a:noFill/>
                    </a:rPr>
                    <a:t> </a:t>
                  </a:r>
                </a:p>
              </p:txBody>
            </p:sp>
          </mc:Fallback>
        </mc:AlternateContent>
      </p:grpSp>
      <p:grpSp>
        <p:nvGrpSpPr>
          <p:cNvPr id="14" name="Group 13"/>
          <p:cNvGrpSpPr/>
          <p:nvPr/>
        </p:nvGrpSpPr>
        <p:grpSpPr>
          <a:xfrm>
            <a:off x="7256956" y="3571780"/>
            <a:ext cx="2585544" cy="690033"/>
            <a:chOff x="7256956" y="2675467"/>
            <a:chExt cx="2585544" cy="690033"/>
          </a:xfrm>
        </p:grpSpPr>
        <p:sp>
          <p:nvSpPr>
            <p:cNvPr id="15" name="Rounded Rectangle 14"/>
            <p:cNvSpPr/>
            <p:nvPr/>
          </p:nvSpPr>
          <p:spPr>
            <a:xfrm>
              <a:off x="7269656" y="2675467"/>
              <a:ext cx="2572844" cy="690033"/>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7256956" y="2845765"/>
                  <a:ext cx="233770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−2+3=−(2−3)</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7256956" y="2845765"/>
                  <a:ext cx="2337704" cy="369332"/>
                </a:xfrm>
                <a:prstGeom prst="rect">
                  <a:avLst/>
                </a:prstGeom>
                <a:blipFill rotWithShape="0">
                  <a:blip r:embed="rId5"/>
                  <a:stretch>
                    <a:fillRect b="-13333"/>
                  </a:stretch>
                </a:blipFill>
                <a:ln>
                  <a:noFill/>
                </a:ln>
              </p:spPr>
              <p:txBody>
                <a:bodyPr/>
                <a:lstStyle/>
                <a:p>
                  <a:r>
                    <a:rPr lang="en-US">
                      <a:noFill/>
                    </a:rPr>
                    <a:t> </a:t>
                  </a:r>
                </a:p>
              </p:txBody>
            </p:sp>
          </mc:Fallback>
        </mc:AlternateContent>
      </p:grpSp>
      <p:grpSp>
        <p:nvGrpSpPr>
          <p:cNvPr id="17" name="Group 16"/>
          <p:cNvGrpSpPr/>
          <p:nvPr/>
        </p:nvGrpSpPr>
        <p:grpSpPr>
          <a:xfrm>
            <a:off x="7256956" y="4446508"/>
            <a:ext cx="2585544" cy="690033"/>
            <a:chOff x="7256956" y="2675467"/>
            <a:chExt cx="2585544" cy="690033"/>
          </a:xfrm>
        </p:grpSpPr>
        <p:sp>
          <p:nvSpPr>
            <p:cNvPr id="18" name="Rounded Rectangle 17"/>
            <p:cNvSpPr/>
            <p:nvPr/>
          </p:nvSpPr>
          <p:spPr>
            <a:xfrm>
              <a:off x="7269656" y="2675467"/>
              <a:ext cx="2572844" cy="690033"/>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7256956" y="2845765"/>
                  <a:ext cx="233770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7=−(−7)</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256956" y="2845765"/>
                  <a:ext cx="2337704" cy="369332"/>
                </a:xfrm>
                <a:prstGeom prst="rect">
                  <a:avLst/>
                </a:prstGeom>
                <a:blipFill rotWithShape="0">
                  <a:blip r:embed="rId6"/>
                  <a:stretch>
                    <a:fillRect b="-13115"/>
                  </a:stretch>
                </a:blipFill>
                <a:ln>
                  <a:noFill/>
                </a:ln>
              </p:spPr>
              <p:txBody>
                <a:bodyPr/>
                <a:lstStyle/>
                <a:p>
                  <a:r>
                    <a:rPr lang="en-US">
                      <a:noFill/>
                    </a:rPr>
                    <a:t> </a:t>
                  </a:r>
                </a:p>
              </p:txBody>
            </p:sp>
          </mc:Fallback>
        </mc:AlternateContent>
      </p:grpSp>
      <p:grpSp>
        <p:nvGrpSpPr>
          <p:cNvPr id="20" name="Group 19"/>
          <p:cNvGrpSpPr/>
          <p:nvPr/>
        </p:nvGrpSpPr>
        <p:grpSpPr>
          <a:xfrm>
            <a:off x="7256956" y="5311427"/>
            <a:ext cx="2585544" cy="690033"/>
            <a:chOff x="7256956" y="2675467"/>
            <a:chExt cx="2585544" cy="690033"/>
          </a:xfrm>
        </p:grpSpPr>
        <p:sp>
          <p:nvSpPr>
            <p:cNvPr id="21" name="Rounded Rectangle 20"/>
            <p:cNvSpPr/>
            <p:nvPr/>
          </p:nvSpPr>
          <p:spPr>
            <a:xfrm>
              <a:off x="7269656" y="2675467"/>
              <a:ext cx="2572844" cy="690033"/>
            </a:xfrm>
            <a:prstGeom prst="round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7256956" y="2845765"/>
                  <a:ext cx="233770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×3)</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7256956" y="2845765"/>
                  <a:ext cx="2337704" cy="369332"/>
                </a:xfrm>
                <a:prstGeom prst="rect">
                  <a:avLst/>
                </a:prstGeom>
                <a:blipFill rotWithShape="0">
                  <a:blip r:embed="rId7"/>
                  <a:stretch>
                    <a:fillRect b="-13115"/>
                  </a:stretch>
                </a:blipFill>
                <a:ln>
                  <a:noFill/>
                </a:ln>
              </p:spPr>
              <p:txBody>
                <a:bodyPr/>
                <a:lstStyle/>
                <a:p>
                  <a:r>
                    <a:rPr lang="en-US">
                      <a:noFill/>
                    </a:rPr>
                    <a:t> </a:t>
                  </a:r>
                </a:p>
              </p:txBody>
            </p:sp>
          </mc:Fallback>
        </mc:AlternateContent>
      </p:gr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918702" y="2766822"/>
            <a:ext cx="806683" cy="459988"/>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2917" y="3484671"/>
            <a:ext cx="638251" cy="638251"/>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2916" y="4382597"/>
            <a:ext cx="638251" cy="638251"/>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918699" y="5436397"/>
            <a:ext cx="806683" cy="459988"/>
          </a:xfrm>
          <a:prstGeom prst="rect">
            <a:avLst/>
          </a:prstGeom>
        </p:spPr>
      </p:pic>
      <p:pic>
        <p:nvPicPr>
          <p:cNvPr id="27" name="Picture 26">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83091" y="5965376"/>
            <a:ext cx="779618" cy="828293"/>
          </a:xfrm>
          <a:prstGeom prst="rect">
            <a:avLst/>
          </a:prstGeom>
        </p:spPr>
      </p:pic>
    </p:spTree>
    <p:extLst>
      <p:ext uri="{BB962C8B-B14F-4D97-AF65-F5344CB8AC3E}">
        <p14:creationId xmlns:p14="http://schemas.microsoft.com/office/powerpoint/2010/main" val="2347259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95387" y="573109"/>
                <a:ext cx="10819197" cy="5556201"/>
              </a:xfrm>
              <a:prstGeom prst="rect">
                <a:avLst/>
              </a:prstGeom>
            </p:spPr>
            <p:txBody>
              <a:bodyPr wrap="square">
                <a:spAutoFit/>
              </a:bodyPr>
              <a:lstStyle/>
              <a:p>
                <a:r>
                  <a:rPr lang="en-US" dirty="0" smtClean="0">
                    <a:latin typeface="Arial" panose="020B0604020202020204" pitchFamily="34" charset="0"/>
                  </a:rPr>
                  <a:t>Find the mean, median, mode, and range for the following list of values:</a:t>
                </a:r>
              </a:p>
              <a:p>
                <a:r>
                  <a:rPr lang="en-US" dirty="0">
                    <a:latin typeface="Arial" panose="020B0604020202020204" pitchFamily="34" charset="0"/>
                  </a:rPr>
                  <a:t>13, 18, 13, 14, 13, 16, 14, 21, 13</a:t>
                </a:r>
              </a:p>
              <a:p>
                <a:pPr>
                  <a:buFont typeface="Arial" panose="020B0604020202020204" pitchFamily="34" charset="0"/>
                  <a:buChar char="•"/>
                </a:pPr>
                <a:endParaRPr lang="en-US" dirty="0">
                  <a:latin typeface="Arial" panose="020B0604020202020204" pitchFamily="34" charset="0"/>
                </a:endParaRPr>
              </a:p>
              <a:p>
                <a:r>
                  <a:rPr lang="en-US" dirty="0">
                    <a:latin typeface="Arial" panose="020B0604020202020204" pitchFamily="34" charset="0"/>
                  </a:rPr>
                  <a:t>The mean is the usual average, so I'll add and then divide</a:t>
                </a:r>
                <a:r>
                  <a:rPr lang="en-US" dirty="0" smtClean="0">
                    <a:latin typeface="Arial" panose="020B0604020202020204" pitchFamily="34" charset="0"/>
                  </a:rPr>
                  <a:t>:</a:t>
                </a:r>
              </a:p>
              <a:p>
                <a:endParaRPr lang="en-US" dirty="0">
                  <a:latin typeface="Arial" panose="020B0604020202020204" pitchFamily="34" charset="0"/>
                </a:endParaRPr>
              </a:p>
              <a:p>
                <a:pPr/>
                <a14:m>
                  <m:oMathPara xmlns:m="http://schemas.openxmlformats.org/officeDocument/2006/math">
                    <m:oMathParaPr>
                      <m:jc m:val="left"/>
                    </m:oMathParaPr>
                    <m:oMath xmlns:m="http://schemas.openxmlformats.org/officeDocument/2006/math">
                      <m:f>
                        <m:fPr>
                          <m:ctrlPr>
                            <a:rPr lang="en-US" sz="1600" i="1" dirty="0" smtClean="0">
                              <a:latin typeface="Cambria Math" panose="02040503050406030204" pitchFamily="18" charset="0"/>
                            </a:rPr>
                          </m:ctrlPr>
                        </m:fPr>
                        <m:num>
                          <m:d>
                            <m:dPr>
                              <m:ctrlPr>
                                <a:rPr lang="en-US" sz="1600" i="1" dirty="0" smtClean="0">
                                  <a:latin typeface="Cambria Math" panose="02040503050406030204" pitchFamily="18" charset="0"/>
                                </a:rPr>
                              </m:ctrlPr>
                            </m:dPr>
                            <m:e>
                              <m:r>
                                <a:rPr lang="en-US" sz="1600" b="0" i="1" dirty="0" smtClean="0">
                                  <a:latin typeface="Cambria Math" panose="02040503050406030204" pitchFamily="18" charset="0"/>
                                </a:rPr>
                                <m:t>13 + 18 + 13 + 14 + 13 + 16 + 14 + 21 + 13</m:t>
                              </m:r>
                            </m:e>
                          </m:d>
                        </m:num>
                        <m:den>
                          <m:r>
                            <a:rPr lang="en-US" sz="1600" b="0" i="1" dirty="0" smtClean="0">
                              <a:latin typeface="Cambria Math" panose="02040503050406030204" pitchFamily="18" charset="0"/>
                            </a:rPr>
                            <m:t>9</m:t>
                          </m:r>
                        </m:den>
                      </m:f>
                      <m:r>
                        <a:rPr lang="en-US" sz="1600" b="0" i="1" dirty="0" smtClean="0">
                          <a:latin typeface="Cambria Math" panose="02040503050406030204" pitchFamily="18" charset="0"/>
                        </a:rPr>
                        <m:t>  = 15</m:t>
                      </m:r>
                    </m:oMath>
                  </m:oMathPara>
                </a14:m>
                <a:endParaRPr lang="en-US" sz="1600" dirty="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The median is the middle value, so first I'll have to rewrite the list in numerical order:</a:t>
                </a:r>
              </a:p>
              <a:p>
                <a:pPr>
                  <a:buFont typeface="Arial" panose="020B0604020202020204" pitchFamily="34" charset="0"/>
                  <a:buChar char="•"/>
                </a:pPr>
                <a:endParaRPr lang="en-US" dirty="0">
                  <a:latin typeface="Arial" panose="020B0604020202020204" pitchFamily="34" charset="0"/>
                </a:endParaRPr>
              </a:p>
              <a:p>
                <a:r>
                  <a:rPr lang="en-US" dirty="0">
                    <a:latin typeface="Arial" panose="020B0604020202020204" pitchFamily="34" charset="0"/>
                  </a:rPr>
                  <a:t>13, 13, 13, 13, 14, 14, 16, 18, </a:t>
                </a:r>
                <a:r>
                  <a:rPr lang="en-US" dirty="0" smtClean="0">
                    <a:latin typeface="Arial" panose="020B0604020202020204" pitchFamily="34" charset="0"/>
                  </a:rPr>
                  <a:t>21</a:t>
                </a:r>
              </a:p>
              <a:p>
                <a:endParaRPr lang="en-US" dirty="0">
                  <a:latin typeface="Arial" panose="020B0604020202020204" pitchFamily="34" charset="0"/>
                </a:endParaRPr>
              </a:p>
              <a:p>
                <a:r>
                  <a:rPr lang="en-US" dirty="0">
                    <a:latin typeface="Arial" panose="020B0604020202020204" pitchFamily="34" charset="0"/>
                  </a:rPr>
                  <a:t>There are nine numbers in the list, so the middle one will be the (9 + 1) ÷ 2 = 10 ÷ 2 = 5th number:</a:t>
                </a:r>
              </a:p>
              <a:p>
                <a:endParaRPr lang="en-US" dirty="0">
                  <a:latin typeface="Arial" panose="020B0604020202020204" pitchFamily="34" charset="0"/>
                </a:endParaRPr>
              </a:p>
              <a:p>
                <a:r>
                  <a:rPr lang="en-US" dirty="0">
                    <a:latin typeface="Arial" panose="020B0604020202020204" pitchFamily="34" charset="0"/>
                  </a:rPr>
                  <a:t>So the median is 14.</a:t>
                </a:r>
              </a:p>
              <a:p>
                <a:pPr>
                  <a:buFont typeface="Arial" panose="020B0604020202020204" pitchFamily="34" charset="0"/>
                  <a:buChar char="•"/>
                </a:pPr>
                <a:endParaRPr lang="en-US" dirty="0">
                  <a:latin typeface="Arial" panose="020B0604020202020204" pitchFamily="34" charset="0"/>
                </a:endParaRPr>
              </a:p>
              <a:p>
                <a:r>
                  <a:rPr lang="en-US" dirty="0">
                    <a:latin typeface="Arial" panose="020B0604020202020204" pitchFamily="34" charset="0"/>
                  </a:rPr>
                  <a:t>The mode is the number that is repeated more often than any other, so 13 is the mode.</a:t>
                </a:r>
              </a:p>
              <a:p>
                <a:pPr>
                  <a:buFont typeface="Arial" panose="020B0604020202020204" pitchFamily="34" charset="0"/>
                  <a:buChar char="•"/>
                </a:pPr>
                <a:endParaRPr lang="en-US" dirty="0">
                  <a:latin typeface="Arial" panose="020B0604020202020204" pitchFamily="34" charset="0"/>
                </a:endParaRPr>
              </a:p>
              <a:p>
                <a:r>
                  <a:rPr lang="en-US" dirty="0">
                    <a:latin typeface="Arial" panose="020B0604020202020204" pitchFamily="34" charset="0"/>
                  </a:rPr>
                  <a:t>The largest value in the list is 21, and the smallest is 13, so the range is 21 – 13 = 8.</a:t>
                </a:r>
              </a:p>
              <a:p>
                <a:endParaRPr lang="en-US" dirty="0">
                  <a:latin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95387" y="573109"/>
                <a:ext cx="10819197" cy="5556201"/>
              </a:xfrm>
              <a:prstGeom prst="rect">
                <a:avLst/>
              </a:prstGeom>
              <a:blipFill rotWithShape="0">
                <a:blip r:embed="rId2"/>
                <a:stretch>
                  <a:fillRect l="-451" t="-549"/>
                </a:stretch>
              </a:blipFill>
            </p:spPr>
            <p:txBody>
              <a:bodyPr/>
              <a:lstStyle/>
              <a:p>
                <a:r>
                  <a:rPr lang="en-US">
                    <a:noFill/>
                  </a:rPr>
                  <a:t> </a:t>
                </a:r>
              </a:p>
            </p:txBody>
          </p:sp>
        </mc:Fallback>
      </mc:AlternateContent>
      <p:sp>
        <p:nvSpPr>
          <p:cNvPr id="4" name="Rectangle 3"/>
          <p:cNvSpPr/>
          <p:nvPr/>
        </p:nvSpPr>
        <p:spPr>
          <a:xfrm>
            <a:off x="188843" y="1378178"/>
            <a:ext cx="1053548" cy="510256"/>
          </a:xfrm>
          <a:prstGeom prst="rect">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Mean </a:t>
            </a:r>
            <a:endParaRPr lang="en-US" dirty="0">
              <a:solidFill>
                <a:schemeClr val="tx1"/>
              </a:solidFill>
            </a:endParaRPr>
          </a:p>
        </p:txBody>
      </p:sp>
      <p:sp>
        <p:nvSpPr>
          <p:cNvPr id="5" name="Rectangle 4"/>
          <p:cNvSpPr/>
          <p:nvPr/>
        </p:nvSpPr>
        <p:spPr>
          <a:xfrm>
            <a:off x="188843" y="2633822"/>
            <a:ext cx="1053548" cy="510256"/>
          </a:xfrm>
          <a:prstGeom prst="rect">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Median </a:t>
            </a:r>
            <a:endParaRPr lang="en-US" dirty="0">
              <a:solidFill>
                <a:schemeClr val="tx1"/>
              </a:solidFill>
            </a:endParaRPr>
          </a:p>
        </p:txBody>
      </p:sp>
      <p:sp>
        <p:nvSpPr>
          <p:cNvPr id="6" name="Rectangle 5"/>
          <p:cNvSpPr/>
          <p:nvPr/>
        </p:nvSpPr>
        <p:spPr>
          <a:xfrm>
            <a:off x="188843" y="4724352"/>
            <a:ext cx="1053548" cy="510256"/>
          </a:xfrm>
          <a:prstGeom prst="rect">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 </a:t>
            </a:r>
            <a:endParaRPr lang="en-US" dirty="0">
              <a:solidFill>
                <a:schemeClr val="tx1"/>
              </a:solidFill>
            </a:endParaRPr>
          </a:p>
        </p:txBody>
      </p:sp>
      <p:sp>
        <p:nvSpPr>
          <p:cNvPr id="7" name="Rectangle 6"/>
          <p:cNvSpPr/>
          <p:nvPr/>
        </p:nvSpPr>
        <p:spPr>
          <a:xfrm>
            <a:off x="188843" y="5423404"/>
            <a:ext cx="1053548" cy="510256"/>
          </a:xfrm>
          <a:prstGeom prst="rect">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Range  </a:t>
            </a:r>
            <a:endParaRPr lang="en-US" dirty="0">
              <a:solidFill>
                <a:schemeClr val="tx1"/>
              </a:solidFill>
            </a:endParaRPr>
          </a:p>
        </p:txBody>
      </p:sp>
      <p:sp>
        <p:nvSpPr>
          <p:cNvPr id="8" name="Oval 7"/>
          <p:cNvSpPr/>
          <p:nvPr/>
        </p:nvSpPr>
        <p:spPr>
          <a:xfrm>
            <a:off x="271609" y="6083362"/>
            <a:ext cx="731520"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100" dirty="0" smtClean="0"/>
              <a:t>Reset </a:t>
            </a:r>
            <a:endParaRPr lang="en-US" sz="1100" dirty="0"/>
          </a:p>
        </p:txBody>
      </p:sp>
      <p:pic>
        <p:nvPicPr>
          <p:cNvPr id="9" name="Picture 8">
            <a:hlinkClick r:id="" action="ppaction://hlinkshowjump?jump=previous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6758" y="6202758"/>
            <a:ext cx="655242" cy="655242"/>
          </a:xfrm>
          <a:prstGeom prst="rect">
            <a:avLst/>
          </a:prstGeom>
        </p:spPr>
      </p:pic>
    </p:spTree>
    <p:extLst>
      <p:ext uri="{BB962C8B-B14F-4D97-AF65-F5344CB8AC3E}">
        <p14:creationId xmlns:p14="http://schemas.microsoft.com/office/powerpoint/2010/main" val="11512524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11" end="1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grpId="0"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
                                            <p:txEl>
                                              <p:pRg st="15" end="15"/>
                                            </p:txEl>
                                          </p:spTgt>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
                                            <p:txEl>
                                              <p:pRg st="17" end="17"/>
                                            </p:txEl>
                                          </p:spTgt>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 grpId="0" uiExpand="1" build="allAtOnce"/>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89473" y="130904"/>
            <a:ext cx="195392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Variation</a:t>
            </a:r>
            <a:endParaRPr lang="en-US" dirty="0">
              <a:solidFill>
                <a:schemeClr val="tx1"/>
              </a:solidFill>
            </a:endParaRPr>
          </a:p>
        </p:txBody>
      </p:sp>
      <p:sp>
        <p:nvSpPr>
          <p:cNvPr id="4" name="Rectangle 3"/>
          <p:cNvSpPr/>
          <p:nvPr/>
        </p:nvSpPr>
        <p:spPr>
          <a:xfrm>
            <a:off x="275303" y="1655405"/>
            <a:ext cx="7236542" cy="646331"/>
          </a:xfrm>
          <a:prstGeom prst="rect">
            <a:avLst/>
          </a:prstGeom>
        </p:spPr>
        <p:txBody>
          <a:bodyPr wrap="square">
            <a:spAutoFit/>
          </a:bodyPr>
          <a:lstStyle/>
          <a:p>
            <a:r>
              <a:rPr lang="en-US" b="1" dirty="0"/>
              <a:t>Range</a:t>
            </a:r>
            <a:r>
              <a:rPr lang="en-US" dirty="0"/>
              <a:t>: The difference between the maximum and minimum data entries in the set. Range = (Max. data entry) – (Min. data entry</a:t>
            </a:r>
            <a:r>
              <a:rPr lang="en-US" dirty="0" smtClean="0"/>
              <a:t>)</a:t>
            </a:r>
            <a:endParaRPr lang="en-US" dirty="0"/>
          </a:p>
        </p:txBody>
      </p:sp>
      <p:sp>
        <p:nvSpPr>
          <p:cNvPr id="5" name="Rectangle 4"/>
          <p:cNvSpPr/>
          <p:nvPr/>
        </p:nvSpPr>
        <p:spPr>
          <a:xfrm>
            <a:off x="275303" y="3123594"/>
            <a:ext cx="6096000" cy="1754326"/>
          </a:xfrm>
          <a:prstGeom prst="rect">
            <a:avLst/>
          </a:prstGeom>
        </p:spPr>
        <p:txBody>
          <a:bodyPr>
            <a:spAutoFit/>
          </a:bodyPr>
          <a:lstStyle/>
          <a:p>
            <a:r>
              <a:rPr lang="en-US" b="1" dirty="0"/>
              <a:t> The standard deviation </a:t>
            </a:r>
            <a:r>
              <a:rPr lang="en-US" dirty="0"/>
              <a:t>measure variability and consistency of the sample or population. In most real-world applications, consistency is a </a:t>
            </a:r>
            <a:r>
              <a:rPr lang="en-US" dirty="0" smtClean="0"/>
              <a:t>great advantage</a:t>
            </a:r>
            <a:r>
              <a:rPr lang="en-US" dirty="0"/>
              <a:t>. In statistical data analysis, less variation is often better</a:t>
            </a:r>
            <a:r>
              <a:rPr lang="en-US" dirty="0" smtClean="0"/>
              <a:t>.</a:t>
            </a:r>
          </a:p>
          <a:p>
            <a:endParaRPr lang="en-US" dirty="0"/>
          </a:p>
          <a:p>
            <a:endParaRPr lang="en-US" dirty="0"/>
          </a:p>
        </p:txBody>
      </p:sp>
      <p:pic>
        <p:nvPicPr>
          <p:cNvPr id="7" name="Picture 6"/>
          <p:cNvPicPr>
            <a:picLocks noChangeAspect="1"/>
          </p:cNvPicPr>
          <p:nvPr/>
        </p:nvPicPr>
        <p:blipFill>
          <a:blip r:embed="rId2"/>
          <a:stretch>
            <a:fillRect/>
          </a:stretch>
        </p:blipFill>
        <p:spPr>
          <a:xfrm>
            <a:off x="141223" y="4379195"/>
            <a:ext cx="5048250" cy="695325"/>
          </a:xfrm>
          <a:prstGeom prst="rect">
            <a:avLst/>
          </a:prstGeom>
        </p:spPr>
      </p:pic>
      <p:pic>
        <p:nvPicPr>
          <p:cNvPr id="8" name="Picture 7"/>
          <p:cNvPicPr>
            <a:picLocks noChangeAspect="1"/>
          </p:cNvPicPr>
          <p:nvPr/>
        </p:nvPicPr>
        <p:blipFill>
          <a:blip r:embed="rId3"/>
          <a:stretch>
            <a:fillRect/>
          </a:stretch>
        </p:blipFill>
        <p:spPr>
          <a:xfrm>
            <a:off x="275303" y="5245049"/>
            <a:ext cx="4362450" cy="733425"/>
          </a:xfrm>
          <a:prstGeom prst="rect">
            <a:avLst/>
          </a:prstGeom>
        </p:spPr>
      </p:pic>
      <p:sp>
        <p:nvSpPr>
          <p:cNvPr id="9" name="Rounded Rectangle 8">
            <a:hlinkClick r:id="rId4" action="ppaction://hlinksldjump"/>
          </p:cNvPr>
          <p:cNvSpPr/>
          <p:nvPr/>
        </p:nvSpPr>
        <p:spPr>
          <a:xfrm>
            <a:off x="9070258" y="5277464"/>
            <a:ext cx="1386348" cy="6685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 </a:t>
            </a:r>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1584" y="2301736"/>
            <a:ext cx="3067050" cy="2705100"/>
          </a:xfrm>
          <a:prstGeom prst="rect">
            <a:avLst/>
          </a:prstGeom>
        </p:spPr>
      </p:pic>
      <p:pic>
        <p:nvPicPr>
          <p:cNvPr id="12" name="Picture 11">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91953" y="6068496"/>
            <a:ext cx="677903" cy="720227"/>
          </a:xfrm>
          <a:prstGeom prst="rect">
            <a:avLst/>
          </a:prstGeom>
        </p:spPr>
      </p:pic>
    </p:spTree>
    <p:extLst>
      <p:ext uri="{BB962C8B-B14F-4D97-AF65-F5344CB8AC3E}">
        <p14:creationId xmlns:p14="http://schemas.microsoft.com/office/powerpoint/2010/main" val="25530167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706" y="322468"/>
            <a:ext cx="8953500" cy="4191000"/>
          </a:xfrm>
          <a:prstGeom prst="rect">
            <a:avLst/>
          </a:prstGeom>
        </p:spPr>
      </p:pic>
      <p:pic>
        <p:nvPicPr>
          <p:cNvPr id="3" name="Picture 2">
            <a:hlinkClick r:id="" action="ppaction://hlinkshowjump?jump=previous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6758" y="6202758"/>
            <a:ext cx="655242" cy="655242"/>
          </a:xfrm>
          <a:prstGeom prst="rect">
            <a:avLst/>
          </a:prstGeom>
        </p:spPr>
      </p:pic>
    </p:spTree>
    <p:extLst>
      <p:ext uri="{BB962C8B-B14F-4D97-AF65-F5344CB8AC3E}">
        <p14:creationId xmlns:p14="http://schemas.microsoft.com/office/powerpoint/2010/main" val="20237646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45943" y="2701892"/>
            <a:ext cx="4614085" cy="769441"/>
          </a:xfrm>
          <a:prstGeom prst="rect">
            <a:avLst/>
          </a:prstGeom>
        </p:spPr>
        <p:txBody>
          <a:bodyPr wrap="none">
            <a:spAutoFit/>
          </a:bodyPr>
          <a:lstStyle/>
          <a:p>
            <a:pPr algn="ctr"/>
            <a:r>
              <a:rPr lang="en-US" sz="4400" b="1" dirty="0" smtClean="0"/>
              <a:t>Complex Numbers </a:t>
            </a:r>
            <a:endParaRPr lang="en-US" sz="4400" b="1" dirty="0"/>
          </a:p>
        </p:txBody>
      </p:sp>
      <p:pic>
        <p:nvPicPr>
          <p:cNvPr id="2" name="Picture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9739" y="6034496"/>
            <a:ext cx="653602" cy="694409"/>
          </a:xfrm>
          <a:prstGeom prst="rect">
            <a:avLst/>
          </a:prstGeom>
        </p:spPr>
      </p:pic>
    </p:spTree>
    <p:custDataLst>
      <p:tags r:id="rId1"/>
    </p:custDataLst>
    <p:extLst>
      <p:ext uri="{BB962C8B-B14F-4D97-AF65-F5344CB8AC3E}">
        <p14:creationId xmlns:p14="http://schemas.microsoft.com/office/powerpoint/2010/main" val="40946309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10764" y="176730"/>
            <a:ext cx="2624623" cy="874295"/>
          </a:xfrm>
          <a:prstGeom prst="round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smtClean="0"/>
              <a:t>Complex Numebrs </a:t>
            </a:r>
            <a:endParaRPr lang="en-US" sz="2000" b="1" dirty="0"/>
          </a:p>
        </p:txBody>
      </p:sp>
      <p:sp>
        <p:nvSpPr>
          <p:cNvPr id="5" name="Rounded Rectangle 4">
            <a:hlinkClick r:id="rId2" action="ppaction://hlinksldjump"/>
          </p:cNvPr>
          <p:cNvSpPr/>
          <p:nvPr/>
        </p:nvSpPr>
        <p:spPr>
          <a:xfrm>
            <a:off x="385011" y="1309036"/>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Introduction </a:t>
            </a:r>
            <a:endParaRPr lang="en-US" dirty="0">
              <a:solidFill>
                <a:schemeClr val="tx1"/>
              </a:solidFill>
            </a:endParaRPr>
          </a:p>
        </p:txBody>
      </p:sp>
      <p:sp>
        <p:nvSpPr>
          <p:cNvPr id="6" name="Rounded Rectangle 5">
            <a:hlinkClick r:id="rId3" action="ppaction://hlinksldjump"/>
          </p:cNvPr>
          <p:cNvSpPr/>
          <p:nvPr/>
        </p:nvSpPr>
        <p:spPr>
          <a:xfrm>
            <a:off x="385011" y="2125579"/>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Add/Subtract complex numbers </a:t>
            </a:r>
            <a:endParaRPr lang="en-US" dirty="0">
              <a:solidFill>
                <a:schemeClr val="tx1"/>
              </a:solidFill>
            </a:endParaRPr>
          </a:p>
        </p:txBody>
      </p:sp>
      <p:sp>
        <p:nvSpPr>
          <p:cNvPr id="7" name="Rounded Rectangle 6">
            <a:hlinkClick r:id="rId4" action="ppaction://hlinksldjump"/>
          </p:cNvPr>
          <p:cNvSpPr/>
          <p:nvPr/>
        </p:nvSpPr>
        <p:spPr>
          <a:xfrm>
            <a:off x="385011" y="2906829"/>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Multiply complex numbers </a:t>
            </a:r>
            <a:endParaRPr lang="en-US" dirty="0">
              <a:solidFill>
                <a:schemeClr val="tx1"/>
              </a:solidFill>
            </a:endParaRPr>
          </a:p>
        </p:txBody>
      </p:sp>
      <p:sp>
        <p:nvSpPr>
          <p:cNvPr id="8" name="Rounded Rectangle 7">
            <a:hlinkClick r:id="rId5" action="ppaction://hlinksldjump"/>
          </p:cNvPr>
          <p:cNvSpPr/>
          <p:nvPr/>
        </p:nvSpPr>
        <p:spPr>
          <a:xfrm>
            <a:off x="385011" y="3688079"/>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Conjugate </a:t>
            </a:r>
            <a:endParaRPr lang="en-US" dirty="0">
              <a:solidFill>
                <a:schemeClr val="tx1"/>
              </a:solidFill>
            </a:endParaRPr>
          </a:p>
        </p:txBody>
      </p:sp>
      <p:sp>
        <p:nvSpPr>
          <p:cNvPr id="9" name="Rounded Rectangle 8">
            <a:hlinkClick r:id="rId6" action="ppaction://hlinksldjump"/>
          </p:cNvPr>
          <p:cNvSpPr/>
          <p:nvPr/>
        </p:nvSpPr>
        <p:spPr>
          <a:xfrm>
            <a:off x="385011" y="4469329"/>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Divide complex number </a:t>
            </a:r>
            <a:endParaRPr lang="en-US" dirty="0">
              <a:solidFill>
                <a:schemeClr val="tx1"/>
              </a:solidFill>
            </a:endParaRPr>
          </a:p>
        </p:txBody>
      </p:sp>
      <p:sp>
        <p:nvSpPr>
          <p:cNvPr id="10" name="Rounded Rectangle 9">
            <a:hlinkClick r:id="rId7" action="ppaction://hlinksldjump"/>
          </p:cNvPr>
          <p:cNvSpPr/>
          <p:nvPr/>
        </p:nvSpPr>
        <p:spPr>
          <a:xfrm>
            <a:off x="385011" y="5250579"/>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Trigonometric form of complex number </a:t>
            </a:r>
            <a:endParaRPr lang="en-US" sz="1600" dirty="0">
              <a:solidFill>
                <a:schemeClr val="tx1"/>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0764" y="1507956"/>
            <a:ext cx="6324067" cy="4639377"/>
          </a:xfrm>
          <a:prstGeom prst="rect">
            <a:avLst/>
          </a:prstGeom>
        </p:spPr>
      </p:pic>
      <p:pic>
        <p:nvPicPr>
          <p:cNvPr id="12" name="Picture 1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1167" y="5575909"/>
            <a:ext cx="1142847" cy="1142847"/>
          </a:xfrm>
          <a:prstGeom prst="rect">
            <a:avLst/>
          </a:prstGeom>
        </p:spPr>
      </p:pic>
    </p:spTree>
    <p:extLst>
      <p:ext uri="{BB962C8B-B14F-4D97-AF65-F5344CB8AC3E}">
        <p14:creationId xmlns:p14="http://schemas.microsoft.com/office/powerpoint/2010/main" val="38623691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0282" y="1161923"/>
            <a:ext cx="3572074" cy="956816"/>
          </a:xfrm>
          <a:prstGeom prst="rect">
            <a:avLst/>
          </a:prstGeom>
          <a:noFill/>
          <a:ln w="381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mn-lt"/>
              </a:rPr>
              <a:t>Complex Numbers are written in</a:t>
            </a:r>
          </a:p>
          <a:p>
            <a:r>
              <a:rPr lang="en-US" altLang="en-US" sz="1800" dirty="0">
                <a:latin typeface="+mn-lt"/>
              </a:rPr>
              <a:t>the form a + bi, where a is the real</a:t>
            </a:r>
          </a:p>
          <a:p>
            <a:r>
              <a:rPr lang="en-US" altLang="en-US" sz="1800" dirty="0">
                <a:latin typeface="+mn-lt"/>
              </a:rPr>
              <a:t>part and b is the imaginary part.</a:t>
            </a:r>
          </a:p>
        </p:txBody>
      </p:sp>
      <p:sp>
        <p:nvSpPr>
          <p:cNvPr id="5" name="Text Box 5"/>
          <p:cNvSpPr txBox="1">
            <a:spLocks noChangeArrowheads="1"/>
          </p:cNvSpPr>
          <p:nvPr/>
        </p:nvSpPr>
        <p:spPr bwMode="auto">
          <a:xfrm>
            <a:off x="4765588" y="2848275"/>
            <a:ext cx="2238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7200" b="1">
                <a:latin typeface="+mn-lt"/>
              </a:rPr>
              <a:t>a + bi</a:t>
            </a:r>
          </a:p>
        </p:txBody>
      </p:sp>
      <p:sp>
        <p:nvSpPr>
          <p:cNvPr id="6" name="Text Box 6"/>
          <p:cNvSpPr txBox="1">
            <a:spLocks noChangeArrowheads="1"/>
          </p:cNvSpPr>
          <p:nvPr/>
        </p:nvSpPr>
        <p:spPr bwMode="auto">
          <a:xfrm>
            <a:off x="2177963" y="4600875"/>
            <a:ext cx="21852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400" b="1">
                <a:latin typeface="+mn-lt"/>
              </a:rPr>
              <a:t>real part</a:t>
            </a:r>
          </a:p>
        </p:txBody>
      </p:sp>
      <p:sp>
        <p:nvSpPr>
          <p:cNvPr id="7" name="Text Box 7"/>
          <p:cNvSpPr txBox="1">
            <a:spLocks noChangeArrowheads="1"/>
          </p:cNvSpPr>
          <p:nvPr/>
        </p:nvSpPr>
        <p:spPr bwMode="auto">
          <a:xfrm>
            <a:off x="6549938" y="5134275"/>
            <a:ext cx="36240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400" b="1" dirty="0">
                <a:latin typeface="+mn-lt"/>
              </a:rPr>
              <a:t>imaginary part</a:t>
            </a:r>
          </a:p>
        </p:txBody>
      </p:sp>
      <p:sp>
        <p:nvSpPr>
          <p:cNvPr id="8" name="Line 8"/>
          <p:cNvSpPr>
            <a:spLocks noChangeShapeType="1"/>
          </p:cNvSpPr>
          <p:nvPr/>
        </p:nvSpPr>
        <p:spPr bwMode="auto">
          <a:xfrm flipV="1">
            <a:off x="4187738" y="3838875"/>
            <a:ext cx="685800" cy="838200"/>
          </a:xfrm>
          <a:prstGeom prst="line">
            <a:avLst/>
          </a:prstGeom>
          <a:noFill/>
          <a:ln w="44450">
            <a:solidFill>
              <a:srgbClr val="C00000"/>
            </a:solidFill>
            <a:round/>
            <a:headEn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9" name="Line 9"/>
          <p:cNvSpPr>
            <a:spLocks noChangeShapeType="1"/>
          </p:cNvSpPr>
          <p:nvPr/>
        </p:nvSpPr>
        <p:spPr bwMode="auto">
          <a:xfrm flipH="1" flipV="1">
            <a:off x="6930938" y="3915075"/>
            <a:ext cx="1600200" cy="1295400"/>
          </a:xfrm>
          <a:prstGeom prst="line">
            <a:avLst/>
          </a:prstGeom>
          <a:noFill/>
          <a:ln w="44450">
            <a:solidFill>
              <a:srgbClr val="C00000"/>
            </a:solidFill>
            <a:round/>
            <a:headEn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10" name="Rounded Rectangle 9"/>
          <p:cNvSpPr/>
          <p:nvPr/>
        </p:nvSpPr>
        <p:spPr>
          <a:xfrm>
            <a:off x="5884645" y="171482"/>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Introduction </a:t>
            </a:r>
            <a:endParaRPr lang="en-US" dirty="0">
              <a:solidFill>
                <a:schemeClr val="tx1"/>
              </a:solidFill>
            </a:endParaRPr>
          </a:p>
        </p:txBody>
      </p:sp>
      <p:pic>
        <p:nvPicPr>
          <p:cNvPr id="11" name="Picture 1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9739" y="6034496"/>
            <a:ext cx="653602" cy="694409"/>
          </a:xfrm>
          <a:prstGeom prst="rect">
            <a:avLst/>
          </a:prstGeom>
        </p:spPr>
      </p:pic>
    </p:spTree>
    <p:extLst>
      <p:ext uri="{BB962C8B-B14F-4D97-AF65-F5344CB8AC3E}">
        <p14:creationId xmlns:p14="http://schemas.microsoft.com/office/powerpoint/2010/main" val="22051532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p:cNvSpPr txBox="1"/>
              <p:nvPr/>
            </p:nvSpPr>
            <p:spPr>
              <a:xfrm>
                <a:off x="7501614" y="1735756"/>
                <a:ext cx="19063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1600" i="1">
                              <a:latin typeface="Cambria Math" panose="02040503050406030204" pitchFamily="18" charset="0"/>
                            </a:rPr>
                          </m:ctrlPr>
                        </m:dPr>
                        <m:e>
                          <m:r>
                            <a:rPr lang="en-GB" sz="1600" i="1">
                              <a:latin typeface="Cambria Math"/>
                            </a:rPr>
                            <m:t>2+5</m:t>
                          </m:r>
                          <m:r>
                            <a:rPr lang="en-GB" sz="1600" i="1">
                              <a:latin typeface="Cambria Math"/>
                            </a:rPr>
                            <m:t>𝑖</m:t>
                          </m:r>
                        </m:e>
                      </m:d>
                      <m:r>
                        <a:rPr lang="en-GB" sz="1600" i="1">
                          <a:latin typeface="Cambria Math"/>
                        </a:rPr>
                        <m:t>+(7+3</m:t>
                      </m:r>
                      <m:r>
                        <a:rPr lang="en-GB" sz="1600" i="1">
                          <a:latin typeface="Cambria Math"/>
                        </a:rPr>
                        <m:t>𝑖</m:t>
                      </m:r>
                      <m:r>
                        <a:rPr lang="en-GB" sz="1600" i="1">
                          <a:latin typeface="Cambria Math"/>
                        </a:rPr>
                        <m:t>)</m:t>
                      </m:r>
                    </m:oMath>
                  </m:oMathPara>
                </a14:m>
                <a:endParaRPr lang="en-GB"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501614" y="1735756"/>
                <a:ext cx="1906356" cy="338554"/>
              </a:xfrm>
              <a:prstGeom prst="rect">
                <a:avLst/>
              </a:prstGeom>
              <a:blipFill rotWithShape="0">
                <a:blip r:embed="rId4"/>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501615" y="2192956"/>
                <a:ext cx="98700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i="1">
                          <a:latin typeface="Cambria Math"/>
                        </a:rPr>
                        <m:t>=9+8</m:t>
                      </m:r>
                      <m:r>
                        <a:rPr lang="en-GB" sz="1600" i="1">
                          <a:latin typeface="Cambria Math"/>
                        </a:rPr>
                        <m:t>𝑖</m:t>
                      </m:r>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501615" y="2192956"/>
                <a:ext cx="987001" cy="33855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501614" y="3031156"/>
                <a:ext cx="20201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1600" i="1">
                              <a:latin typeface="Cambria Math" panose="02040503050406030204" pitchFamily="18" charset="0"/>
                            </a:rPr>
                          </m:ctrlPr>
                        </m:dPr>
                        <m:e>
                          <m:r>
                            <a:rPr lang="en-GB" sz="1600" i="1">
                              <a:latin typeface="Cambria Math"/>
                            </a:rPr>
                            <m:t>2−5</m:t>
                          </m:r>
                          <m:r>
                            <a:rPr lang="en-GB" sz="1600" i="1">
                              <a:latin typeface="Cambria Math"/>
                            </a:rPr>
                            <m:t>𝑖</m:t>
                          </m:r>
                        </m:e>
                      </m:d>
                      <m:r>
                        <a:rPr lang="en-GB" sz="1600" i="1">
                          <a:latin typeface="Cambria Math"/>
                        </a:rPr>
                        <m:t>−(5−11</m:t>
                      </m:r>
                      <m:r>
                        <a:rPr lang="en-GB" sz="1600" i="1">
                          <a:latin typeface="Cambria Math"/>
                        </a:rPr>
                        <m:t>𝑖</m:t>
                      </m:r>
                      <m:r>
                        <a:rPr lang="en-GB" sz="1600" i="1">
                          <a:latin typeface="Cambria Math"/>
                        </a:rPr>
                        <m:t>)</m:t>
                      </m:r>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7501614" y="3031156"/>
                <a:ext cx="2020168" cy="338554"/>
              </a:xfrm>
              <a:prstGeom prst="rect">
                <a:avLst/>
              </a:prstGeom>
              <a:blipFill rotWithShape="0">
                <a:blip r:embed="rId6"/>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577814" y="3945556"/>
                <a:ext cx="114089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i="1">
                          <a:latin typeface="Cambria Math"/>
                        </a:rPr>
                        <m:t>=−3+6</m:t>
                      </m:r>
                      <m:r>
                        <a:rPr lang="en-GB" sz="1600" i="1">
                          <a:latin typeface="Cambria Math"/>
                        </a:rPr>
                        <m:t>𝑖</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7577814" y="3945556"/>
                <a:ext cx="1140890" cy="33855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501615" y="3488356"/>
                <a:ext cx="189083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i="1">
                          <a:latin typeface="Cambria Math"/>
                        </a:rPr>
                        <m:t>=2−5</m:t>
                      </m:r>
                      <m:r>
                        <a:rPr lang="en-GB" sz="1600" i="1">
                          <a:latin typeface="Cambria Math"/>
                        </a:rPr>
                        <m:t>𝑖</m:t>
                      </m:r>
                      <m:r>
                        <a:rPr lang="en-GB" sz="1600" i="1">
                          <a:latin typeface="Cambria Math"/>
                        </a:rPr>
                        <m:t>−5+11</m:t>
                      </m:r>
                      <m:r>
                        <a:rPr lang="en-GB" sz="1600" i="1">
                          <a:latin typeface="Cambria Math"/>
                        </a:rPr>
                        <m:t>𝑖</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7501615" y="3488356"/>
                <a:ext cx="1890839" cy="33855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577815" y="4783756"/>
                <a:ext cx="106022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i="1">
                          <a:latin typeface="Cambria Math"/>
                        </a:rPr>
                        <m:t>6</m:t>
                      </m:r>
                      <m:d>
                        <m:dPr>
                          <m:ctrlPr>
                            <a:rPr lang="en-GB" sz="1600" i="1">
                              <a:latin typeface="Cambria Math" panose="02040503050406030204" pitchFamily="18" charset="0"/>
                            </a:rPr>
                          </m:ctrlPr>
                        </m:dPr>
                        <m:e>
                          <m:r>
                            <a:rPr lang="en-GB" sz="1600" i="1">
                              <a:latin typeface="Cambria Math"/>
                            </a:rPr>
                            <m:t>1+3</m:t>
                          </m:r>
                          <m:r>
                            <a:rPr lang="en-GB" sz="1600" i="1">
                              <a:latin typeface="Cambria Math"/>
                            </a:rPr>
                            <m:t>𝑖</m:t>
                          </m:r>
                        </m:e>
                      </m:d>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577815" y="4783756"/>
                <a:ext cx="1060227" cy="33855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577814" y="5240956"/>
                <a:ext cx="110081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i="1">
                          <a:latin typeface="Cambria Math"/>
                        </a:rPr>
                        <m:t>=6+18</m:t>
                      </m:r>
                      <m:r>
                        <a:rPr lang="en-GB" sz="1600" i="1">
                          <a:latin typeface="Cambria Math"/>
                        </a:rPr>
                        <m:t>𝑖</m:t>
                      </m:r>
                    </m:oMath>
                  </m:oMathPara>
                </a14:m>
                <a:endParaRPr lang="en-GB" sz="1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7577814" y="5240956"/>
                <a:ext cx="1100814" cy="338554"/>
              </a:xfrm>
              <a:prstGeom prst="rect">
                <a:avLst/>
              </a:prstGeom>
              <a:blipFill rotWithShape="0">
                <a:blip r:embed="rId10"/>
                <a:stretch>
                  <a:fillRect/>
                </a:stretch>
              </a:blipFill>
            </p:spPr>
            <p:txBody>
              <a:bodyPr/>
              <a:lstStyle/>
              <a:p>
                <a:r>
                  <a:rPr lang="en-US">
                    <a:noFill/>
                  </a:rPr>
                  <a:t> </a:t>
                </a:r>
              </a:p>
            </p:txBody>
          </p:sp>
        </mc:Fallback>
      </mc:AlternateContent>
      <p:sp>
        <p:nvSpPr>
          <p:cNvPr id="57" name="Arc 56"/>
          <p:cNvSpPr/>
          <p:nvPr/>
        </p:nvSpPr>
        <p:spPr>
          <a:xfrm>
            <a:off x="9254214" y="1888156"/>
            <a:ext cx="457200" cy="4572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p:cNvSpPr txBox="1"/>
          <p:nvPr/>
        </p:nvSpPr>
        <p:spPr>
          <a:xfrm>
            <a:off x="9635214" y="1811956"/>
            <a:ext cx="1600200" cy="523220"/>
          </a:xfrm>
          <a:prstGeom prst="rect">
            <a:avLst/>
          </a:prstGeom>
          <a:noFill/>
        </p:spPr>
        <p:txBody>
          <a:bodyPr wrap="square" rtlCol="0">
            <a:spAutoFit/>
          </a:bodyPr>
          <a:lstStyle/>
          <a:p>
            <a:pPr algn="ctr"/>
            <a:r>
              <a:rPr lang="en-GB" sz="1400" dirty="0">
                <a:solidFill>
                  <a:srgbClr val="FF0000"/>
                </a:solidFill>
                <a:latin typeface="Comic Sans MS" pitchFamily="66" charset="0"/>
              </a:rPr>
              <a:t>Group terms together</a:t>
            </a:r>
          </a:p>
        </p:txBody>
      </p:sp>
      <p:sp>
        <p:nvSpPr>
          <p:cNvPr id="60" name="Arc 59"/>
          <p:cNvSpPr/>
          <p:nvPr/>
        </p:nvSpPr>
        <p:spPr>
          <a:xfrm>
            <a:off x="9330414" y="3183556"/>
            <a:ext cx="457200" cy="4572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Arc 60"/>
          <p:cNvSpPr/>
          <p:nvPr/>
        </p:nvSpPr>
        <p:spPr>
          <a:xfrm>
            <a:off x="9330414" y="3640756"/>
            <a:ext cx="457200" cy="4572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Arc 61"/>
          <p:cNvSpPr/>
          <p:nvPr/>
        </p:nvSpPr>
        <p:spPr>
          <a:xfrm>
            <a:off x="8568414" y="4936156"/>
            <a:ext cx="457200" cy="4572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p:cNvSpPr txBox="1"/>
          <p:nvPr/>
        </p:nvSpPr>
        <p:spPr>
          <a:xfrm>
            <a:off x="9787614" y="3107356"/>
            <a:ext cx="1600200" cy="523220"/>
          </a:xfrm>
          <a:prstGeom prst="rect">
            <a:avLst/>
          </a:prstGeom>
          <a:noFill/>
        </p:spPr>
        <p:txBody>
          <a:bodyPr wrap="square" rtlCol="0">
            <a:spAutoFit/>
          </a:bodyPr>
          <a:lstStyle/>
          <a:p>
            <a:pPr algn="ctr"/>
            <a:r>
              <a:rPr lang="en-GB" sz="1400" dirty="0">
                <a:solidFill>
                  <a:srgbClr val="FF0000"/>
                </a:solidFill>
                <a:latin typeface="Comic Sans MS" pitchFamily="66" charset="0"/>
              </a:rPr>
              <a:t>‘Multiply out’ the bracket</a:t>
            </a:r>
          </a:p>
        </p:txBody>
      </p:sp>
      <p:sp>
        <p:nvSpPr>
          <p:cNvPr id="64" name="TextBox 63"/>
          <p:cNvSpPr txBox="1"/>
          <p:nvPr/>
        </p:nvSpPr>
        <p:spPr>
          <a:xfrm>
            <a:off x="9711414" y="3716957"/>
            <a:ext cx="1600200" cy="307777"/>
          </a:xfrm>
          <a:prstGeom prst="rect">
            <a:avLst/>
          </a:prstGeom>
          <a:noFill/>
        </p:spPr>
        <p:txBody>
          <a:bodyPr wrap="square" rtlCol="0">
            <a:spAutoFit/>
          </a:bodyPr>
          <a:lstStyle/>
          <a:p>
            <a:pPr algn="ctr"/>
            <a:r>
              <a:rPr lang="en-GB" sz="1400" dirty="0">
                <a:solidFill>
                  <a:srgbClr val="FF0000"/>
                </a:solidFill>
                <a:latin typeface="Comic Sans MS" pitchFamily="66" charset="0"/>
              </a:rPr>
              <a:t>Group terms</a:t>
            </a:r>
          </a:p>
        </p:txBody>
      </p:sp>
      <p:sp>
        <p:nvSpPr>
          <p:cNvPr id="65" name="TextBox 64"/>
          <p:cNvSpPr txBox="1"/>
          <p:nvPr/>
        </p:nvSpPr>
        <p:spPr>
          <a:xfrm>
            <a:off x="8949414" y="4936156"/>
            <a:ext cx="1600200" cy="523220"/>
          </a:xfrm>
          <a:prstGeom prst="rect">
            <a:avLst/>
          </a:prstGeom>
          <a:noFill/>
        </p:spPr>
        <p:txBody>
          <a:bodyPr wrap="square" rtlCol="0">
            <a:spAutoFit/>
          </a:bodyPr>
          <a:lstStyle/>
          <a:p>
            <a:pPr algn="ctr"/>
            <a:r>
              <a:rPr lang="en-GB" sz="1400" dirty="0">
                <a:solidFill>
                  <a:srgbClr val="FF0000"/>
                </a:solidFill>
                <a:latin typeface="Comic Sans MS" pitchFamily="66" charset="0"/>
              </a:rPr>
              <a:t>Multiply out the bracket</a:t>
            </a:r>
          </a:p>
        </p:txBody>
      </p:sp>
      <p:sp>
        <p:nvSpPr>
          <p:cNvPr id="29" name="Rounded Rectangle 28"/>
          <p:cNvSpPr/>
          <p:nvPr/>
        </p:nvSpPr>
        <p:spPr>
          <a:xfrm>
            <a:off x="5223636" y="109954"/>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Add/Subtract complex numbers </a:t>
            </a:r>
            <a:endParaRPr lang="en-US" dirty="0">
              <a:solidFill>
                <a:schemeClr val="tx1"/>
              </a:solidFill>
            </a:endParaRPr>
          </a:p>
        </p:txBody>
      </p:sp>
      <p:sp>
        <p:nvSpPr>
          <p:cNvPr id="9" name="Oval 8"/>
          <p:cNvSpPr/>
          <p:nvPr/>
        </p:nvSpPr>
        <p:spPr>
          <a:xfrm>
            <a:off x="6890215" y="1735756"/>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31" name="Oval 30"/>
          <p:cNvSpPr/>
          <p:nvPr/>
        </p:nvSpPr>
        <p:spPr>
          <a:xfrm>
            <a:off x="6890215" y="3054541"/>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32" name="Oval 31"/>
          <p:cNvSpPr/>
          <p:nvPr/>
        </p:nvSpPr>
        <p:spPr>
          <a:xfrm>
            <a:off x="6893749" y="4724433"/>
            <a:ext cx="457200" cy="457200"/>
          </a:xfrm>
          <a:prstGeom prst="ellipse">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34" name="Text Box 4"/>
          <p:cNvSpPr txBox="1">
            <a:spLocks noChangeArrowheads="1"/>
          </p:cNvSpPr>
          <p:nvPr/>
        </p:nvSpPr>
        <p:spPr bwMode="auto">
          <a:xfrm>
            <a:off x="292498" y="1115238"/>
            <a:ext cx="35125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en-US" altLang="en-US" sz="1800" dirty="0" smtClean="0">
                <a:solidFill>
                  <a:srgbClr val="000000"/>
                </a:solidFill>
                <a:latin typeface="+mn-lt"/>
              </a:rPr>
              <a:t>When adding complex numbers,</a:t>
            </a:r>
          </a:p>
          <a:p>
            <a:pPr fontAlgn="base">
              <a:spcBef>
                <a:spcPct val="0"/>
              </a:spcBef>
              <a:spcAft>
                <a:spcPct val="0"/>
              </a:spcAft>
            </a:pPr>
            <a:r>
              <a:rPr lang="en-US" altLang="en-US" sz="1800" dirty="0" smtClean="0">
                <a:solidFill>
                  <a:srgbClr val="000000"/>
                </a:solidFill>
                <a:latin typeface="+mn-lt"/>
              </a:rPr>
              <a:t>add the real parts together and </a:t>
            </a:r>
          </a:p>
          <a:p>
            <a:pPr fontAlgn="base">
              <a:spcBef>
                <a:spcPct val="0"/>
              </a:spcBef>
              <a:spcAft>
                <a:spcPct val="0"/>
              </a:spcAft>
            </a:pPr>
            <a:r>
              <a:rPr lang="en-US" altLang="en-US" sz="1800" dirty="0" smtClean="0">
                <a:solidFill>
                  <a:srgbClr val="000000"/>
                </a:solidFill>
                <a:latin typeface="+mn-lt"/>
              </a:rPr>
              <a:t>add the imaginary parts together.</a:t>
            </a:r>
          </a:p>
          <a:p>
            <a:pPr fontAlgn="base">
              <a:spcBef>
                <a:spcPct val="0"/>
              </a:spcBef>
              <a:spcAft>
                <a:spcPct val="0"/>
              </a:spcAft>
            </a:pPr>
            <a:endParaRPr lang="en-US" altLang="en-US" sz="1800" dirty="0" smtClean="0">
              <a:solidFill>
                <a:srgbClr val="000000"/>
              </a:solidFill>
              <a:latin typeface="+mn-lt"/>
            </a:endParaRPr>
          </a:p>
        </p:txBody>
      </p:sp>
      <p:grpSp>
        <p:nvGrpSpPr>
          <p:cNvPr id="12" name="Group 11"/>
          <p:cNvGrpSpPr/>
          <p:nvPr/>
        </p:nvGrpSpPr>
        <p:grpSpPr>
          <a:xfrm>
            <a:off x="1146538" y="2730701"/>
            <a:ext cx="2837432" cy="2848809"/>
            <a:chOff x="1371600" y="2536448"/>
            <a:chExt cx="2837432" cy="2848809"/>
          </a:xfrm>
        </p:grpSpPr>
        <p:sp>
          <p:nvSpPr>
            <p:cNvPr id="35" name="Text Box 5"/>
            <p:cNvSpPr txBox="1">
              <a:spLocks noChangeArrowheads="1"/>
            </p:cNvSpPr>
            <p:nvPr/>
          </p:nvSpPr>
          <p:spPr bwMode="auto">
            <a:xfrm>
              <a:off x="1371600" y="3200400"/>
              <a:ext cx="2727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en-US" altLang="en-US" sz="2800" dirty="0" smtClean="0">
                  <a:solidFill>
                    <a:srgbClr val="000000"/>
                  </a:solidFill>
                  <a:latin typeface="+mn-lt"/>
                </a:rPr>
                <a:t>(3 + 7i) + (8 + 11i)</a:t>
              </a:r>
            </a:p>
          </p:txBody>
        </p:sp>
        <p:sp>
          <p:nvSpPr>
            <p:cNvPr id="44" name="Line 6"/>
            <p:cNvSpPr>
              <a:spLocks noChangeShapeType="1"/>
            </p:cNvSpPr>
            <p:nvPr/>
          </p:nvSpPr>
          <p:spPr bwMode="auto">
            <a:xfrm flipH="1" flipV="1">
              <a:off x="1644315" y="3630762"/>
              <a:ext cx="652410" cy="483457"/>
            </a:xfrm>
            <a:prstGeom prst="line">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2400" smtClean="0">
                <a:solidFill>
                  <a:srgbClr val="000000"/>
                </a:solidFill>
              </a:endParaRPr>
            </a:p>
          </p:txBody>
        </p:sp>
        <p:sp>
          <p:nvSpPr>
            <p:cNvPr id="45" name="Line 7"/>
            <p:cNvSpPr>
              <a:spLocks noChangeShapeType="1"/>
            </p:cNvSpPr>
            <p:nvPr/>
          </p:nvSpPr>
          <p:spPr bwMode="auto">
            <a:xfrm flipV="1">
              <a:off x="2782869" y="3629291"/>
              <a:ext cx="195017" cy="478948"/>
            </a:xfrm>
            <a:prstGeom prst="line">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2400" smtClean="0">
                <a:solidFill>
                  <a:srgbClr val="000000"/>
                </a:solidFill>
              </a:endParaRPr>
            </a:p>
          </p:txBody>
        </p:sp>
        <p:sp>
          <p:nvSpPr>
            <p:cNvPr id="46" name="Text Box 10"/>
            <p:cNvSpPr txBox="1">
              <a:spLocks noChangeArrowheads="1"/>
            </p:cNvSpPr>
            <p:nvPr/>
          </p:nvSpPr>
          <p:spPr bwMode="auto">
            <a:xfrm>
              <a:off x="1970520" y="4072733"/>
              <a:ext cx="893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en-US" altLang="en-US" sz="1600" dirty="0" smtClean="0">
                  <a:solidFill>
                    <a:srgbClr val="C00000"/>
                  </a:solidFill>
                  <a:latin typeface="+mn-lt"/>
                </a:rPr>
                <a:t>real part</a:t>
              </a:r>
            </a:p>
          </p:txBody>
        </p:sp>
        <p:sp>
          <p:nvSpPr>
            <p:cNvPr id="47" name="Line 12"/>
            <p:cNvSpPr>
              <a:spLocks noChangeShapeType="1"/>
            </p:cNvSpPr>
            <p:nvPr/>
          </p:nvSpPr>
          <p:spPr bwMode="auto">
            <a:xfrm flipH="1">
              <a:off x="2367348" y="2899178"/>
              <a:ext cx="685800" cy="381000"/>
            </a:xfrm>
            <a:prstGeom prst="line">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2400" smtClean="0">
                <a:solidFill>
                  <a:srgbClr val="000000"/>
                </a:solidFill>
              </a:endParaRPr>
            </a:p>
          </p:txBody>
        </p:sp>
        <p:sp>
          <p:nvSpPr>
            <p:cNvPr id="48" name="Text Box 13"/>
            <p:cNvSpPr txBox="1">
              <a:spLocks noChangeArrowheads="1"/>
            </p:cNvSpPr>
            <p:nvPr/>
          </p:nvSpPr>
          <p:spPr bwMode="auto">
            <a:xfrm>
              <a:off x="2654247" y="2536448"/>
              <a:ext cx="1554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en-US" altLang="en-US" sz="1800" dirty="0" smtClean="0">
                  <a:solidFill>
                    <a:srgbClr val="C00000"/>
                  </a:solidFill>
                  <a:latin typeface="+mn-lt"/>
                </a:rPr>
                <a:t>imaginary part</a:t>
              </a:r>
            </a:p>
          </p:txBody>
        </p:sp>
        <p:sp>
          <p:nvSpPr>
            <p:cNvPr id="49" name="Line 14"/>
            <p:cNvSpPr>
              <a:spLocks noChangeShapeType="1"/>
            </p:cNvSpPr>
            <p:nvPr/>
          </p:nvSpPr>
          <p:spPr bwMode="auto">
            <a:xfrm>
              <a:off x="3510348" y="2899178"/>
              <a:ext cx="304800" cy="381000"/>
            </a:xfrm>
            <a:prstGeom prst="line">
              <a:avLst/>
            </a:prstGeom>
            <a:noFill/>
            <a:ln w="444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2400" smtClean="0">
                <a:solidFill>
                  <a:srgbClr val="000000"/>
                </a:solidFill>
              </a:endParaRPr>
            </a:p>
          </p:txBody>
        </p:sp>
        <p:sp>
          <p:nvSpPr>
            <p:cNvPr id="50" name="Text Box 15"/>
            <p:cNvSpPr txBox="1">
              <a:spLocks noChangeArrowheads="1"/>
            </p:cNvSpPr>
            <p:nvPr/>
          </p:nvSpPr>
          <p:spPr bwMode="auto">
            <a:xfrm>
              <a:off x="2069792" y="4923592"/>
              <a:ext cx="1168910" cy="46166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b="0" i="0" u="none" strike="noStrike" kern="0" cap="none" spc="0" normalizeH="0" baseline="0" noProof="0" dirty="0" smtClean="0">
                  <a:ln>
                    <a:noFill/>
                  </a:ln>
                  <a:solidFill>
                    <a:srgbClr val="000000"/>
                  </a:solidFill>
                  <a:effectLst/>
                  <a:uLnTx/>
                  <a:uFillTx/>
                  <a:latin typeface="+mn-lt"/>
                </a:rPr>
                <a:t>11 + 18i</a:t>
              </a:r>
            </a:p>
          </p:txBody>
        </p:sp>
      </p:grpSp>
      <p:sp>
        <p:nvSpPr>
          <p:cNvPr id="14" name="Rounded Rectangle 13"/>
          <p:cNvSpPr/>
          <p:nvPr/>
        </p:nvSpPr>
        <p:spPr>
          <a:xfrm>
            <a:off x="1530417" y="5919537"/>
            <a:ext cx="1222407" cy="60639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a:t>
            </a:r>
            <a:endParaRPr lang="en-US" dirty="0"/>
          </a:p>
        </p:txBody>
      </p:sp>
      <p:pic>
        <p:nvPicPr>
          <p:cNvPr id="51" name="Picture 50">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59739" y="6034496"/>
            <a:ext cx="653602" cy="694409"/>
          </a:xfrm>
          <a:prstGeom prst="rect">
            <a:avLst/>
          </a:prstGeom>
        </p:spPr>
      </p:pic>
    </p:spTree>
    <p:custDataLst>
      <p:tags r:id="rId1"/>
    </p:custDataLst>
    <p:extLst>
      <p:ext uri="{BB962C8B-B14F-4D97-AF65-F5344CB8AC3E}">
        <p14:creationId xmlns:p14="http://schemas.microsoft.com/office/powerpoint/2010/main" val="2215111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31"/>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39" restart="whenNotActive" fill="hold" evtFilter="cancelBubble" nodeType="interactiveSeq">
                <p:stCondLst>
                  <p:cond evt="onClick" delay="0">
                    <p:tgtEl>
                      <p:spTgt spid="3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16" grpId="0"/>
      <p:bldP spid="36" grpId="0"/>
      <p:bldP spid="38" grpId="0"/>
      <p:bldP spid="39" grpId="0"/>
      <p:bldP spid="40" grpId="0"/>
      <p:bldP spid="42" grpId="0"/>
      <p:bldP spid="43" grpId="0"/>
      <p:bldP spid="57" grpId="0" animBg="1"/>
      <p:bldP spid="59" grpId="0"/>
      <p:bldP spid="60" grpId="0" animBg="1"/>
      <p:bldP spid="61" grpId="0" animBg="1"/>
      <p:bldP spid="62" grpId="0" animBg="1"/>
      <p:bldP spid="63" grpId="0"/>
      <p:bldP spid="64" grpId="0"/>
      <p:bldP spid="65" grpId="0"/>
      <p:bldP spid="9" grpId="0" animBg="1"/>
      <p:bldP spid="31" grpId="0" animBg="1"/>
      <p:bldP spid="3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477" y="858864"/>
            <a:ext cx="3276600" cy="4525963"/>
          </a:xfrm>
        </p:spPr>
        <p:txBody>
          <a:bodyPr>
            <a:normAutofit/>
          </a:bodyPr>
          <a:lstStyle/>
          <a:p>
            <a:pPr marL="0" indent="0" algn="ctr">
              <a:buNone/>
            </a:pPr>
            <a:endParaRPr lang="en-GB" sz="1800" dirty="0"/>
          </a:p>
          <a:p>
            <a:pPr marL="0" indent="0" algn="ctr">
              <a:buNone/>
            </a:pPr>
            <a:r>
              <a:rPr lang="en-GB" sz="1800" dirty="0"/>
              <a:t>Complex numbers can be multiplied using the same techniques as used in algebra.</a:t>
            </a:r>
          </a:p>
          <a:p>
            <a:pPr marL="0" indent="0" algn="ctr">
              <a:buNone/>
            </a:pPr>
            <a:endParaRPr lang="en-GB" sz="1800" dirty="0"/>
          </a:p>
          <a:p>
            <a:pPr marL="0" indent="0" algn="ctr">
              <a:buNone/>
            </a:pPr>
            <a:r>
              <a:rPr lang="en-GB" sz="1800" dirty="0"/>
              <a:t>You can also use the following rule to simplify powers of i:</a:t>
            </a:r>
          </a:p>
        </p:txBody>
      </p:sp>
      <mc:AlternateContent xmlns:mc="http://schemas.openxmlformats.org/markup-compatibility/2006" xmlns:a14="http://schemas.microsoft.com/office/drawing/2010/main">
        <mc:Choice Requires="a14">
          <p:sp>
            <p:nvSpPr>
              <p:cNvPr id="6" name="TextBox 5"/>
              <p:cNvSpPr txBox="1"/>
              <p:nvPr/>
            </p:nvSpPr>
            <p:spPr>
              <a:xfrm>
                <a:off x="1274505" y="4320382"/>
                <a:ext cx="973792" cy="367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i="1">
                          <a:latin typeface="Cambria Math"/>
                        </a:rPr>
                        <m:t>𝑖</m:t>
                      </m:r>
                      <m:r>
                        <a:rPr lang="en-GB" sz="1600" i="1">
                          <a:latin typeface="Cambria Math"/>
                        </a:rPr>
                        <m:t>=</m:t>
                      </m:r>
                      <m:rad>
                        <m:radPr>
                          <m:degHide m:val="on"/>
                          <m:ctrlPr>
                            <a:rPr lang="en-GB" sz="1600" i="1">
                              <a:latin typeface="Cambria Math" panose="02040503050406030204" pitchFamily="18" charset="0"/>
                            </a:rPr>
                          </m:ctrlPr>
                        </m:radPr>
                        <m:deg/>
                        <m:e>
                          <m:r>
                            <a:rPr lang="en-GB" sz="1600" i="1">
                              <a:latin typeface="Cambria Math"/>
                            </a:rPr>
                            <m:t>−1</m:t>
                          </m:r>
                        </m:e>
                      </m:rad>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274505" y="4320382"/>
                <a:ext cx="973792" cy="36760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74505" y="4687983"/>
                <a:ext cx="93814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a:latin typeface="Cambria Math" panose="02040503050406030204" pitchFamily="18" charset="0"/>
                            </a:rPr>
                          </m:ctrlPr>
                        </m:sSupPr>
                        <m:e>
                          <m:r>
                            <a:rPr lang="en-GB" sz="1600" i="1">
                              <a:latin typeface="Cambria Math"/>
                            </a:rPr>
                            <m:t>𝑖</m:t>
                          </m:r>
                        </m:e>
                        <m:sup>
                          <m:r>
                            <a:rPr lang="en-GB" sz="1600" i="1">
                              <a:latin typeface="Cambria Math"/>
                            </a:rPr>
                            <m:t>2</m:t>
                          </m:r>
                        </m:sup>
                      </m:sSup>
                      <m:r>
                        <a:rPr lang="en-GB" sz="1600" i="1">
                          <a:latin typeface="Cambria Math"/>
                        </a:rPr>
                        <m:t>=−1</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274505" y="4687983"/>
                <a:ext cx="938142" cy="338554"/>
              </a:xfrm>
              <a:prstGeom prst="rect">
                <a:avLst/>
              </a:prstGeom>
              <a:blipFill rotWithShape="0">
                <a:blip r:embed="rId4"/>
                <a:stretch>
                  <a:fillRect/>
                </a:stretch>
              </a:blipFill>
            </p:spPr>
            <p:txBody>
              <a:bodyPr/>
              <a:lstStyle/>
              <a:p>
                <a:r>
                  <a:rPr lang="en-US">
                    <a:noFill/>
                  </a:rPr>
                  <a:t> </a:t>
                </a:r>
              </a:p>
            </p:txBody>
          </p:sp>
        </mc:Fallback>
      </mc:AlternateContent>
      <p:grpSp>
        <p:nvGrpSpPr>
          <p:cNvPr id="24" name="Group 23"/>
          <p:cNvGrpSpPr/>
          <p:nvPr/>
        </p:nvGrpSpPr>
        <p:grpSpPr>
          <a:xfrm>
            <a:off x="6705600" y="1597847"/>
            <a:ext cx="5486400" cy="2395953"/>
            <a:chOff x="6705600" y="1597847"/>
            <a:chExt cx="5486400" cy="2395953"/>
          </a:xfrm>
        </p:grpSpPr>
        <p:sp>
          <p:nvSpPr>
            <p:cNvPr id="14" name="TextBox 13"/>
            <p:cNvSpPr txBox="1"/>
            <p:nvPr/>
          </p:nvSpPr>
          <p:spPr>
            <a:xfrm>
              <a:off x="9144000" y="2055046"/>
              <a:ext cx="3048000" cy="738664"/>
            </a:xfrm>
            <a:prstGeom prst="rect">
              <a:avLst/>
            </a:prstGeom>
            <a:noFill/>
          </p:spPr>
          <p:txBody>
            <a:bodyPr wrap="square" rtlCol="0">
              <a:spAutoFit/>
            </a:bodyPr>
            <a:lstStyle/>
            <a:p>
              <a:pPr algn="ctr"/>
              <a:r>
                <a:rPr lang="en-GB" sz="1400" dirty="0">
                  <a:solidFill>
                    <a:srgbClr val="FF0000"/>
                  </a:solidFill>
                  <a:latin typeface="Comic Sans MS" pitchFamily="66" charset="0"/>
                </a:rPr>
                <a:t>Multiply put like you would algebraically (</a:t>
              </a:r>
              <a:r>
                <a:rPr lang="en-GB" sz="1400" dirty="0" err="1">
                  <a:solidFill>
                    <a:srgbClr val="FF0000"/>
                  </a:solidFill>
                  <a:latin typeface="Comic Sans MS" pitchFamily="66" charset="0"/>
                </a:rPr>
                <a:t>eg</a:t>
              </a:r>
              <a:r>
                <a:rPr lang="en-GB" sz="1400" dirty="0">
                  <a:solidFill>
                    <a:srgbClr val="FF0000"/>
                  </a:solidFill>
                  <a:latin typeface="Comic Sans MS" pitchFamily="66" charset="0"/>
                </a:rPr>
                <a:t>) grid method, FOIL, smiley face </a:t>
              </a:r>
              <a:r>
                <a:rPr lang="en-GB" sz="1400" dirty="0" err="1">
                  <a:solidFill>
                    <a:srgbClr val="FF0000"/>
                  </a:solidFill>
                  <a:latin typeface="Comic Sans MS" pitchFamily="66" charset="0"/>
                </a:rPr>
                <a:t>etc</a:t>
              </a:r>
              <a:r>
                <a:rPr lang="en-GB" sz="1400" dirty="0">
                  <a:solidFill>
                    <a:srgbClr val="FF0000"/>
                  </a:solidFill>
                  <a:latin typeface="Comic Sans MS" pitchFamily="66" charset="0"/>
                </a:rPr>
                <a:t>) </a:t>
              </a:r>
            </a:p>
          </p:txBody>
        </p:sp>
        <p:grpSp>
          <p:nvGrpSpPr>
            <p:cNvPr id="23" name="Group 22"/>
            <p:cNvGrpSpPr/>
            <p:nvPr/>
          </p:nvGrpSpPr>
          <p:grpSpPr>
            <a:xfrm>
              <a:off x="6705600" y="1597847"/>
              <a:ext cx="5105400" cy="2395953"/>
              <a:chOff x="6705600" y="1597847"/>
              <a:chExt cx="5105400" cy="2395953"/>
            </a:xfrm>
          </p:grpSpPr>
          <p:sp>
            <p:nvSpPr>
              <p:cNvPr id="8" name="TextBox 7"/>
              <p:cNvSpPr txBox="1"/>
              <p:nvPr/>
            </p:nvSpPr>
            <p:spPr>
              <a:xfrm>
                <a:off x="6781801" y="1597847"/>
                <a:ext cx="3028393" cy="307777"/>
              </a:xfrm>
              <a:prstGeom prst="rect">
                <a:avLst/>
              </a:prstGeom>
              <a:noFill/>
            </p:spPr>
            <p:txBody>
              <a:bodyPr wrap="none" rtlCol="0">
                <a:spAutoFit/>
              </a:bodyPr>
              <a:lstStyle/>
              <a:p>
                <a:r>
                  <a:rPr lang="en-GB" sz="1400" u="sng" dirty="0">
                    <a:latin typeface="Comic Sans MS" pitchFamily="66" charset="0"/>
                  </a:rPr>
                  <a:t>Multiply out the following bracket</a:t>
                </a:r>
              </a:p>
            </p:txBody>
          </p:sp>
          <mc:AlternateContent xmlns:mc="http://schemas.openxmlformats.org/markup-compatibility/2006" xmlns:a14="http://schemas.microsoft.com/office/drawing/2010/main">
            <mc:Choice Requires="a14">
              <p:sp>
                <p:nvSpPr>
                  <p:cNvPr id="9" name="TextBox 8"/>
                  <p:cNvSpPr txBox="1"/>
                  <p:nvPr/>
                </p:nvSpPr>
                <p:spPr>
                  <a:xfrm>
                    <a:off x="6705601" y="2055046"/>
                    <a:ext cx="16609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i="1">
                              <a:latin typeface="Cambria Math"/>
                            </a:rPr>
                            <m:t>(2+3</m:t>
                          </m:r>
                          <m:r>
                            <a:rPr lang="en-GB" sz="1600" i="1">
                              <a:latin typeface="Cambria Math"/>
                            </a:rPr>
                            <m:t>𝑖</m:t>
                          </m:r>
                          <m:r>
                            <a:rPr lang="en-GB" sz="1600" i="1">
                              <a:latin typeface="Cambria Math"/>
                            </a:rPr>
                            <m:t>)(4+5</m:t>
                          </m:r>
                          <m:r>
                            <a:rPr lang="en-GB" sz="1600" i="1">
                              <a:latin typeface="Cambria Math"/>
                            </a:rPr>
                            <m:t>𝑖</m:t>
                          </m:r>
                          <m:r>
                            <a:rPr lang="en-GB" sz="1600" i="1">
                              <a:latin typeface="Cambria Math"/>
                            </a:rPr>
                            <m:t>)</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6705601" y="2055046"/>
                    <a:ext cx="1660903" cy="338554"/>
                  </a:xfrm>
                  <a:prstGeom prst="rect">
                    <a:avLst/>
                  </a:prstGeom>
                  <a:blipFill rotWithShape="0">
                    <a:blip r:embed="rId5"/>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705600" y="2588446"/>
                    <a:ext cx="228985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i="1">
                              <a:latin typeface="Cambria Math"/>
                            </a:rPr>
                            <m:t>=8+12</m:t>
                          </m:r>
                          <m:r>
                            <a:rPr lang="en-GB" sz="1600" i="1">
                              <a:latin typeface="Cambria Math"/>
                            </a:rPr>
                            <m:t>𝑖</m:t>
                          </m:r>
                          <m:r>
                            <a:rPr lang="en-GB" sz="1600" i="1">
                              <a:latin typeface="Cambria Math"/>
                            </a:rPr>
                            <m:t>+10</m:t>
                          </m:r>
                          <m:r>
                            <a:rPr lang="en-GB" sz="1600" i="1">
                              <a:latin typeface="Cambria Math"/>
                            </a:rPr>
                            <m:t>𝑖</m:t>
                          </m:r>
                          <m:r>
                            <a:rPr lang="en-GB" sz="1600" i="1">
                              <a:latin typeface="Cambria Math"/>
                            </a:rPr>
                            <m:t>+15</m:t>
                          </m:r>
                          <m:sSup>
                            <m:sSupPr>
                              <m:ctrlPr>
                                <a:rPr lang="en-GB" sz="1600" i="1">
                                  <a:latin typeface="Cambria Math" panose="02040503050406030204" pitchFamily="18" charset="0"/>
                                </a:rPr>
                              </m:ctrlPr>
                            </m:sSupPr>
                            <m:e>
                              <m:r>
                                <a:rPr lang="en-GB" sz="1600" i="1">
                                  <a:latin typeface="Cambria Math"/>
                                </a:rPr>
                                <m:t>𝑖</m:t>
                              </m:r>
                            </m:e>
                            <m:sup>
                              <m:r>
                                <a:rPr lang="en-GB" sz="1600" i="1">
                                  <a:latin typeface="Cambria Math"/>
                                </a:rPr>
                                <m:t>2</m:t>
                              </m:r>
                            </m:sup>
                          </m:sSup>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6705600" y="2588446"/>
                    <a:ext cx="2289858" cy="33855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705600" y="3121846"/>
                    <a:ext cx="201112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i="1">
                              <a:latin typeface="Cambria Math"/>
                            </a:rPr>
                            <m:t>=8+22</m:t>
                          </m:r>
                          <m:r>
                            <a:rPr lang="en-GB" sz="1600" i="1">
                              <a:latin typeface="Cambria Math"/>
                            </a:rPr>
                            <m:t>𝑖</m:t>
                          </m:r>
                          <m:r>
                            <a:rPr lang="en-GB" sz="1600" i="1">
                              <a:latin typeface="Cambria Math"/>
                            </a:rPr>
                            <m:t>+15(−1)</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705600" y="3121846"/>
                    <a:ext cx="2011128" cy="338554"/>
                  </a:xfrm>
                  <a:prstGeom prst="rect">
                    <a:avLst/>
                  </a:prstGeom>
                  <a:blipFill rotWithShape="0">
                    <a:blip r:embed="rId7"/>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705600" y="3655246"/>
                    <a:ext cx="12547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i="1">
                              <a:latin typeface="Cambria Math"/>
                            </a:rPr>
                            <m:t>=−7+22</m:t>
                          </m:r>
                          <m:r>
                            <a:rPr lang="en-GB" sz="1600" i="1">
                              <a:latin typeface="Cambria Math"/>
                            </a:rPr>
                            <m:t>𝑖</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705600" y="3655246"/>
                    <a:ext cx="1254702" cy="338554"/>
                  </a:xfrm>
                  <a:prstGeom prst="rect">
                    <a:avLst/>
                  </a:prstGeom>
                  <a:blipFill rotWithShape="0">
                    <a:blip r:embed="rId8"/>
                    <a:stretch>
                      <a:fillRect/>
                    </a:stretch>
                  </a:blipFill>
                </p:spPr>
                <p:txBody>
                  <a:bodyPr/>
                  <a:lstStyle/>
                  <a:p>
                    <a:r>
                      <a:rPr lang="en-US">
                        <a:noFill/>
                      </a:rPr>
                      <a:t> </a:t>
                    </a:r>
                  </a:p>
                </p:txBody>
              </p:sp>
            </mc:Fallback>
          </mc:AlternateContent>
          <p:sp>
            <p:nvSpPr>
              <p:cNvPr id="13" name="Arc 12"/>
              <p:cNvSpPr/>
              <p:nvPr/>
            </p:nvSpPr>
            <p:spPr>
              <a:xfrm>
                <a:off x="8763000" y="2207446"/>
                <a:ext cx="457200" cy="5334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p:cNvSpPr/>
              <p:nvPr/>
            </p:nvSpPr>
            <p:spPr>
              <a:xfrm>
                <a:off x="8763000" y="2740846"/>
                <a:ext cx="457200" cy="5334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Arc 15"/>
              <p:cNvSpPr/>
              <p:nvPr/>
            </p:nvSpPr>
            <p:spPr>
              <a:xfrm>
                <a:off x="8763000" y="3274246"/>
                <a:ext cx="457200" cy="5334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9144000" y="2817047"/>
                <a:ext cx="2667000" cy="307777"/>
              </a:xfrm>
              <a:prstGeom prst="rect">
                <a:avLst/>
              </a:prstGeom>
              <a:noFill/>
            </p:spPr>
            <p:txBody>
              <a:bodyPr wrap="square" rtlCol="0">
                <a:spAutoFit/>
              </a:bodyPr>
              <a:lstStyle/>
              <a:p>
                <a:pPr algn="ctr"/>
                <a:r>
                  <a:rPr lang="en-GB" sz="1400" dirty="0">
                    <a:solidFill>
                      <a:srgbClr val="FF0000"/>
                    </a:solidFill>
                    <a:latin typeface="Comic Sans MS" pitchFamily="66" charset="0"/>
                  </a:rPr>
                  <a:t>Group </a:t>
                </a:r>
                <a:r>
                  <a:rPr lang="en-GB" sz="1400" dirty="0" err="1">
                    <a:solidFill>
                      <a:srgbClr val="FF0000"/>
                    </a:solidFill>
                    <a:latin typeface="Comic Sans MS" pitchFamily="66" charset="0"/>
                  </a:rPr>
                  <a:t>i</a:t>
                </a:r>
                <a:r>
                  <a:rPr lang="en-GB" sz="1400" dirty="0">
                    <a:solidFill>
                      <a:srgbClr val="FF0000"/>
                    </a:solidFill>
                    <a:latin typeface="Comic Sans MS" pitchFamily="66" charset="0"/>
                  </a:rPr>
                  <a:t> terms, write i</a:t>
                </a:r>
                <a:r>
                  <a:rPr lang="en-GB" sz="1400" baseline="30000" dirty="0">
                    <a:solidFill>
                      <a:srgbClr val="FF0000"/>
                    </a:solidFill>
                    <a:latin typeface="Comic Sans MS" pitchFamily="66" charset="0"/>
                  </a:rPr>
                  <a:t>2</a:t>
                </a:r>
                <a:r>
                  <a:rPr lang="en-GB" sz="1400" dirty="0">
                    <a:solidFill>
                      <a:srgbClr val="FF0000"/>
                    </a:solidFill>
                    <a:latin typeface="Comic Sans MS" pitchFamily="66" charset="0"/>
                  </a:rPr>
                  <a:t> as -1</a:t>
                </a:r>
              </a:p>
            </p:txBody>
          </p:sp>
          <p:sp>
            <p:nvSpPr>
              <p:cNvPr id="18" name="TextBox 17"/>
              <p:cNvSpPr txBox="1"/>
              <p:nvPr/>
            </p:nvSpPr>
            <p:spPr>
              <a:xfrm>
                <a:off x="9220200" y="3350447"/>
                <a:ext cx="1066800" cy="307777"/>
              </a:xfrm>
              <a:prstGeom prst="rect">
                <a:avLst/>
              </a:prstGeom>
              <a:noFill/>
            </p:spPr>
            <p:txBody>
              <a:bodyPr wrap="square" rtlCol="0">
                <a:spAutoFit/>
              </a:bodyPr>
              <a:lstStyle/>
              <a:p>
                <a:pPr algn="ctr"/>
                <a:r>
                  <a:rPr lang="en-GB" sz="1400" dirty="0">
                    <a:solidFill>
                      <a:srgbClr val="FF0000"/>
                    </a:solidFill>
                    <a:latin typeface="Comic Sans MS" pitchFamily="66" charset="0"/>
                  </a:rPr>
                  <a:t>Simplify</a:t>
                </a:r>
              </a:p>
            </p:txBody>
          </p:sp>
        </p:grpSp>
      </p:grpSp>
      <p:sp>
        <p:nvSpPr>
          <p:cNvPr id="20" name="Rectangle 19"/>
          <p:cNvSpPr/>
          <p:nvPr/>
        </p:nvSpPr>
        <p:spPr>
          <a:xfrm>
            <a:off x="1274505" y="4218039"/>
            <a:ext cx="938142" cy="97339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957011" y="94804"/>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Multiply complex numbers </a:t>
            </a:r>
            <a:endParaRPr lang="en-US" dirty="0">
              <a:solidFill>
                <a:schemeClr val="tx1"/>
              </a:solidFill>
            </a:endParaRPr>
          </a:p>
        </p:txBody>
      </p:sp>
      <p:sp>
        <p:nvSpPr>
          <p:cNvPr id="22" name="Rounded Rectangle 21"/>
          <p:cNvSpPr/>
          <p:nvPr/>
        </p:nvSpPr>
        <p:spPr>
          <a:xfrm>
            <a:off x="1132372" y="5599866"/>
            <a:ext cx="1222407" cy="60639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a:t>
            </a:r>
            <a:endParaRPr lang="en-US" dirty="0"/>
          </a:p>
        </p:txBody>
      </p:sp>
      <p:pic>
        <p:nvPicPr>
          <p:cNvPr id="25" name="Picture 2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59739" y="6034496"/>
            <a:ext cx="653602" cy="694409"/>
          </a:xfrm>
          <a:prstGeom prst="rect">
            <a:avLst/>
          </a:prstGeom>
        </p:spPr>
      </p:pic>
    </p:spTree>
    <p:custDataLst>
      <p:tags r:id="rId1"/>
    </p:custDataLst>
    <p:extLst>
      <p:ext uri="{BB962C8B-B14F-4D97-AF65-F5344CB8AC3E}">
        <p14:creationId xmlns:p14="http://schemas.microsoft.com/office/powerpoint/2010/main" val="42775438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706" y="1646324"/>
            <a:ext cx="3352800" cy="4800600"/>
          </a:xfrm>
        </p:spPr>
        <p:txBody>
          <a:bodyPr>
            <a:noAutofit/>
          </a:bodyPr>
          <a:lstStyle/>
          <a:p>
            <a:pPr marL="0" indent="0" algn="ctr">
              <a:buNone/>
            </a:pPr>
            <a:endParaRPr lang="en-GB" sz="1800" dirty="0"/>
          </a:p>
          <a:p>
            <a:pPr marL="0" indent="0" algn="ctr">
              <a:buNone/>
            </a:pPr>
            <a:r>
              <a:rPr lang="en-GB" sz="1800" dirty="0" smtClean="0">
                <a:sym typeface="Wingdings" pitchFamily="2" charset="2"/>
              </a:rPr>
              <a:t>If </a:t>
            </a:r>
            <a:r>
              <a:rPr lang="en-GB" sz="1800" dirty="0">
                <a:sym typeface="Wingdings" pitchFamily="2" charset="2"/>
              </a:rPr>
              <a:t>a </a:t>
            </a:r>
            <a:r>
              <a:rPr lang="en-GB" sz="1800" dirty="0" smtClean="0">
                <a:sym typeface="Wingdings" pitchFamily="2" charset="2"/>
              </a:rPr>
              <a:t>complex </a:t>
            </a:r>
            <a:r>
              <a:rPr lang="en-GB" sz="1800" dirty="0">
                <a:sym typeface="Wingdings" pitchFamily="2" charset="2"/>
              </a:rPr>
              <a:t>number is given by:</a:t>
            </a:r>
          </a:p>
          <a:p>
            <a:pPr marL="0" indent="0" algn="ctr">
              <a:buNone/>
            </a:pPr>
            <a:r>
              <a:rPr lang="en-GB" sz="1800" dirty="0">
                <a:sym typeface="Wingdings" pitchFamily="2" charset="2"/>
              </a:rPr>
              <a:t>a + </a:t>
            </a:r>
            <a:r>
              <a:rPr lang="en-GB" sz="1800" dirty="0" smtClean="0">
                <a:sym typeface="Wingdings" pitchFamily="2" charset="2"/>
              </a:rPr>
              <a:t>bi</a:t>
            </a:r>
            <a:endParaRPr lang="en-GB" sz="1800" dirty="0">
              <a:sym typeface="Wingdings" pitchFamily="2" charset="2"/>
            </a:endParaRPr>
          </a:p>
          <a:p>
            <a:pPr marL="0" indent="0" algn="ctr">
              <a:buNone/>
            </a:pPr>
            <a:r>
              <a:rPr lang="en-GB" sz="1800" dirty="0">
                <a:sym typeface="Wingdings" pitchFamily="2" charset="2"/>
              </a:rPr>
              <a:t>Then the </a:t>
            </a:r>
            <a:r>
              <a:rPr lang="en-GB" sz="1800" dirty="0" smtClean="0">
                <a:sym typeface="Wingdings" pitchFamily="2" charset="2"/>
              </a:rPr>
              <a:t>complex </a:t>
            </a:r>
            <a:r>
              <a:rPr lang="en-GB" sz="1800" dirty="0">
                <a:sym typeface="Wingdings" pitchFamily="2" charset="2"/>
              </a:rPr>
              <a:t>conjugate is:</a:t>
            </a:r>
          </a:p>
          <a:p>
            <a:pPr marL="0" indent="0" algn="ctr">
              <a:buNone/>
            </a:pPr>
            <a:r>
              <a:rPr lang="en-GB" sz="1800" dirty="0">
                <a:sym typeface="Wingdings" pitchFamily="2" charset="2"/>
              </a:rPr>
              <a:t>a – </a:t>
            </a:r>
            <a:r>
              <a:rPr lang="en-GB" sz="1800" dirty="0" smtClean="0">
                <a:sym typeface="Wingdings" pitchFamily="2" charset="2"/>
              </a:rPr>
              <a:t>bi</a:t>
            </a:r>
            <a:endParaRPr lang="en-GB" sz="1800" dirty="0">
              <a:sym typeface="Wingdings" pitchFamily="2" charset="2"/>
            </a:endParaRPr>
          </a:p>
          <a:p>
            <a:pPr marL="0" indent="0" algn="ctr">
              <a:buNone/>
            </a:pPr>
            <a:r>
              <a:rPr lang="en-GB" sz="1800" dirty="0">
                <a:sym typeface="Wingdings" pitchFamily="2" charset="2"/>
              </a:rPr>
              <a:t>(You just reverse the sign of the imaginary part!)</a:t>
            </a:r>
          </a:p>
          <a:p>
            <a:pPr marL="0" indent="0" algn="ctr">
              <a:buNone/>
            </a:pPr>
            <a:endParaRPr lang="en-GB" sz="1800" dirty="0">
              <a:sym typeface="Wingdings" pitchFamily="2" charset="2"/>
            </a:endParaRPr>
          </a:p>
          <a:p>
            <a:pPr marL="0" indent="0" algn="ctr">
              <a:buNone/>
            </a:pPr>
            <a:r>
              <a:rPr lang="en-GB" sz="1800" dirty="0">
                <a:sym typeface="Wingdings" pitchFamily="2" charset="2"/>
              </a:rPr>
              <a:t>Together, these are known as a </a:t>
            </a:r>
            <a:r>
              <a:rPr lang="en-GB" sz="1800" b="1" u="sng" dirty="0">
                <a:sym typeface="Wingdings" pitchFamily="2" charset="2"/>
              </a:rPr>
              <a:t>complex conjugate pair</a:t>
            </a:r>
          </a:p>
          <a:p>
            <a:pPr marL="0" indent="0" algn="ctr">
              <a:buNone/>
            </a:pPr>
            <a:endParaRPr lang="en-GB" sz="1800" dirty="0">
              <a:sym typeface="Wingdings" pitchFamily="2" charset="2"/>
            </a:endParaRPr>
          </a:p>
          <a:p>
            <a:pPr marL="0" indent="0" algn="ctr">
              <a:buNone/>
            </a:pPr>
            <a:r>
              <a:rPr lang="en-GB" sz="1800" dirty="0">
                <a:sym typeface="Wingdings" pitchFamily="2" charset="2"/>
              </a:rPr>
              <a:t>The complex conjugate of z is written as z*</a:t>
            </a:r>
            <a:endParaRPr lang="en-GB" sz="1800" dirty="0"/>
          </a:p>
        </p:txBody>
      </p:sp>
      <p:sp>
        <p:nvSpPr>
          <p:cNvPr id="6" name="TextBox 5"/>
          <p:cNvSpPr txBox="1"/>
          <p:nvPr/>
        </p:nvSpPr>
        <p:spPr>
          <a:xfrm>
            <a:off x="7660399" y="2295406"/>
            <a:ext cx="3776290" cy="369332"/>
          </a:xfrm>
          <a:prstGeom prst="rect">
            <a:avLst/>
          </a:prstGeom>
          <a:noFill/>
        </p:spPr>
        <p:txBody>
          <a:bodyPr wrap="none" rtlCol="0">
            <a:spAutoFit/>
          </a:bodyPr>
          <a:lstStyle/>
          <a:p>
            <a:r>
              <a:rPr lang="en-GB" u="sng" dirty="0"/>
              <a:t>Write down the complex conjugate of:</a:t>
            </a:r>
          </a:p>
        </p:txBody>
      </p:sp>
      <p:sp>
        <p:nvSpPr>
          <p:cNvPr id="7" name="TextBox 6"/>
          <p:cNvSpPr txBox="1"/>
          <p:nvPr/>
        </p:nvSpPr>
        <p:spPr>
          <a:xfrm>
            <a:off x="7648524" y="2700157"/>
            <a:ext cx="365806" cy="369332"/>
          </a:xfrm>
          <a:prstGeom prst="rect">
            <a:avLst/>
          </a:prstGeom>
          <a:noFill/>
        </p:spPr>
        <p:txBody>
          <a:bodyPr wrap="none" rtlCol="0">
            <a:spAutoFit/>
          </a:bodyPr>
          <a:lstStyle/>
          <a:p>
            <a:r>
              <a:rPr lang="en-GB" dirty="0"/>
              <a:t>a)</a:t>
            </a:r>
          </a:p>
        </p:txBody>
      </p:sp>
      <mc:AlternateContent xmlns:mc="http://schemas.openxmlformats.org/markup-compatibility/2006" xmlns:a14="http://schemas.microsoft.com/office/drawing/2010/main">
        <mc:Choice Requires="a14">
          <p:sp>
            <p:nvSpPr>
              <p:cNvPr id="8" name="TextBox 7"/>
              <p:cNvSpPr txBox="1"/>
              <p:nvPr/>
            </p:nvSpPr>
            <p:spPr>
              <a:xfrm>
                <a:off x="7965199" y="2676405"/>
                <a:ext cx="8435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2+3</m:t>
                      </m:r>
                      <m:r>
                        <a:rPr lang="en-GB" i="1">
                          <a:latin typeface="Cambria Math" panose="02040503050406030204" pitchFamily="18" charset="0"/>
                        </a:rPr>
                        <m:t>𝑖</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7965199" y="2676405"/>
                <a:ext cx="843501"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951345" y="3054436"/>
                <a:ext cx="8435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2−3</m:t>
                      </m:r>
                      <m:r>
                        <a:rPr lang="en-GB" i="1">
                          <a:latin typeface="Cambria Math" panose="02040503050406030204" pitchFamily="18" charset="0"/>
                        </a:rPr>
                        <m:t>𝑖</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7951345" y="3054436"/>
                <a:ext cx="843500" cy="369332"/>
              </a:xfrm>
              <a:prstGeom prst="rect">
                <a:avLst/>
              </a:prstGeom>
              <a:blipFill rotWithShape="0">
                <a:blip r:embed="rId4"/>
                <a:stretch>
                  <a:fillRect/>
                </a:stretch>
              </a:blipFill>
            </p:spPr>
            <p:txBody>
              <a:bodyPr/>
              <a:lstStyle/>
              <a:p>
                <a:r>
                  <a:rPr lang="en-US">
                    <a:noFill/>
                  </a:rPr>
                  <a:t> </a:t>
                </a:r>
              </a:p>
            </p:txBody>
          </p:sp>
        </mc:Fallback>
      </mc:AlternateContent>
      <p:sp>
        <p:nvSpPr>
          <p:cNvPr id="10" name="TextBox 9"/>
          <p:cNvSpPr txBox="1"/>
          <p:nvPr/>
        </p:nvSpPr>
        <p:spPr>
          <a:xfrm>
            <a:off x="7646545" y="3885710"/>
            <a:ext cx="377026" cy="369332"/>
          </a:xfrm>
          <a:prstGeom prst="rect">
            <a:avLst/>
          </a:prstGeom>
          <a:noFill/>
        </p:spPr>
        <p:txBody>
          <a:bodyPr wrap="none" rtlCol="0">
            <a:spAutoFit/>
          </a:bodyPr>
          <a:lstStyle/>
          <a:p>
            <a:r>
              <a:rPr lang="en-GB" dirty="0"/>
              <a:t>b)</a:t>
            </a:r>
          </a:p>
        </p:txBody>
      </p:sp>
      <mc:AlternateContent xmlns:mc="http://schemas.openxmlformats.org/markup-compatibility/2006" xmlns:a14="http://schemas.microsoft.com/office/drawing/2010/main">
        <mc:Choice Requires="a14">
          <p:sp>
            <p:nvSpPr>
              <p:cNvPr id="11" name="TextBox 10"/>
              <p:cNvSpPr txBox="1"/>
              <p:nvPr/>
            </p:nvSpPr>
            <p:spPr>
              <a:xfrm>
                <a:off x="7963220" y="3861958"/>
                <a:ext cx="8435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5−2</m:t>
                      </m:r>
                      <m:r>
                        <a:rPr lang="en-GB" i="1">
                          <a:latin typeface="Cambria Math" panose="02040503050406030204" pitchFamily="18" charset="0"/>
                        </a:rPr>
                        <m:t>𝑖</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963220" y="3861958"/>
                <a:ext cx="843501"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949366" y="4239989"/>
                <a:ext cx="8435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5+2</m:t>
                      </m:r>
                      <m:r>
                        <a:rPr lang="en-GB" i="1">
                          <a:latin typeface="Cambria Math" panose="02040503050406030204" pitchFamily="18" charset="0"/>
                        </a:rPr>
                        <m:t>𝑖</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7949366" y="4239989"/>
                <a:ext cx="843500" cy="369332"/>
              </a:xfrm>
              <a:prstGeom prst="rect">
                <a:avLst/>
              </a:prstGeom>
              <a:blipFill rotWithShape="0">
                <a:blip r:embed="rId6"/>
                <a:stretch>
                  <a:fillRect/>
                </a:stretch>
              </a:blipFill>
            </p:spPr>
            <p:txBody>
              <a:bodyPr/>
              <a:lstStyle/>
              <a:p>
                <a:r>
                  <a:rPr lang="en-US">
                    <a:noFill/>
                  </a:rPr>
                  <a:t> </a:t>
                </a:r>
              </a:p>
            </p:txBody>
          </p:sp>
        </mc:Fallback>
      </mc:AlternateContent>
      <p:sp>
        <p:nvSpPr>
          <p:cNvPr id="13" name="TextBox 12"/>
          <p:cNvSpPr txBox="1"/>
          <p:nvPr/>
        </p:nvSpPr>
        <p:spPr>
          <a:xfrm>
            <a:off x="7668317" y="4976260"/>
            <a:ext cx="352982" cy="369332"/>
          </a:xfrm>
          <a:prstGeom prst="rect">
            <a:avLst/>
          </a:prstGeom>
          <a:noFill/>
        </p:spPr>
        <p:txBody>
          <a:bodyPr wrap="none" rtlCol="0">
            <a:spAutoFit/>
          </a:bodyPr>
          <a:lstStyle/>
          <a:p>
            <a:r>
              <a:rPr lang="en-GB" dirty="0"/>
              <a:t>c)</a:t>
            </a:r>
          </a:p>
        </p:txBody>
      </p:sp>
      <mc:AlternateContent xmlns:mc="http://schemas.openxmlformats.org/markup-compatibility/2006" xmlns:a14="http://schemas.microsoft.com/office/drawing/2010/main">
        <mc:Choice Requires="a14">
          <p:sp>
            <p:nvSpPr>
              <p:cNvPr id="14" name="TextBox 13"/>
              <p:cNvSpPr txBox="1"/>
              <p:nvPr/>
            </p:nvSpPr>
            <p:spPr>
              <a:xfrm>
                <a:off x="7984992" y="4916883"/>
                <a:ext cx="995081" cy="4075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1−</m:t>
                      </m:r>
                      <m:r>
                        <a:rPr lang="en-GB" i="1">
                          <a:latin typeface="Cambria Math" panose="02040503050406030204" pitchFamily="18" charset="0"/>
                        </a:rPr>
                        <m:t>𝑖</m:t>
                      </m:r>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7984992" y="4916883"/>
                <a:ext cx="995081" cy="40754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006764" y="5294914"/>
                <a:ext cx="995080" cy="4075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1+</m:t>
                      </m:r>
                      <m:r>
                        <a:rPr lang="en-GB" i="1">
                          <a:latin typeface="Cambria Math" panose="02040503050406030204" pitchFamily="18" charset="0"/>
                        </a:rPr>
                        <m:t>𝑖</m:t>
                      </m:r>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8006764" y="5294914"/>
                <a:ext cx="995080" cy="407547"/>
              </a:xfrm>
              <a:prstGeom prst="rect">
                <a:avLst/>
              </a:prstGeom>
              <a:blipFill rotWithShape="0">
                <a:blip r:embed="rId8"/>
                <a:stretch>
                  <a:fillRect/>
                </a:stretch>
              </a:blipFill>
            </p:spPr>
            <p:txBody>
              <a:bodyPr/>
              <a:lstStyle/>
              <a:p>
                <a:r>
                  <a:rPr lang="en-US">
                    <a:noFill/>
                  </a:rPr>
                  <a:t> </a:t>
                </a:r>
              </a:p>
            </p:txBody>
          </p:sp>
        </mc:Fallback>
      </mc:AlternateContent>
      <p:sp>
        <p:nvSpPr>
          <p:cNvPr id="17" name="Arc 16"/>
          <p:cNvSpPr/>
          <p:nvPr/>
        </p:nvSpPr>
        <p:spPr>
          <a:xfrm>
            <a:off x="8757877" y="2806044"/>
            <a:ext cx="457200" cy="4572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9210129" y="2775365"/>
            <a:ext cx="2220686" cy="646331"/>
          </a:xfrm>
          <a:prstGeom prst="rect">
            <a:avLst/>
          </a:prstGeom>
          <a:noFill/>
        </p:spPr>
        <p:txBody>
          <a:bodyPr wrap="square" rtlCol="0">
            <a:spAutoFit/>
          </a:bodyPr>
          <a:lstStyle/>
          <a:p>
            <a:pPr algn="ctr"/>
            <a:r>
              <a:rPr lang="en-GB" dirty="0">
                <a:solidFill>
                  <a:srgbClr val="FF0000"/>
                </a:solidFill>
              </a:rPr>
              <a:t>Reverse the sign of the imaginary term</a:t>
            </a:r>
          </a:p>
        </p:txBody>
      </p:sp>
      <p:sp>
        <p:nvSpPr>
          <p:cNvPr id="19" name="Arc 18"/>
          <p:cNvSpPr/>
          <p:nvPr/>
        </p:nvSpPr>
        <p:spPr>
          <a:xfrm>
            <a:off x="8720272" y="3967847"/>
            <a:ext cx="457200" cy="4572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9172524" y="3937168"/>
            <a:ext cx="2220686" cy="646331"/>
          </a:xfrm>
          <a:prstGeom prst="rect">
            <a:avLst/>
          </a:prstGeom>
          <a:noFill/>
        </p:spPr>
        <p:txBody>
          <a:bodyPr wrap="square" rtlCol="0">
            <a:spAutoFit/>
          </a:bodyPr>
          <a:lstStyle/>
          <a:p>
            <a:pPr algn="ctr"/>
            <a:r>
              <a:rPr lang="en-GB" dirty="0">
                <a:solidFill>
                  <a:srgbClr val="FF0000"/>
                </a:solidFill>
              </a:rPr>
              <a:t>Reverse the sign of the imaginary term</a:t>
            </a:r>
          </a:p>
        </p:txBody>
      </p:sp>
      <p:sp>
        <p:nvSpPr>
          <p:cNvPr id="21" name="Arc 20"/>
          <p:cNvSpPr/>
          <p:nvPr/>
        </p:nvSpPr>
        <p:spPr>
          <a:xfrm>
            <a:off x="8908298" y="5058398"/>
            <a:ext cx="457200" cy="4572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9360550" y="5027719"/>
            <a:ext cx="2220686" cy="646331"/>
          </a:xfrm>
          <a:prstGeom prst="rect">
            <a:avLst/>
          </a:prstGeom>
          <a:noFill/>
        </p:spPr>
        <p:txBody>
          <a:bodyPr wrap="square" rtlCol="0">
            <a:spAutoFit/>
          </a:bodyPr>
          <a:lstStyle/>
          <a:p>
            <a:pPr algn="ctr"/>
            <a:r>
              <a:rPr lang="en-GB" dirty="0">
                <a:solidFill>
                  <a:srgbClr val="FF0000"/>
                </a:solidFill>
              </a:rPr>
              <a:t>Reverse the sign of the imaginary term</a:t>
            </a:r>
          </a:p>
        </p:txBody>
      </p:sp>
      <p:sp>
        <p:nvSpPr>
          <p:cNvPr id="23" name="Rounded Rectangle 22"/>
          <p:cNvSpPr/>
          <p:nvPr/>
        </p:nvSpPr>
        <p:spPr>
          <a:xfrm>
            <a:off x="5301657" y="91445"/>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Conjugate </a:t>
            </a:r>
            <a:endParaRPr lang="en-US" dirty="0">
              <a:solidFill>
                <a:schemeClr val="tx1"/>
              </a:solidFill>
            </a:endParaRPr>
          </a:p>
        </p:txBody>
      </p:sp>
      <p:sp>
        <p:nvSpPr>
          <p:cNvPr id="24" name="Rounded Rectangle 23"/>
          <p:cNvSpPr/>
          <p:nvPr/>
        </p:nvSpPr>
        <p:spPr>
          <a:xfrm>
            <a:off x="3352800" y="6140640"/>
            <a:ext cx="1222407" cy="60639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a:t>
            </a:r>
            <a:endParaRPr lang="en-US" dirty="0"/>
          </a:p>
        </p:txBody>
      </p:sp>
      <p:sp>
        <p:nvSpPr>
          <p:cNvPr id="25" name="Rectangle 24"/>
          <p:cNvSpPr/>
          <p:nvPr/>
        </p:nvSpPr>
        <p:spPr>
          <a:xfrm>
            <a:off x="2844541" y="984653"/>
            <a:ext cx="6516009" cy="646331"/>
          </a:xfrm>
          <a:prstGeom prst="rect">
            <a:avLst/>
          </a:prstGeom>
          <a:ln w="38100">
            <a:solidFill>
              <a:srgbClr val="FF0000"/>
            </a:solidFill>
            <a:prstDash val="sysDash"/>
          </a:ln>
        </p:spPr>
        <p:txBody>
          <a:bodyPr wrap="square">
            <a:spAutoFit/>
          </a:bodyPr>
          <a:lstStyle/>
          <a:p>
            <a:pPr algn="ctr"/>
            <a:r>
              <a:rPr lang="en-GB" dirty="0"/>
              <a:t>You can write down the complex conjugate of a complex number, and it helps you divide one complex number by another</a:t>
            </a:r>
          </a:p>
        </p:txBody>
      </p:sp>
      <p:pic>
        <p:nvPicPr>
          <p:cNvPr id="26" name="Picture 25">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59739" y="6034496"/>
            <a:ext cx="653602" cy="694409"/>
          </a:xfrm>
          <a:prstGeom prst="rect">
            <a:avLst/>
          </a:prstGeom>
        </p:spPr>
      </p:pic>
    </p:spTree>
    <p:custDataLst>
      <p:tags r:id="rId1"/>
    </p:custDataLst>
    <p:extLst>
      <p:ext uri="{BB962C8B-B14F-4D97-AF65-F5344CB8AC3E}">
        <p14:creationId xmlns:p14="http://schemas.microsoft.com/office/powerpoint/2010/main" val="3603974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childTnLst>
        </p:cTn>
      </p:par>
    </p:tnLst>
    <p:bldLst>
      <p:bldP spid="6" grpId="0"/>
      <p:bldP spid="7" grpId="0"/>
      <p:bldP spid="8" grpId="0"/>
      <p:bldP spid="9" grpId="0"/>
      <p:bldP spid="10" grpId="0"/>
      <p:bldP spid="11" grpId="0"/>
      <p:bldP spid="12" grpId="0"/>
      <p:bldP spid="13" grpId="0"/>
      <p:bldP spid="14" grpId="0"/>
      <p:bldP spid="16" grpId="0"/>
      <p:bldP spid="17" grpId="0" animBg="1"/>
      <p:bldP spid="18" grpId="0"/>
      <p:bldP spid="19" grpId="0" animBg="1"/>
      <p:bldP spid="20" grpId="0"/>
      <p:bldP spid="21" grpId="0" animBg="1"/>
      <p:bldP spid="2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13" y="1638302"/>
            <a:ext cx="3971003" cy="2740222"/>
          </a:xfrm>
          <a:ln w="38100">
            <a:solidFill>
              <a:srgbClr val="0070C0"/>
            </a:solidFill>
            <a:prstDash val="sysDash"/>
          </a:ln>
        </p:spPr>
        <p:txBody>
          <a:bodyPr>
            <a:normAutofit/>
          </a:bodyPr>
          <a:lstStyle/>
          <a:p>
            <a:pPr marL="0" indent="0" algn="ctr">
              <a:buNone/>
            </a:pPr>
            <a:endParaRPr lang="en-GB" sz="1800" dirty="0"/>
          </a:p>
          <a:p>
            <a:pPr marL="0" indent="0" algn="ctr">
              <a:buNone/>
            </a:pPr>
            <a:r>
              <a:rPr lang="en-GB" sz="1800" dirty="0"/>
              <a:t>With divisions you will need to write it as a fraction, then multiply both the numerator and denominator by the complex conjugate of the denominator</a:t>
            </a:r>
          </a:p>
          <a:p>
            <a:pPr marL="0" indent="0" algn="ctr">
              <a:buNone/>
            </a:pPr>
            <a:endParaRPr lang="en-GB" sz="1800" dirty="0"/>
          </a:p>
          <a:p>
            <a:pPr marL="0" indent="0" algn="ctr">
              <a:buNone/>
            </a:pPr>
            <a:r>
              <a:rPr lang="en-GB" sz="1800" dirty="0"/>
              <a:t>(This is effectively the same as rationalising when surds are involved!)</a:t>
            </a:r>
          </a:p>
        </p:txBody>
      </p:sp>
      <p:grpSp>
        <p:nvGrpSpPr>
          <p:cNvPr id="9" name="Group 8"/>
          <p:cNvGrpSpPr/>
          <p:nvPr/>
        </p:nvGrpSpPr>
        <p:grpSpPr>
          <a:xfrm>
            <a:off x="6550741" y="1520355"/>
            <a:ext cx="5029200" cy="4232746"/>
            <a:chOff x="6894870" y="1959639"/>
            <a:chExt cx="5029200" cy="4232746"/>
          </a:xfrm>
        </p:grpSpPr>
        <mc:AlternateContent xmlns:mc="http://schemas.openxmlformats.org/markup-compatibility/2006" xmlns:a14="http://schemas.microsoft.com/office/drawing/2010/main">
          <mc:Choice Requires="a14">
            <p:sp>
              <p:nvSpPr>
                <p:cNvPr id="6" name="TextBox 5"/>
                <p:cNvSpPr txBox="1"/>
                <p:nvPr/>
              </p:nvSpPr>
              <p:spPr>
                <a:xfrm>
                  <a:off x="6894870" y="1959639"/>
                  <a:ext cx="3468330" cy="369332"/>
                </a:xfrm>
                <a:prstGeom prst="rect">
                  <a:avLst/>
                </a:prstGeom>
                <a:noFill/>
              </p:spPr>
              <p:txBody>
                <a:bodyPr wrap="square" rtlCol="0">
                  <a:spAutoFit/>
                </a:bodyPr>
                <a:lstStyle/>
                <a:p>
                  <a:r>
                    <a:rPr lang="en-GB" dirty="0" smtClean="0"/>
                    <a:t> Simplify </a:t>
                  </a:r>
                  <a14:m>
                    <m:oMath xmlns:m="http://schemas.openxmlformats.org/officeDocument/2006/math">
                      <m:r>
                        <a:rPr lang="en-GB" i="1">
                          <a:latin typeface="Cambria Math" panose="02040503050406030204" pitchFamily="18" charset="0"/>
                        </a:rPr>
                        <m:t>(10+5</m:t>
                      </m:r>
                      <m:r>
                        <a:rPr lang="en-GB" i="1">
                          <a:latin typeface="Cambria Math" panose="02040503050406030204" pitchFamily="18" charset="0"/>
                        </a:rPr>
                        <m:t>𝑖</m:t>
                      </m:r>
                      <m:r>
                        <a:rPr lang="en-GB" i="1">
                          <a:latin typeface="Cambria Math" panose="02040503050406030204" pitchFamily="18" charset="0"/>
                        </a:rPr>
                        <m:t>)÷(1+2</m:t>
                      </m:r>
                      <m:r>
                        <a:rPr lang="en-GB" i="1">
                          <a:latin typeface="Cambria Math" panose="02040503050406030204" pitchFamily="18" charset="0"/>
                          <a:ea typeface="Cambria Math"/>
                        </a:rPr>
                        <m:t>𝑖</m:t>
                      </m:r>
                      <m:r>
                        <a:rPr lang="en-GB" i="1">
                          <a:latin typeface="Cambria Math" panose="02040503050406030204" pitchFamily="18" charset="0"/>
                          <a:ea typeface="Cambria Math"/>
                        </a:rPr>
                        <m:t>)</m:t>
                      </m:r>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894870" y="1959639"/>
                  <a:ext cx="3468330" cy="369332"/>
                </a:xfrm>
                <a:prstGeom prst="rect">
                  <a:avLst/>
                </a:prstGeom>
                <a:blipFill rotWithShape="0">
                  <a:blip r:embed="rId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123471" y="2455607"/>
                  <a:ext cx="799129" cy="5050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a:latin typeface="Cambria Math" panose="02040503050406030204" pitchFamily="18" charset="0"/>
                              </a:rPr>
                            </m:ctrlPr>
                          </m:fPr>
                          <m:num>
                            <m:r>
                              <a:rPr lang="en-GB" sz="1400" i="1">
                                <a:latin typeface="Cambria Math"/>
                              </a:rPr>
                              <m:t>10+5</m:t>
                            </m:r>
                            <m:r>
                              <a:rPr lang="en-GB" sz="1400" i="1">
                                <a:latin typeface="Cambria Math"/>
                              </a:rPr>
                              <m:t>𝑖</m:t>
                            </m:r>
                          </m:num>
                          <m:den>
                            <m:r>
                              <a:rPr lang="en-GB" sz="1400" i="1">
                                <a:latin typeface="Cambria Math"/>
                              </a:rPr>
                              <m:t>1+2</m:t>
                            </m:r>
                            <m:r>
                              <a:rPr lang="en-GB" sz="1400" i="1">
                                <a:latin typeface="Cambria Math"/>
                              </a:rPr>
                              <m:t>𝑖</m:t>
                            </m:r>
                          </m:den>
                        </m:f>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7123471" y="2455607"/>
                  <a:ext cx="799129" cy="505010"/>
                </a:xfrm>
                <a:prstGeom prst="rect">
                  <a:avLst/>
                </a:prstGeom>
                <a:blipFill rotWithShape="0">
                  <a:blip r:embed="rId4"/>
                  <a:stretch>
                    <a:fillRect b="-1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809270" y="2455608"/>
                  <a:ext cx="948016"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ea typeface="Cambria Math"/>
                          </a:rPr>
                          <m:t>×  </m:t>
                        </m:r>
                        <m:f>
                          <m:fPr>
                            <m:ctrlPr>
                              <a:rPr lang="en-GB" sz="1400" i="1">
                                <a:latin typeface="Cambria Math" panose="02040503050406030204" pitchFamily="18" charset="0"/>
                              </a:rPr>
                            </m:ctrlPr>
                          </m:fPr>
                          <m:num>
                            <m:r>
                              <a:rPr lang="en-GB" sz="1400" i="1">
                                <a:latin typeface="Cambria Math"/>
                              </a:rPr>
                              <m:t>1−2</m:t>
                            </m:r>
                            <m:r>
                              <a:rPr lang="en-GB" sz="1400" i="1">
                                <a:latin typeface="Cambria Math"/>
                              </a:rPr>
                              <m:t>𝑖</m:t>
                            </m:r>
                          </m:num>
                          <m:den>
                            <m:r>
                              <a:rPr lang="en-GB" sz="1400" i="1">
                                <a:latin typeface="Cambria Math"/>
                              </a:rPr>
                              <m:t>1−2</m:t>
                            </m:r>
                            <m:r>
                              <a:rPr lang="en-GB" sz="1400" i="1">
                                <a:latin typeface="Cambria Math"/>
                              </a:rPr>
                              <m:t>𝑖</m:t>
                            </m:r>
                          </m:den>
                        </m:f>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7809270" y="2455608"/>
                  <a:ext cx="948016" cy="497059"/>
                </a:xfrm>
                <a:prstGeom prst="rect">
                  <a:avLst/>
                </a:prstGeom>
                <a:blipFill rotWithShape="0">
                  <a:blip r:embed="rId5"/>
                  <a:stretch>
                    <a:fillRect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894870" y="3141408"/>
                  <a:ext cx="1753622" cy="5409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m:t>
                        </m:r>
                        <m:f>
                          <m:fPr>
                            <m:ctrlPr>
                              <a:rPr lang="en-GB" sz="1400" i="1">
                                <a:latin typeface="Cambria Math" panose="02040503050406030204" pitchFamily="18" charset="0"/>
                              </a:rPr>
                            </m:ctrlPr>
                          </m:fPr>
                          <m:num>
                            <m:r>
                              <a:rPr lang="en-GB" sz="1400" i="1">
                                <a:latin typeface="Cambria Math"/>
                              </a:rPr>
                              <m:t>(10+5</m:t>
                            </m:r>
                            <m:r>
                              <a:rPr lang="en-GB" sz="1400" i="1">
                                <a:latin typeface="Cambria Math"/>
                              </a:rPr>
                              <m:t>𝑖</m:t>
                            </m:r>
                            <m:r>
                              <a:rPr lang="en-GB" sz="1400" i="1">
                                <a:latin typeface="Cambria Math"/>
                              </a:rPr>
                              <m:t>)(1−2</m:t>
                            </m:r>
                            <m:r>
                              <a:rPr lang="en-GB" sz="1400" i="1">
                                <a:latin typeface="Cambria Math"/>
                              </a:rPr>
                              <m:t>𝑖</m:t>
                            </m:r>
                            <m:r>
                              <a:rPr lang="en-GB" sz="1400" i="1">
                                <a:latin typeface="Cambria Math"/>
                              </a:rPr>
                              <m:t>)</m:t>
                            </m:r>
                          </m:num>
                          <m:den>
                            <m:r>
                              <a:rPr lang="en-GB" sz="1400" i="1">
                                <a:latin typeface="Cambria Math"/>
                              </a:rPr>
                              <m:t>(1+2</m:t>
                            </m:r>
                            <m:r>
                              <a:rPr lang="en-GB" sz="1400" i="1">
                                <a:latin typeface="Cambria Math"/>
                              </a:rPr>
                              <m:t>𝑖</m:t>
                            </m:r>
                            <m:r>
                              <a:rPr lang="en-GB" sz="1400" i="1">
                                <a:latin typeface="Cambria Math"/>
                              </a:rPr>
                              <m:t>)(1−2</m:t>
                            </m:r>
                            <m:r>
                              <a:rPr lang="en-GB" sz="1400" i="1">
                                <a:latin typeface="Cambria Math"/>
                              </a:rPr>
                              <m:t>𝑖</m:t>
                            </m:r>
                            <m:r>
                              <a:rPr lang="en-GB" sz="1400" i="1">
                                <a:latin typeface="Cambria Math"/>
                              </a:rPr>
                              <m:t>)</m:t>
                            </m:r>
                          </m:den>
                        </m:f>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6894870" y="3141408"/>
                  <a:ext cx="1753622" cy="540917"/>
                </a:xfrm>
                <a:prstGeom prst="rect">
                  <a:avLst/>
                </a:prstGeom>
                <a:blipFill rotWithShape="0">
                  <a:blip r:embed="rId6"/>
                  <a:stretch>
                    <a:fillRect b="-4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894870" y="3827207"/>
                  <a:ext cx="2019976" cy="541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m:t>
                        </m:r>
                        <m:f>
                          <m:fPr>
                            <m:ctrlPr>
                              <a:rPr lang="en-GB" sz="1400" i="1">
                                <a:latin typeface="Cambria Math" panose="02040503050406030204" pitchFamily="18" charset="0"/>
                              </a:rPr>
                            </m:ctrlPr>
                          </m:fPr>
                          <m:num>
                            <m:r>
                              <a:rPr lang="en-GB" sz="1400" i="1">
                                <a:latin typeface="Cambria Math"/>
                              </a:rPr>
                              <m:t>10+5</m:t>
                            </m:r>
                            <m:r>
                              <a:rPr lang="en-GB" sz="1400" i="1">
                                <a:latin typeface="Cambria Math"/>
                              </a:rPr>
                              <m:t>𝑖</m:t>
                            </m:r>
                            <m:r>
                              <a:rPr lang="en-GB" sz="1400" i="1">
                                <a:latin typeface="Cambria Math"/>
                              </a:rPr>
                              <m:t>−20</m:t>
                            </m:r>
                            <m:r>
                              <a:rPr lang="en-GB" sz="1400" i="1">
                                <a:latin typeface="Cambria Math"/>
                              </a:rPr>
                              <m:t>𝑖</m:t>
                            </m:r>
                            <m:r>
                              <a:rPr lang="en-GB" sz="1400" i="1">
                                <a:latin typeface="Cambria Math"/>
                              </a:rPr>
                              <m:t>−10</m:t>
                            </m:r>
                            <m:sSup>
                              <m:sSupPr>
                                <m:ctrlPr>
                                  <a:rPr lang="en-GB" sz="1400" i="1">
                                    <a:latin typeface="Cambria Math" panose="02040503050406030204" pitchFamily="18" charset="0"/>
                                  </a:rPr>
                                </m:ctrlPr>
                              </m:sSupPr>
                              <m:e>
                                <m:r>
                                  <a:rPr lang="en-GB" sz="1400" i="1">
                                    <a:latin typeface="Cambria Math"/>
                                  </a:rPr>
                                  <m:t>𝑖</m:t>
                                </m:r>
                              </m:e>
                              <m:sup>
                                <m:r>
                                  <a:rPr lang="en-GB" sz="1400" i="1">
                                    <a:latin typeface="Cambria Math"/>
                                  </a:rPr>
                                  <m:t>2</m:t>
                                </m:r>
                              </m:sup>
                            </m:sSup>
                          </m:num>
                          <m:den>
                            <m:r>
                              <a:rPr lang="en-GB" sz="1400" i="1">
                                <a:latin typeface="Cambria Math"/>
                              </a:rPr>
                              <m:t>1+2</m:t>
                            </m:r>
                            <m:r>
                              <a:rPr lang="en-GB" sz="1400" i="1">
                                <a:latin typeface="Cambria Math"/>
                              </a:rPr>
                              <m:t>𝑖</m:t>
                            </m:r>
                            <m:r>
                              <a:rPr lang="en-GB" sz="1400" i="1">
                                <a:latin typeface="Cambria Math"/>
                              </a:rPr>
                              <m:t>−2</m:t>
                            </m:r>
                            <m:r>
                              <a:rPr lang="en-GB" sz="1400" i="1">
                                <a:latin typeface="Cambria Math"/>
                              </a:rPr>
                              <m:t>𝑖</m:t>
                            </m:r>
                            <m:r>
                              <a:rPr lang="en-GB" sz="1400" i="1">
                                <a:latin typeface="Cambria Math"/>
                              </a:rPr>
                              <m:t>−4</m:t>
                            </m:r>
                            <m:sSup>
                              <m:sSupPr>
                                <m:ctrlPr>
                                  <a:rPr lang="en-GB" sz="1400" i="1">
                                    <a:latin typeface="Cambria Math" panose="02040503050406030204" pitchFamily="18" charset="0"/>
                                  </a:rPr>
                                </m:ctrlPr>
                              </m:sSupPr>
                              <m:e>
                                <m:r>
                                  <a:rPr lang="en-GB" sz="1400" i="1">
                                    <a:latin typeface="Cambria Math"/>
                                  </a:rPr>
                                  <m:t>𝑖</m:t>
                                </m:r>
                              </m:e>
                              <m:sup>
                                <m:r>
                                  <a:rPr lang="en-GB" sz="1400" i="1">
                                    <a:latin typeface="Cambria Math"/>
                                  </a:rPr>
                                  <m:t>2</m:t>
                                </m:r>
                              </m:sup>
                            </m:sSup>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894870" y="3827207"/>
                  <a:ext cx="2019976" cy="54123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6894871" y="4513008"/>
                  <a:ext cx="1877757" cy="5409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m:t>
                        </m:r>
                        <m:f>
                          <m:fPr>
                            <m:ctrlPr>
                              <a:rPr lang="en-GB" sz="1400" i="1">
                                <a:latin typeface="Cambria Math" panose="02040503050406030204" pitchFamily="18" charset="0"/>
                              </a:rPr>
                            </m:ctrlPr>
                          </m:fPr>
                          <m:num>
                            <m:r>
                              <a:rPr lang="en-GB" sz="1400" i="1">
                                <a:latin typeface="Cambria Math"/>
                              </a:rPr>
                              <m:t>10−15</m:t>
                            </m:r>
                            <m:r>
                              <a:rPr lang="en-GB" sz="1400" i="1">
                                <a:latin typeface="Cambria Math"/>
                              </a:rPr>
                              <m:t>𝑖</m:t>
                            </m:r>
                            <m:r>
                              <a:rPr lang="en-GB" sz="1400" i="1">
                                <a:latin typeface="Cambria Math"/>
                              </a:rPr>
                              <m:t>−10(−1)</m:t>
                            </m:r>
                          </m:num>
                          <m:den>
                            <m:r>
                              <a:rPr lang="en-GB" sz="1400" i="1">
                                <a:latin typeface="Cambria Math"/>
                              </a:rPr>
                              <m:t>1−4(−1)</m:t>
                            </m:r>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6894871" y="4513008"/>
                  <a:ext cx="1877757" cy="540917"/>
                </a:xfrm>
                <a:prstGeom prst="rect">
                  <a:avLst/>
                </a:prstGeom>
                <a:blipFill rotWithShape="0">
                  <a:blip r:embed="rId8"/>
                  <a:stretch>
                    <a:fillRect b="-4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894871" y="5198808"/>
                  <a:ext cx="1083053" cy="5000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m:t>
                        </m:r>
                        <m:f>
                          <m:fPr>
                            <m:ctrlPr>
                              <a:rPr lang="en-GB" sz="1400" i="1">
                                <a:latin typeface="Cambria Math" panose="02040503050406030204" pitchFamily="18" charset="0"/>
                              </a:rPr>
                            </m:ctrlPr>
                          </m:fPr>
                          <m:num>
                            <m:r>
                              <a:rPr lang="en-GB" sz="1400" i="1">
                                <a:latin typeface="Cambria Math"/>
                              </a:rPr>
                              <m:t>20−15</m:t>
                            </m:r>
                            <m:r>
                              <a:rPr lang="en-GB" sz="1400" i="1">
                                <a:latin typeface="Cambria Math"/>
                              </a:rPr>
                              <m:t>𝑖</m:t>
                            </m:r>
                          </m:num>
                          <m:den>
                            <m:r>
                              <a:rPr lang="en-GB" sz="1400" i="1">
                                <a:latin typeface="Cambria Math"/>
                              </a:rPr>
                              <m:t>5</m:t>
                            </m:r>
                          </m:den>
                        </m:f>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894871" y="5198808"/>
                  <a:ext cx="1083053" cy="500009"/>
                </a:xfrm>
                <a:prstGeom prst="rect">
                  <a:avLst/>
                </a:prstGeom>
                <a:blipFill rotWithShape="0">
                  <a:blip r:embed="rId9"/>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894871" y="5884608"/>
                  <a:ext cx="88428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=4−3</m:t>
                        </m:r>
                        <m:r>
                          <a:rPr lang="en-GB" sz="1400" i="1">
                            <a:latin typeface="Cambria Math"/>
                          </a:rPr>
                          <m:t>𝑖</m:t>
                        </m:r>
                      </m:oMath>
                    </m:oMathPara>
                  </a14:m>
                  <a:endParaRPr lang="en-GB"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6894871" y="5884608"/>
                  <a:ext cx="884281" cy="307777"/>
                </a:xfrm>
                <a:prstGeom prst="rect">
                  <a:avLst/>
                </a:prstGeom>
                <a:blipFill rotWithShape="0">
                  <a:blip r:embed="rId10"/>
                  <a:stretch>
                    <a:fillRect/>
                  </a:stretch>
                </a:blipFill>
              </p:spPr>
              <p:txBody>
                <a:bodyPr/>
                <a:lstStyle/>
                <a:p>
                  <a:r>
                    <a:rPr lang="en-US">
                      <a:noFill/>
                    </a:rPr>
                    <a:t> </a:t>
                  </a:r>
                </a:p>
              </p:txBody>
            </p:sp>
          </mc:Fallback>
        </mc:AlternateContent>
        <p:sp>
          <p:nvSpPr>
            <p:cNvPr id="52" name="Arc 51"/>
            <p:cNvSpPr/>
            <p:nvPr/>
          </p:nvSpPr>
          <p:spPr>
            <a:xfrm>
              <a:off x="8723670" y="2760407"/>
              <a:ext cx="457200" cy="6858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p:cNvSpPr txBox="1"/>
            <p:nvPr/>
          </p:nvSpPr>
          <p:spPr>
            <a:xfrm>
              <a:off x="9104670" y="2760407"/>
              <a:ext cx="2819400" cy="523220"/>
            </a:xfrm>
            <a:prstGeom prst="rect">
              <a:avLst/>
            </a:prstGeom>
            <a:noFill/>
          </p:spPr>
          <p:txBody>
            <a:bodyPr wrap="square" rtlCol="0">
              <a:spAutoFit/>
            </a:bodyPr>
            <a:lstStyle/>
            <a:p>
              <a:pPr algn="ctr"/>
              <a:r>
                <a:rPr lang="en-GB" sz="1400" dirty="0">
                  <a:solidFill>
                    <a:srgbClr val="FF0000"/>
                  </a:solidFill>
                  <a:latin typeface="Comic Sans MS" pitchFamily="66" charset="0"/>
                </a:rPr>
                <a:t>Multiply by the complex conjugate of the denominator</a:t>
              </a:r>
            </a:p>
          </p:txBody>
        </p:sp>
        <p:sp>
          <p:nvSpPr>
            <p:cNvPr id="54" name="Arc 53"/>
            <p:cNvSpPr/>
            <p:nvPr/>
          </p:nvSpPr>
          <p:spPr>
            <a:xfrm>
              <a:off x="8723670" y="3446207"/>
              <a:ext cx="457200" cy="6858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Arc 54"/>
            <p:cNvSpPr/>
            <p:nvPr/>
          </p:nvSpPr>
          <p:spPr>
            <a:xfrm>
              <a:off x="8723670" y="4132007"/>
              <a:ext cx="457200" cy="6858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a:off x="8723670" y="4817807"/>
              <a:ext cx="457200" cy="6096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Arc 56"/>
            <p:cNvSpPr/>
            <p:nvPr/>
          </p:nvSpPr>
          <p:spPr>
            <a:xfrm>
              <a:off x="8723670" y="5427407"/>
              <a:ext cx="457200" cy="609600"/>
            </a:xfrm>
            <a:prstGeom prst="arc">
              <a:avLst>
                <a:gd name="adj1" fmla="val 16200000"/>
                <a:gd name="adj2" fmla="val 540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8952270" y="3522407"/>
              <a:ext cx="1676400" cy="523220"/>
            </a:xfrm>
            <a:prstGeom prst="rect">
              <a:avLst/>
            </a:prstGeom>
            <a:noFill/>
          </p:spPr>
          <p:txBody>
            <a:bodyPr wrap="square" rtlCol="0">
              <a:spAutoFit/>
            </a:bodyPr>
            <a:lstStyle/>
            <a:p>
              <a:pPr algn="ctr"/>
              <a:r>
                <a:rPr lang="en-GB" sz="1400" dirty="0">
                  <a:solidFill>
                    <a:srgbClr val="FF0000"/>
                  </a:solidFill>
                  <a:latin typeface="Comic Sans MS" pitchFamily="66" charset="0"/>
                </a:rPr>
                <a:t>Expand both brackets</a:t>
              </a:r>
            </a:p>
          </p:txBody>
        </p:sp>
        <p:sp>
          <p:nvSpPr>
            <p:cNvPr id="59" name="TextBox 58"/>
            <p:cNvSpPr txBox="1"/>
            <p:nvPr/>
          </p:nvSpPr>
          <p:spPr>
            <a:xfrm>
              <a:off x="9180870" y="4055807"/>
              <a:ext cx="2590800" cy="738664"/>
            </a:xfrm>
            <a:prstGeom prst="rect">
              <a:avLst/>
            </a:prstGeom>
            <a:noFill/>
          </p:spPr>
          <p:txBody>
            <a:bodyPr wrap="square" rtlCol="0">
              <a:spAutoFit/>
            </a:bodyPr>
            <a:lstStyle/>
            <a:p>
              <a:pPr algn="ctr"/>
              <a:r>
                <a:rPr lang="en-GB" sz="1400" dirty="0">
                  <a:solidFill>
                    <a:srgbClr val="FF0000"/>
                  </a:solidFill>
                  <a:latin typeface="Comic Sans MS" pitchFamily="66" charset="0"/>
                </a:rPr>
                <a:t>Group </a:t>
              </a:r>
              <a:r>
                <a:rPr lang="en-GB" sz="1400" dirty="0" err="1">
                  <a:solidFill>
                    <a:srgbClr val="FF0000"/>
                  </a:solidFill>
                  <a:latin typeface="Comic Sans MS" pitchFamily="66" charset="0"/>
                </a:rPr>
                <a:t>i</a:t>
              </a:r>
              <a:r>
                <a:rPr lang="en-GB" sz="1400" dirty="0">
                  <a:solidFill>
                    <a:srgbClr val="FF0000"/>
                  </a:solidFill>
                  <a:latin typeface="Comic Sans MS" pitchFamily="66" charset="0"/>
                </a:rPr>
                <a:t> terms, replace the i</a:t>
              </a:r>
              <a:r>
                <a:rPr lang="en-GB" sz="1400" baseline="30000" dirty="0">
                  <a:solidFill>
                    <a:srgbClr val="FF0000"/>
                  </a:solidFill>
                  <a:latin typeface="Comic Sans MS" pitchFamily="66" charset="0"/>
                </a:rPr>
                <a:t>2</a:t>
              </a:r>
              <a:r>
                <a:rPr lang="en-GB" sz="1400" dirty="0">
                  <a:solidFill>
                    <a:srgbClr val="FF0000"/>
                  </a:solidFill>
                  <a:latin typeface="Comic Sans MS" pitchFamily="66" charset="0"/>
                </a:rPr>
                <a:t> terms with -1 (use brackets to avoid mistakes)</a:t>
              </a:r>
            </a:p>
          </p:txBody>
        </p:sp>
        <p:sp>
          <p:nvSpPr>
            <p:cNvPr id="60" name="TextBox 59"/>
            <p:cNvSpPr txBox="1"/>
            <p:nvPr/>
          </p:nvSpPr>
          <p:spPr>
            <a:xfrm>
              <a:off x="9180870" y="4970208"/>
              <a:ext cx="1447800" cy="307777"/>
            </a:xfrm>
            <a:prstGeom prst="rect">
              <a:avLst/>
            </a:prstGeom>
            <a:noFill/>
          </p:spPr>
          <p:txBody>
            <a:bodyPr wrap="square" rtlCol="0">
              <a:spAutoFit/>
            </a:bodyPr>
            <a:lstStyle/>
            <a:p>
              <a:pPr algn="ctr"/>
              <a:r>
                <a:rPr lang="en-GB" sz="1400" dirty="0">
                  <a:solidFill>
                    <a:srgbClr val="FF0000"/>
                  </a:solidFill>
                  <a:latin typeface="Comic Sans MS" pitchFamily="66" charset="0"/>
                </a:rPr>
                <a:t>Simplify terms</a:t>
              </a:r>
            </a:p>
          </p:txBody>
        </p:sp>
        <p:sp>
          <p:nvSpPr>
            <p:cNvPr id="61" name="TextBox 60"/>
            <p:cNvSpPr txBox="1"/>
            <p:nvPr/>
          </p:nvSpPr>
          <p:spPr>
            <a:xfrm>
              <a:off x="9104670" y="5579808"/>
              <a:ext cx="1447800" cy="307777"/>
            </a:xfrm>
            <a:prstGeom prst="rect">
              <a:avLst/>
            </a:prstGeom>
            <a:noFill/>
          </p:spPr>
          <p:txBody>
            <a:bodyPr wrap="square" rtlCol="0">
              <a:spAutoFit/>
            </a:bodyPr>
            <a:lstStyle/>
            <a:p>
              <a:pPr algn="ctr"/>
              <a:r>
                <a:rPr lang="en-GB" sz="1400" dirty="0">
                  <a:solidFill>
                    <a:srgbClr val="FF0000"/>
                  </a:solidFill>
                  <a:latin typeface="Comic Sans MS" pitchFamily="66" charset="0"/>
                </a:rPr>
                <a:t>Divide by 5</a:t>
              </a:r>
            </a:p>
          </p:txBody>
        </p:sp>
      </p:grpSp>
      <p:sp>
        <p:nvSpPr>
          <p:cNvPr id="25" name="Rounded Rectangle 24"/>
          <p:cNvSpPr/>
          <p:nvPr/>
        </p:nvSpPr>
        <p:spPr>
          <a:xfrm>
            <a:off x="5295008" y="37391"/>
            <a:ext cx="1973178" cy="7026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Divide complex number </a:t>
            </a:r>
            <a:endParaRPr lang="en-US" dirty="0">
              <a:solidFill>
                <a:schemeClr val="tx1"/>
              </a:solidFill>
            </a:endParaRPr>
          </a:p>
        </p:txBody>
      </p:sp>
      <p:sp>
        <p:nvSpPr>
          <p:cNvPr id="26" name="Rounded Rectangle 25"/>
          <p:cNvSpPr/>
          <p:nvPr/>
        </p:nvSpPr>
        <p:spPr>
          <a:xfrm>
            <a:off x="1541446" y="5260258"/>
            <a:ext cx="1222407" cy="60639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Example</a:t>
            </a:r>
            <a:endParaRPr lang="en-US" dirty="0"/>
          </a:p>
        </p:txBody>
      </p:sp>
      <p:pic>
        <p:nvPicPr>
          <p:cNvPr id="28" name="Picture 27">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59739" y="6034496"/>
            <a:ext cx="653602" cy="694409"/>
          </a:xfrm>
          <a:prstGeom prst="rect">
            <a:avLst/>
          </a:prstGeom>
        </p:spPr>
      </p:pic>
    </p:spTree>
    <p:custDataLst>
      <p:tags r:id="rId1"/>
    </p:custDataLst>
    <p:extLst>
      <p:ext uri="{BB962C8B-B14F-4D97-AF65-F5344CB8AC3E}">
        <p14:creationId xmlns:p14="http://schemas.microsoft.com/office/powerpoint/2010/main" val="4052702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4326</TotalTime>
  <Words>4571</Words>
  <Application>Microsoft Office PowerPoint</Application>
  <PresentationFormat>Widescreen</PresentationFormat>
  <Paragraphs>1431</Paragraphs>
  <Slides>167</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167</vt:i4>
      </vt:variant>
    </vt:vector>
  </HeadingPairs>
  <TitlesOfParts>
    <vt:vector size="182" baseType="lpstr">
      <vt:lpstr>ＭＳ Ｐゴシック</vt:lpstr>
      <vt:lpstr>Arial</vt:lpstr>
      <vt:lpstr>Arial</vt:lpstr>
      <vt:lpstr>Calibri</vt:lpstr>
      <vt:lpstr>Calibri Light</vt:lpstr>
      <vt:lpstr>Cambria Math</vt:lpstr>
      <vt:lpstr>Comic Sans MS</vt:lpstr>
      <vt:lpstr>Finger Paint</vt:lpstr>
      <vt:lpstr>Symbol</vt:lpstr>
      <vt:lpstr>Times-Bold</vt:lpstr>
      <vt:lpstr>Times-BoldItalic</vt:lpstr>
      <vt:lpstr>Times-Italic</vt:lpstr>
      <vt:lpstr>Times-Roman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Hamza Aoun</dc:creator>
  <cp:lastModifiedBy>Hamza Aoun</cp:lastModifiedBy>
  <cp:revision>302</cp:revision>
  <dcterms:created xsi:type="dcterms:W3CDTF">2019-08-18T05:58:50Z</dcterms:created>
  <dcterms:modified xsi:type="dcterms:W3CDTF">2020-12-28T05:02:30Z</dcterms:modified>
</cp:coreProperties>
</file>